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2"/>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1" r:id="rId25"/>
    <p:sldId id="282" r:id="rId26"/>
    <p:sldId id="283" r:id="rId27"/>
    <p:sldId id="279" r:id="rId28"/>
    <p:sldId id="280" r:id="rId29"/>
    <p:sldId id="284" r:id="rId30"/>
    <p:sldId id="285" r:id="rId31"/>
    <p:sldId id="286" r:id="rId32"/>
    <p:sldId id="287" r:id="rId33"/>
    <p:sldId id="288" r:id="rId34"/>
    <p:sldId id="344"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8" r:id="rId54"/>
    <p:sldId id="307"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5" r:id="rId90"/>
    <p:sldId id="343" r:id="rId91"/>
  </p:sldIdLst>
  <p:sldSz cx="18288000" cy="10287000"/>
  <p:notesSz cx="6858000" cy="9144000"/>
  <p:embeddedFontLst>
    <p:embeddedFont>
      <p:font typeface="Aptos Bold" panose="020B0004020202020204" pitchFamily="34" charset="0"/>
      <p:regular r:id="rId93"/>
      <p:bold r:id="rId94"/>
    </p:embeddedFont>
    <p:embeddedFont>
      <p:font typeface="Aptos Bold Italics" panose="020B0004020202090204" pitchFamily="34" charset="0"/>
      <p:regular r:id="rId95"/>
      <p:bold r:id="rId96"/>
      <p:italic r:id="rId97"/>
      <p:boldItalic r:id="rId98"/>
    </p:embeddedFont>
    <p:embeddedFont>
      <p:font typeface="Aptos Italics" panose="020B0004020202090204" pitchFamily="34" charset="0"/>
      <p:regular r:id="rId99"/>
      <p:italic r:id="rId100"/>
    </p:embeddedFont>
    <p:embeddedFont>
      <p:font typeface="Arimo" panose="020B0604020202020204" pitchFamily="34" charset="0"/>
      <p:regular r:id="rId101"/>
    </p:embeddedFont>
    <p:embeddedFont>
      <p:font typeface="Arimo Bold" panose="020B0704020202020204" pitchFamily="34" charset="0"/>
      <p:regular r:id="rId102"/>
      <p:bold r:id="rId103"/>
    </p:embeddedFont>
    <p:embeddedFont>
      <p:font typeface="Arimo Bold Italics" panose="020B0704020202090204" pitchFamily="34" charset="0"/>
      <p:regular r:id="rId104"/>
      <p:bold r:id="rId105"/>
      <p:italic r:id="rId106"/>
      <p:boldItalic r:id="rId107"/>
    </p:embeddedFont>
    <p:embeddedFont>
      <p:font typeface="Arimo Italics" panose="020B0604020202090204" pitchFamily="34" charset="0"/>
      <p:regular r:id="rId108"/>
      <p:italic r:id="rId109"/>
    </p:embeddedFont>
    <p:embeddedFont>
      <p:font typeface="Inter" panose="02000503000000020004" pitchFamily="2" charset="0"/>
      <p:regular r:id="rId110"/>
    </p:embeddedFont>
    <p:embeddedFont>
      <p:font typeface="Inter Bold" panose="02000503000000020004" pitchFamily="2" charset="0"/>
      <p:regular r:id="rId111"/>
      <p:bold r:id="rId112"/>
    </p:embeddedFont>
    <p:embeddedFont>
      <p:font typeface="Inter Bold Italics" panose="02000503000000020004" pitchFamily="2" charset="0"/>
      <p:regular r:id="rId113"/>
      <p:bold r:id="rId114"/>
      <p:italic r:id="rId115"/>
      <p:boldItalic r:id="rId116"/>
    </p:embeddedFont>
    <p:embeddedFont>
      <p:font typeface="Inter Italics" panose="02000503000000020004" pitchFamily="2" charset="0"/>
      <p:regular r:id="rId117"/>
      <p:italic r:id="rId118"/>
    </p:embeddedFont>
    <p:embeddedFont>
      <p:font typeface="Open Sauce" pitchFamily="2" charset="77"/>
      <p:regular r:id="rId119"/>
    </p:embeddedFont>
    <p:embeddedFont>
      <p:font typeface="Open Sauce Bold" pitchFamily="2" charset="77"/>
      <p:regular r:id="rId120"/>
      <p:bold r:id="rId121"/>
    </p:embeddedFont>
    <p:embeddedFont>
      <p:font typeface="Source Serif Pro Bold" panose="02040803050405020204" pitchFamily="18" charset="77"/>
      <p:regular r:id="rId122"/>
      <p:bold r:id="rId1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3" autoAdjust="0"/>
    <p:restoredTop sz="94610" autoAdjust="0"/>
  </p:normalViewPr>
  <p:slideViewPr>
    <p:cSldViewPr>
      <p:cViewPr varScale="1">
        <p:scale>
          <a:sx n="84" d="100"/>
          <a:sy n="84" d="100"/>
        </p:scale>
        <p:origin x="232"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5.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20.fntdata"/><Relationship Id="rId16" Type="http://schemas.openxmlformats.org/officeDocument/2006/relationships/slide" Target="slides/slide15.xml"/><Relationship Id="rId107" Type="http://schemas.openxmlformats.org/officeDocument/2006/relationships/font" Target="fonts/font15.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0.fntdata"/><Relationship Id="rId123" Type="http://schemas.openxmlformats.org/officeDocument/2006/relationships/font" Target="fonts/font31.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3.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1.fntdata"/><Relationship Id="rId118" Type="http://schemas.openxmlformats.org/officeDocument/2006/relationships/font" Target="fonts/font26.fntdata"/><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1.fntdata"/><Relationship Id="rId108" Type="http://schemas.openxmlformats.org/officeDocument/2006/relationships/font" Target="fonts/font16.fntdata"/><Relationship Id="rId124"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2.fntdata"/><Relationship Id="rId119" Type="http://schemas.openxmlformats.org/officeDocument/2006/relationships/font" Target="fonts/font27.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7.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5.fntdata"/><Relationship Id="rId104" Type="http://schemas.openxmlformats.org/officeDocument/2006/relationships/font" Target="fonts/font12.fntdata"/><Relationship Id="rId120" Type="http://schemas.openxmlformats.org/officeDocument/2006/relationships/font" Target="fonts/font28.fntdata"/><Relationship Id="rId125"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8.fntdata"/><Relationship Id="rId115"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8.fntdata"/><Relationship Id="rId105" Type="http://schemas.openxmlformats.org/officeDocument/2006/relationships/font" Target="fonts/font13.fntdata"/><Relationship Id="rId12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fntdata"/><Relationship Id="rId98" Type="http://schemas.openxmlformats.org/officeDocument/2006/relationships/font" Target="fonts/font6.fntdata"/><Relationship Id="rId121" Type="http://schemas.openxmlformats.org/officeDocument/2006/relationships/font" Target="fonts/font29.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2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19.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4.fntdata"/><Relationship Id="rId12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font" Target="fonts/font2.fntdata"/><Relationship Id="rId99" Type="http://schemas.openxmlformats.org/officeDocument/2006/relationships/font" Target="fonts/font7.fntdata"/><Relationship Id="rId101" Type="http://schemas.openxmlformats.org/officeDocument/2006/relationships/font" Target="fonts/font9.fntdata"/><Relationship Id="rId122" Type="http://schemas.openxmlformats.org/officeDocument/2006/relationships/font" Target="fonts/font30.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04.11.2026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Today’s lecture is built as five short acts. Each starts with a puzzle you answer before I tell you what happened. Keep a note of which error you think matters most for your project country: that is your exit ticket.</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Today’s lecture is built as five short acts. Each starts with a puzzle you answer before I tell you what happened. Keep a note of which error you think matters most for your project country: that is your exit ticket.</a:t>
            </a:r>
          </a:p>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Today’s lecture is built as five short acts. Each starts with a puzzle you answer before I tell you what happened. Keep a note of which error you think matters most for your project country: that is your exit ticket.</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Today’s lecture is built as five short acts. Each starts with a puzzle you answer before I tell you what happened. Keep a note of which error you think matters most for your project country: that is your exit ticket.</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Today’s lecture is built as five short acts. Each starts with a puzzle you answer before I tell you what happened. Keep a note of which error you think matters most for your project country: that is your exit ticket.</a:t>
            </a:r>
          </a:p>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on the remedy, not the warnings. Three one-minute stories, then the exit ticket.</a:t>
            </a:r>
          </a:p>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on the remedy, not the warnings. Three one-minute stories, then the exit ticket.</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on the remedy, not the warnings. Three one-minute stories, then the exit ticket.</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Read the three definitions as a progression: what research does, what it is for, and what makes it international. Szymura-Tyc: research done for any reason other than aiding a decision is of no value, and is wasted unless decision makers accept the results (p. 60); the Whirlpool case in Act 1 shows this. Onkvisit &amp; Shaw open the chapter by saying international research is more difficult and more complex than domestic research (p. 214). Szymura-Tyc also distinguishes single-country and multicountry research (p. 65).</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whether the research is conducted in Stockholm or in London, the process should follow the same steps (p. 69). The first step is more critical abroad, because an unfamiliar environment clouds the problem definition (pp. 69–70). Bridge: before the five errors, one puzzle shows why the numbers we start from cannot be taken on trust.</a:t>
            </a:r>
          </a:p>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first four rows are Szymura-Tyc’s classification (p. 61). The last row combines her single-country vs multicountry distinction with Kumar’s three ways of running multicountry research (pp. 65–66): independent studies by subsidiaries duplicate effort and are hard to compare; sequential research starts in one market and learns before the next, typical of a rolling launch; simultaneous research is the most demanding but the most likely to give comparable results. Onkvisit &amp; Shaw add a warning: simultaneous studies can mislead when seasons or product life-cycle stages differ, e.g. soft drinks in Canada’s winter and Argentina’s summer. Also mention emic vs etic (Szymura-Tyc, p. 66): culture-specific measures vs measures meant to work everywhere; most researchers combine the two.</a:t>
            </a:r>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first four rows are Szymura-Tyc’s classification (p. 61). The last row combines her single-country vs multicountry distinction with Kumar’s three ways of running multicountry research (pp. 65–66): independent studies by subsidiaries duplicate effort and are hard to compare; sequential research starts in one market and learns before the next, typical of a rolling launch; simultaneous research is the most demanding but the most likely to give comparable results. Onkvisit &amp; Shaw add a warning: simultaneous studies can mislead when seasons or product life-cycle stages differ, e.g. soft drinks in Canada’s winter and Argentina’s summer. Also mention emic vs etic (Szymura-Tyc, p. 66): culture-specific measures vs measures meant to work everywhere; most researchers combine the two.</a:t>
            </a:r>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ANSWERS</a:t>
            </a:r>
          </a:p>
          <a:p>
            <a:r>
              <a:rPr lang="en-US"/>
              <a:t>1 Facebook – CAUSAL: random groups, one thing changed (the feed), effect measured. Ethics hook: legal under Facebook's terms, but users did not know they were in an experiment. Causal, yes – but was it OK?</a:t>
            </a:r>
          </a:p>
          <a:p>
            <a:r>
              <a:rPr lang="en-US"/>
              <a:t>2 LEGO – EXPLORATORY: no idea what to look for; observation and stories produced a new hypothesis (kids want mastery).</a:t>
            </a:r>
          </a:p>
          <a:p>
            <a:r>
              <a:rPr lang="en-US"/>
              <a:t>3 Reuters – DESCRIPTIVE: survey, numbers, comparison across countries and years; does not tell us WHY young people choose TikTok.</a:t>
            </a:r>
          </a:p>
          <a:p>
            <a:r>
              <a:rPr lang="en-US"/>
              <a:t>4 Booking.com – CAUSAL: A/B tests are experiments – does change X cause more bookings? Compare with Netflix artwork tests.</a:t>
            </a:r>
          </a:p>
          <a:p>
            <a:r>
              <a:rPr lang="en-US"/>
              <a:t>5 Nokia – EXPLORATORY: unfamiliar market, on-site observation, unexpected behaviour discovered.</a:t>
            </a:r>
          </a:p>
          <a:p>
            <a:r>
              <a:rPr lang="en-US"/>
              <a:t>6 Duolingo – DESCRIPTIVE: what, where, what percentage. Trick: data come from the app, not a survey – but nobody changed anything, so it is not causal.</a:t>
            </a:r>
          </a:p>
          <a:p>
            <a:r>
              <a:rPr lang="en-US"/>
              <a:t>Type labels are our interpretation; the companies do not use these terms.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ANSWERS</a:t>
            </a:r>
          </a:p>
          <a:p>
            <a:r>
              <a:rPr lang="en-US"/>
              <a:t>1 Facebook – CAUSAL: random groups, one thing changed (the feed), effect measured. Ethics hook: legal under Facebook's terms, but users did not know they were in an experiment. Causal, yes – but was it OK?</a:t>
            </a:r>
          </a:p>
          <a:p>
            <a:r>
              <a:rPr lang="en-US"/>
              <a:t>2 LEGO – EXPLORATORY: no idea what to look for; observation and stories produced a new hypothesis (kids want mastery).</a:t>
            </a:r>
          </a:p>
          <a:p>
            <a:r>
              <a:rPr lang="en-US"/>
              <a:t>3 Reuters – DESCRIPTIVE: survey, numbers, comparison across countries and years; does not tell us WHY young people choose TikTok.</a:t>
            </a:r>
          </a:p>
          <a:p>
            <a:r>
              <a:rPr lang="en-US"/>
              <a:t>4 Booking.com – CAUSAL: A/B tests are experiments – does change X cause more bookings? Compare with Netflix artwork tests.</a:t>
            </a:r>
          </a:p>
          <a:p>
            <a:r>
              <a:rPr lang="en-US"/>
              <a:t>5 Nokia – EXPLORATORY: unfamiliar market, on-site observation, unexpected behaviour discovered.</a:t>
            </a:r>
          </a:p>
          <a:p>
            <a:r>
              <a:rPr lang="en-US"/>
              <a:t>6 Duolingo – DESCRIPTIVE: what, where, what percentage. Trick: data come from the app, not a survey – but nobody changed anything, so it is not causal.</a:t>
            </a:r>
          </a:p>
          <a:p>
            <a:r>
              <a:rPr lang="en-US"/>
              <a:t>Type labels are our interpretation; the companies do not use these terms.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on the remedy, not the warnings. Three one-minute stories, then the exit ticket.</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63): primary data are collected for the project at hand; secondary data were gathered by someone else and/or for another purpose. Abroad, secondary data are especially valuable because primary data are costly and difficult; Malhotra &amp; Peterson predict more problems will be solved with secondary data alone.</a:t>
            </a:r>
          </a:p>
          <a:p>
            <a:r>
              <a:rPr lang="en-US"/>
              <a:t>Onkvisit &amp; Shaw (ch. 8): no research should start without a search for secondary data; evaluate purpose, methodology, definitions and time period. Cross-country data may not be comparable: different collection methods, classifications, units and definitions (the 'urban' example).</a:t>
            </a:r>
          </a:p>
          <a:p>
            <a:r>
              <a:rPr lang="en-US"/>
              <a:t>IKEA: CNN via WRAL (2018). Sources differ on how long the research lasted (from about 3 years to 12 years of preparation); all agree on 1,000+ home visits.</a:t>
            </a:r>
          </a:p>
          <a:p>
            <a:r>
              <a:rPr lang="en-US"/>
              <a:t>Bottom line is our illustration: whether data are primary or secondary depends on who uses them and for what.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63): primary data are collected for the project at hand; secondary data were gathered by someone else and/or for another purpose. Abroad, secondary data are especially valuable because primary data are costly and difficult; Malhotra &amp; Peterson predict more problems will be solved with secondary data alone.</a:t>
            </a:r>
          </a:p>
          <a:p>
            <a:r>
              <a:rPr lang="en-US"/>
              <a:t>Onkvisit &amp; Shaw (ch. 8): no research should start without a search for secondary data; evaluate purpose, methodology, definitions and time period. Cross-country data may not be comparable: different collection methods, classifications, units and definitions (the 'urban' example).</a:t>
            </a:r>
          </a:p>
          <a:p>
            <a:r>
              <a:rPr lang="en-US"/>
              <a:t>IKEA: CNN via WRAL (2018). Sources differ on how long the research lasted (from about 3 years to 12 years of preparation); all agree on 1,000+ home visits.</a:t>
            </a:r>
          </a:p>
          <a:p>
            <a:r>
              <a:rPr lang="en-US"/>
              <a:t>Bottom line is our illustration: whether data are primary or secondary depends on who uses them and for what.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(pp. 63–64): qualitative research finds out what is in the consumer's mind – feelings, thoughts, intentions, past behaviour; rich description and insight rather than measurement; ideas and quotes, small samples; interviews, focus groups (8–12 people, trained moderator who knows the language and culture), observation, projective techniques. In some countries people avoid discussing feelings in a group – use in-depth interviews. Quantitative: formalised questions, predetermined answers, large representative samples; tied to descriptive and causal designs; survey is the main technique.</a:t>
            </a:r>
          </a:p>
          <a:p>
            <a:r>
              <a:rPr lang="en-US"/>
              <a:t>Case 3.2 (Brassington &amp; Pettitt, in Szymura-Tyc p. 62): after the qualitative stage dispelled the idea of a homogeneous Eastern Europe, the firm designed a quantitative questionnaire.</a:t>
            </a:r>
          </a:p>
          <a:p>
            <a:r>
              <a:rPr lang="en-US"/>
              <a:t>Deloitte 2025: 14,751 Gen Zs + 8,731 millennials, 44 countries, online, fieldwork 25 Oct–24 Dec 2024; plus separate one-to-one ethnography-style interviews.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(pp. 63–64): qualitative research finds out what is in the consumer's mind – feelings, thoughts, intentions, past behaviour; rich description and insight rather than measurement; ideas and quotes, small samples; interviews, focus groups (8–12 people, trained moderator who knows the language and culture), observation, projective techniques. In some countries people avoid discussing feelings in a group – use in-depth interviews. Quantitative: formalised questions, predetermined answers, large representative samples; tied to descriptive and causal designs; survey is the main technique.</a:t>
            </a:r>
          </a:p>
          <a:p>
            <a:r>
              <a:rPr lang="en-US"/>
              <a:t>Case 3.2 (Brassington &amp; Pettitt, in Szymura-Tyc p. 62): after the qualitative stage dispelled the idea of a homogeneous Eastern Europe, the firm designed a quantitative questionnaire.</a:t>
            </a:r>
          </a:p>
          <a:p>
            <a:r>
              <a:rPr lang="en-US"/>
              <a:t>Deloitte 2025: 14,751 Gen Zs + 8,731 millennials, 44 countries, online, fieldwork 25 Oct–24 Dec 2024; plus separate one-to-one ethnography-style interviews.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65): ad hoc research addresses a specific problem or a particular issue at a certain point in time; continuous research is performed continuously or at regular intervals to monitor change over time, most commonly with a panel of respondents selected to represent the target population.</a:t>
            </a:r>
          </a:p>
          <a:p>
            <a:r>
              <a:rPr lang="en-US"/>
              <a:t>Ad hoc case: Gerber &amp; Green (2000), APSR 94(3): ~30,000 registered voters, New Haven, November 1998 – a one-off field experiment (also a causal design).</a:t>
            </a:r>
          </a:p>
          <a:p>
            <a:r>
              <a:rPr lang="en-US"/>
              <a:t>Continuous case: Standard Eurobarometer, established 1974; ~1,000 face-to-face interviews per member state (Germany ~2,000, Luxembourg ~600); reports twice a year; most questions repeated to measure trends.</a:t>
            </a:r>
          </a:p>
          <a:p>
            <a:r>
              <a:rPr lang="en-US"/>
              <a:t>Nuance (general knowledge, not checked in a source today): Eurobarometer draws a new sample each wave, so it is continuous but not a panel; a true panel follows the same people over time.</a:t>
            </a:r>
          </a:p>
          <a:p>
            <a:r>
              <a:rPr lang="en-US"/>
              <a:t>If this slide goes after 'Five methods', the bottom line works as written; otherwise change 'next slide' to 'previous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(pp. 65–66, after Kumar 2000): single-country research is conducted in one foreign country to help formulate and implement strategy there. Multicountry research can be: independent (subsidiaries do similar research separately – duplication, hard to compare); sequential (start in one market, spread to others, learn along the way; typical of a rolling launch; costs spread over time); simultaneous (several markets at once – most complex, toughest test of the research supplier, most likely to give comparable results).</a:t>
            </a:r>
          </a:p>
          <a:p>
            <a:r>
              <a:rPr lang="en-US"/>
              <a:t>Cases: Toyota Tundra – Onkvisit &amp; Shaw p. 214 (source: Business Week, 2002). Independent and sequential cards are illustrations written for this slide, not real company cases; the sequential one builds on the book's frozen-cake example (p. 61). Deloitte 2025: 23,482 respondents, 44 countries, online, fieldwork 25 Oct–24 Dec 2024.</a:t>
            </a:r>
          </a:p>
          <a:p>
            <a:r>
              <a:rPr lang="en-US"/>
              <a:t>Seasons warning: Onkvisit &amp; Shaw, p. 229 (simultaneous research can mislead when seasons or product life-cycle stages differ).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Onkvisit &amp; Shaw name two principal methods of primary data collection: observation and survey questions (p. 221). Szymura-Tyc adds qualitative interviews and experiments, and stresses that secondary data are what the international researcher is interested in above all, because primary data abroad are costly and difficult (p. 63). A real project combines methods, e.g. a literature review, a focus group and a survey (p. 61). One example per method, all from the books: the credit-card company’s qualitative study in Eastern Europe (Szymura-Tyc, Case 3.2, p. 62; told in Act 1); Honda’s executive observing families in Denver before the Acura MDX (Onkvisit &amp; Shaw, p. 221; told in Act 2). Survey modes come back in Act 2, secondary data in Act 4.</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Onkvisit &amp; Shaw name two principal methods of primary data collection: observation and survey questions (p. 221). Szymura-Tyc adds qualitative interviews and experiments, and stresses that secondary data are what the international researcher is interested in above all, because primary data abroad are costly and difficult (p. 63). A real project combines methods, e.g. a literature review, a focus group and a survey (p. 61). One example per method, all from the books: the credit-card company’s qualitative study in Eastern Europe (Szymura-Tyc, Case 3.2, p. 62; told in Act 1); Honda’s executive observing families in Denver before the Acura MDX (Onkvisit &amp; Shaw, p. 221; told in Act 2). Survey modes come back in Act 2, secondary data in Act 4.</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Onkvisit &amp; Shaw name two principal methods of primary data collection: observation and survey questions (p. 221). Szymura-Tyc adds qualitative interviews and experiments, and stresses that secondary data are what the international researcher is interested in above all, because primary data abroad are costly and difficult (p. 63). A real project combines methods, e.g. a literature review, a focus group and a survey (p. 61). One example per method, all from the books: the credit-card company’s qualitative study in Eastern Europe (Szymura-Tyc, Case 3.2, p. 62; told in Act 1); Honda’s executive observing families in Denver before the Acura MDX (Onkvisit &amp; Shaw, p. 221; told in Act 2). Survey modes come back in Act 2, secondary data in Act 4.</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Onkvisit &amp; Shaw name two principal methods of primary data collection: observation and survey questions (p. 221). Szymura-Tyc adds qualitative interviews and experiments, and stresses that secondary data are what the international researcher is interested in above all, because primary data abroad are costly and difficult (p. 63). A real project combines methods, e.g. a literature review, a focus group and a survey (p. 61). One example per method, all from the books: the credit-card company’s qualitative study in Eastern Europe (Szymura-Tyc, Case 3.2, p. 62; told in Act 1); Honda’s executive observing families in Denver before the Acura MDX (Onkvisit &amp; Shaw, p. 221; told in Act 2). Survey modes come back in Act 2, secondary data in Act 4.</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Sources per card.</a:t>
            </a:r>
          </a:p>
          <a:p>
            <a:r>
              <a:rPr lang="en-US"/>
              <a:t>1, 2, 4, 6: ICC/ESOMAR International Code (2016 edition articles: duty of care; children, young people and other vulnerable individuals; data minimisation; primary data collection; use of secondary data; data protection and privacy; transparency; publishing findings). The Code was revised in September 2025 (ICC press page, 29 Sept 2025); the revision stresses privacy, duty of care, transparency, professional responsibility and compliance with the law, and addresses AI and synthetic data.</a:t>
            </a:r>
          </a:p>
          <a:p>
            <a:r>
              <a:rPr lang="en-US"/>
              <a:t>2: Schlegelmilch (2022, ch. 13): vulnerable consumers have an impaired ability to give informed consent; in developing countries illiteracy and low education make this more common.</a:t>
            </a:r>
          </a:p>
          <a:p>
            <a:r>
              <a:rPr lang="en-US"/>
              <a:t>3: Onkvisit &amp; Shaw (2004, p. 451): no pan-European law at the time, each country's law must be analysed; France – illegal to collect data on trade-union membership; Germany – among the most restrictive; in Europe privacy is a fundamental human right. NOTE: the book predates the GDPR (in force since 2018), so the 'today: GDPR' part is our update, not the book's.</a:t>
            </a:r>
          </a:p>
          <a:p>
            <a:r>
              <a:rPr lang="en-US"/>
              <a:t>4: Onkvisit &amp; Shaw (p. 236, Safe Harbor principles): personal information must be relevant to its purpose and not processed in a way incompatible with the purpose for which it was collected.</a:t>
            </a:r>
          </a:p>
          <a:p>
            <a:r>
              <a:rPr lang="en-US"/>
              <a:t>5: our own application of the RSF / Freedom House data (pages 2–4 of the course website); not a quotation from the textbooks.</a:t>
            </a:r>
          </a:p>
          <a:p>
            <a:r>
              <a:rPr lang="en-US"/>
              <a:t>6: Szymura-Tyc (p. 78): the Polish industry programme 'Your opinion matters' (OFBOR, www.twoja-opinia.pl) to build respondents' trust; willingness to take part is culture-bound (e.g. phone interviews with Russian executives are hard – Babińska &amp; Nizielska, 2009).</a:t>
            </a:r>
          </a:p>
          <a:p>
            <a:r>
              <a:rPr lang="en-US"/>
              <a:t>Link back to the Facebook emotional-contagion experiment: legal under the terms of service does not mean ethical.</a:t>
            </a:r>
          </a:p>
          <a:p>
            <a:r>
              <a:rPr lang="en-US"/>
              <a:t>Code link: https://iccwbo.org/publication/iccesomar-international-code-market-opinion-social-research-data-analytics/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Onkvisit &amp; Shaw name two principal methods of primary data collection: observation and survey questions (p. 221). Szymura-Tyc adds qualitative interviews and experiments, and stresses that secondary data are what the international researcher is interested in above all, because primary data abroad are costly and difficult (p. 63). A real project combines methods, e.g. a literature review, a focus group and a survey (p. 61). One example per method, all from the books: the credit-card company’s qualitative study in Eastern Europe (Szymura-Tyc, Case 3.2, p. 62; told in Act 1); Honda’s executive observing families in Denver before the Acura MDX (Onkvisit &amp; Shaw, p. 221; told in Act 2). Survey modes come back in Act 2, secondary data in Act 4.</a:t>
            </a:r>
          </a:p>
          <a:p>
            <a:r>
              <a:rPr lang="en-US"/>
              <a:t>11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the vote. Option C will get laughs; ask the few who chose it what they meant. Hint if needed: from space, economic activity is visible as light.</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the vote. Option C will get laughs; ask the few who chose it what they meant. Hint if needed: from space, economic activity is visible as light.</a:t>
            </a:r>
          </a:p>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the vote. Option C will get laughs; ask the few who chose it what they meant. Hint if needed: from space, economic activity is visible as light.</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the vote. Option C will get laughs; ask the few who chose it what they meant. Hint if needed: from space, economic activity is visible as light.</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Take the vote. Option C will get laughs; ask the few who chose it what they meant. Hint if needed: from space, economic activity is visible as light.</a:t>
            </a:r>
          </a:p>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5D4CF-238D-3C29-D615-8DBE08E17CA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E945B5A2-E144-82BE-27A4-5398EADEEC0E}"/>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F0A3B97-404F-46DA-7529-38018573F55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B3CD3C1-BF03-0D71-40E2-81C00173764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3D928A47-68CA-1607-8377-CDAF69079103}"/>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63): primary data are collected for the project at hand; secondary data were gathered by someone else and/or for another purpose. Abroad, secondary data are especially valuable because primary data are costly and difficult; Malhotra &amp; Peterson predict more problems will be solved with secondary data alone.</a:t>
            </a:r>
          </a:p>
          <a:p>
            <a:r>
              <a:rPr lang="en-US"/>
              <a:t>Onkvisit &amp; Shaw (ch. 8): no research should start without a search for secondary data; evaluate purpose, methodology, definitions and time period. Cross-country data may not be comparable: different collection methods, classifications, units and definitions (the 'urban' example).</a:t>
            </a:r>
          </a:p>
          <a:p>
            <a:r>
              <a:rPr lang="en-US"/>
              <a:t>IKEA: CNN via WRAL (2018). Sources differ on how long the research lasted (from about 3 years to 12 years of preparation); all agree on 1,000+ home visits.</a:t>
            </a:r>
          </a:p>
          <a:p>
            <a:r>
              <a:rPr lang="en-US"/>
              <a:t>Bottom line is our illustration: whether data are primary or secondary depends on who uses them and for what.</a:t>
            </a:r>
          </a:p>
        </p:txBody>
      </p:sp>
      <p:sp>
        <p:nvSpPr>
          <p:cNvPr id="6" name="Footer Placeholder 5">
            <a:extLst>
              <a:ext uri="{FF2B5EF4-FFF2-40B4-BE49-F238E27FC236}">
                <a16:creationId xmlns:a16="http://schemas.microsoft.com/office/drawing/2014/main" id="{A57D83C3-3500-4A2B-F227-0D9885AC436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17E8C5C-2FCB-65DC-1A04-1DCEB416515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40364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Toyota = serves many segments (close to full market coverage, incl. Lexus for luxury). Dacia = concentrates on value-seeking, price-sensitive buyers; now moving into the larger C-segment SUV market. Irish Times, 23 Apr 2025: CEO Denis Le </a:t>
            </a:r>
            <a:r>
              <a:rPr lang="en-US" dirty="0" err="1"/>
              <a:t>Vot</a:t>
            </a:r>
            <a:r>
              <a:rPr lang="en-US" dirty="0"/>
              <a:t> says the average C-SUV transaction price rose from €29,000 in 2019 to €38,000 in 2024 – leaving room for a cheaper offer; Dacia asked German buyers which equipment they could do without. Ferrari = niche: one narrow, wealthy segment. Ask students: which segment would you add, and why? Source: https://</a:t>
            </a:r>
            <a:r>
              <a:rPr lang="en-US" dirty="0" err="1"/>
              <a:t>www.irishtimes.com</a:t>
            </a:r>
            <a:r>
              <a:rPr lang="en-US" dirty="0"/>
              <a:t>/motors/2025/04/23/dacias-boss-wants-to-move-upmarket-but-without-a-big-shift-in-prices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Toyota = serves many segments (close to full market coverage, incl. Lexus for luxury). Dacia = concentrates on value-seeking, price-sensitive buyers; now moving into the larger C-segment SUV market. Irish Times, 23 Apr 2025: CEO Denis Le Vot says the average C-SUV transaction price rose from €29,000 in 2019 to €38,000 in 2024 – leaving room for a cheaper offer; Dacia asked German buyers which equipment they could do without. Ferrari = niche: one narrow, wealthy segment. Ask students: which segment would you add, and why? Source: https://www.irishtimes.com/motors/2025/04/23/dacias-boss-wants-to-move-upmarket-but-without-a-big-shift-in-prices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Segmentation = divide the market into groups with similar needs, behaviour and motivations. Targeting = evaluate segments for distinctive market opportunities and choose whom to serve (all clients, or one or more segments). Formal definition (Keegan 1999, p. 198, cited in Babińska 2012, p. 82): segmentation in the international context is identifying segments – country groups or consumer groups – with homogeneous attributes likely to respond similarly to the marketing mix. Next: example with three car brands.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Lecture 5 (5 November). Differentiation of consumers' behaviour on international markets (I): culture. Key reading: Szymura-Tyc (ed.) (2012), ch. 2, pp. 45–58. Supporting: Onkvisit &amp; Shaw (2004), ch. 6–7.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Story in 3 steps: (1) Traditional approach: group countries by macro data (geography, politics, economy, culture). (2) Problem: tells us WHICH COUNTRIES, not WHICH CONSUMERS will respond; within-country heterogeneity is ignored, although it is the very basis of domestic segmentation (Hofstede, Steenkamp, Wedel 1999). (3) Modern approach: inter-market / cross-national consumer segmentation – group consumers by similar needs across borders. Table 4.1 (Samli 1995): Traditional = assumes heterogeneity between countries, focuses on macro-level differences, segments national markets, within-country micro segments get minor priority. Modern = assumes segments that transcend borders, acknowledges within-country differences, focuses on micro-level values and consumption patterns, groups micro markets within or between countries, micro segments based on consumer behaviour get high priority. Source: Babińska (2012), p. 82.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Same industry, two logics. LEFT (traditional): many car companies organise Germany, Austria and Switzerland as one 'DACH' region – e.g. Ford has a Managing Director for Germany, Austria and Switzerland; Maserati and Nissan Centre Europe also run DACH units. Logic: shared language, similar high incomes, similar regulations → countries grouped by macro data. Caveat: this is an organisational/regional grouping – a good illustration of 'start from countries', not proof of a specific segmentation study. RIGHT (modern): Dacia defines its customer by need, not by country – buyers who want 'essentials' and value for money. Sandero has been the best-selling car to private customers in Europe since 2017 and Europe's best-selling car across all channels in 2024 and 2025 (CAR Magazine, Jan 2026). In 2025 Dacia was No. 2 brand in Europe for retail sales (7.9% share). Irish Times (23 Apr 2025): CEO Denis Le Vot – 84% of buyers of the new C-segment model are 'conquest' customers (never owned Dacia/Renault); Dacia asked German buyers which equipment they could do without. Discussion: is a price-conscious driver in Germany more similar to one in Spain or to a BMW buyer next door? Sources: https://www.carmagazine.co.uk/car-news/industry-news/dacia/2025-sales/ ; https://www.irishtimes.com/motors/2025/04/23/dacias-boss-wants-to-move-upmarket-but-without-a-big-shift-in-prices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63): primary data are collected for the project at hand; secondary data were gathered by someone else and/or for another purpose. Abroad, secondary data are especially valuable because primary data are costly and difficult; Malhotra &amp; Peterson predict more problems will be solved with secondary data alone.</a:t>
            </a:r>
          </a:p>
          <a:p>
            <a:r>
              <a:rPr lang="en-US"/>
              <a:t>Onkvisit &amp; Shaw (ch. 8): no research should start without a search for secondary data; evaluate purpose, methodology, definitions and time period. Cross-country data may not be comparable: different collection methods, classifications, units and definitions (the 'urban' example).</a:t>
            </a:r>
          </a:p>
          <a:p>
            <a:r>
              <a:rPr lang="en-US"/>
              <a:t>IKEA: CNN via WRAL (2018). Sources differ on how long the research lasted (from about 3 years to 12 years of preparation); all agree on 1,000+ home visits.</a:t>
            </a:r>
          </a:p>
          <a:p>
            <a:r>
              <a:rPr lang="en-US"/>
              <a:t>Bottom line is our illustration: whether data are primary or secondary depends on who uses them and for what.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Substantiality = is the segment big enough, profitable enough and growing? Example: EU consumers aged 65+. Eurostat: on 1 Jan 2025 the EU had 450.6 million people; 22.0% (99 million) were aged 65+, up 0.4 pp on 2024 and 2.9 pp on 2015; the share rose in every EU country. Old-age dependency ratio 34.5%. Link to the textbook (p. 86): 'Golden Greys' 60+ are active, relatively affluent and open to new experiences – but not all attitudes are driven by age. Discussion: is '65+' one segment? (No – income, health and lifestyle vary hugely; size alone is not enough.) Sources: https://ec.europa.eu/eurostat/statistics-explained/index.php/Population_structure_and_ageing ; https://ec.europa.eu/eurostat/web/interactive-publications/demography-2026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Stability = will the segment still exist (in the same shape) as preferences and channels change? Example: Swedish consumers who pay cash. Riksbank survey: 39% paid cash for their most recent purchase in 2010, 13% in 2018, 9% in 2020; 8% in 2022 and 10% in 2023 (last in-store purchase). The Riksbank links the small 2023 rise to cash buffers withdrawn after Russia's full-scale invasion of Ukraine. Payments Report 2025 (10 March 2025): about one in ten in-store purchases is made with cash, while other data (cash in circulation, withdrawals) keep falling. Contrast: in the euro area about half of in-store purchases are in cash (67% Malta, 22% Netherlands). Lesson (textbook p. 83): in a rapidly changing environment the chosen segment must be re-evaluated constantly. Discussion: a firm selling cash-handling services in Sweden vs in Germany? Sources: https://www.riksbank.se/en-gb/payments--cash/payments-in-sweden/payments-in-sweden-2020/1.-the-payment-market-is-being-digitalised/cash-is-losing-ground/the-use-of-cash-is-declining/ ; https://www.riksbank.se/en-gb/payments--cash/payments-in-sweden/payments-report--2024/trends-in-the-payments-market/cash-is-rarely-used-and-the-supply-of-cash-services-is-decreasing/few-people-pay-by-cash-in-stores ; https://www.riksbank.se/en-gb/payments--cash/payments-in-sweden/payments-report-2025/trends-on-the-payments-market/the-swedish-payments-market-is-almost-entirely-digital/cash-use-continues-to-decline/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Stability = will the segment still exist (in the same shape) as preferences and channels change? Example: Swedish consumers who pay cash. Riksbank survey: 39% paid cash for their most recent purchase in 2010, 13% in 2018, 9% in 2020; 8% in 2022 and 10% in 2023 (last in-store purchase). The Riksbank links the small 2023 rise to cash buffers withdrawn after Russia's full-scale invasion of Ukraine. Payments Report 2025 (10 March 2025): about one in ten in-store purchases is made with cash, while other data (cash in circulation, withdrawals) keep falling. Contrast: in the euro area about half of in-store purchases are in cash (67% Malta, 22% Netherlands). Lesson (textbook p. 83): in a rapidly changing environment the chosen segment must be re-evaluated constantly. Discussion: a firm selling cash-handling services in Sweden vs in Germany? Sources: https://www.riksbank.se/en-gb/payments--cash/payments-in-sweden/payments-in-sweden-2020/1.-the-payment-market-is-being-digitalised/cash-is-losing-ground/the-use-of-cash-is-declining/ ; https://www.riksbank.se/en-gb/payments--cash/payments-in-sweden/payments-report--2024/trends-in-the-payments-market/cash-is-rarely-used-and-the-supply-of-cash-services-is-decreasing/few-people-pay-by-cash-in-stores ; https://www.riksbank.se/en-gb/payments--cash/payments-in-sweden/payments-report-2025/trends-on-the-payments-market/the-swedish-payments-market-is-almost-entirely-digital/cash-use-continues-to-decline/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Accessibility = can we communicate with the segment and serve it? Textbook (p. 83): language differences raise advertising costs; the market must be open and reachable – local governments and local media must permit access. Example: Lithuania. Since 1 January 2018 a total ban on alcohol advertising: TV, radio, print, outdoor, cinema, internet/digital media and (sports) sponsorship; promotional items only at the point of sale; alcohol-free beer and wine are exempt (EUCAM). The ban also covers foreign media: distributors must not sell publications with alcohol ads (Nordic Alcohol; The Drinks Business). Lithuania was the first EU member state with such a ban (Norway, Iceland, Faroe Islands have similar rules). A 2022 study of Facebook and Instagram found high compliance, also among influencers (Galkus et al., IJERPH 19(19), 12398). So: beer drinkers are a large, measurable segment, but mass media cannot reach them. Ask students: what is left in the mix? (point of sale, product, price, distribution). Ethics note: using 0.0% versions to keep a brand visible is debated as a possible back door ('surrogate' or alibi marketing); Lithuanian researchers have studied exactly this side effect. This is a public-health policy, not a market failure – discuss both views. Sources: https://eucam.info/regulations-on-alcohol-marketing/lithuania ; https://www.mdpi.com/1660-4601/19/19/12398 ; https://www.nordicalcohol.org/lithuania-marketing-and-advertising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Accessibility = can we communicate with the segment and serve it? Textbook (p. 83): language differences raise advertising costs; the market must be open and reachable – local governments and local media must permit access. Example: Lithuania. Since 1 January 2018 a total ban on alcohol advertising: TV, radio, print, outdoor, cinema, internet/digital media and (sports) sponsorship; promotional items only at the point of sale; alcohol-free beer and wine are exempt (EUCAM). The ban also covers foreign media: distributors must not sell publications with alcohol ads (Nordic Alcohol; The Drinks Business). Lithuania was the first EU member state with such a ban (Norway, Iceland, Faroe Islands have similar rules). A 2022 study of Facebook and Instagram found high compliance, also among influencers (Galkus et al., IJERPH 19(19), 12398). So: beer drinkers are a large, measurable segment, but mass media cannot reach them. Ask students: what is left in the mix? (point of sale, product, price, distribution). Ethics note: using 0.0% versions to keep a brand visible is debated as a possible back door ('surrogate' or alibi marketing); Lithuanian researchers have studied exactly this side effect. This is a public-health policy, not a market failure – discuss both views. Sources: https://eucam.info/regulations-on-alcohol-marketing/lithuania ; https://www.mdpi.com/1660-4601/19/19/12398 ; https://www.nordicalcohol.org/lithuania-marketing-and-advertising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Actionability = the segment responds to the marketing strategy, assuming the company targets it with the appropriate mix (textbook p. 83; Table 4.2: 'In what way does the segment respond to the applied marketing strategy?'). Example: Allegro Smart! – a subscription that gives free deliveries for one fee, launched in 2018. Figures from Allegro's own press releases: Smart! closed 2025 with 7.5 million users in Poland and over 1 million in its international markets (Q4 2025 press release, March 2026). Q1 2025 press release: Smart! users on average buy five times more frequently than others and boost merchant sales per offer 2.5 times; over 7 million beneficiaries in Poland saved more than PLN 15 bn since 2018. International: in Slovakia the annual Smart! fee is EUR 11.99 and customers saved almost EUR 100 on delivery on average in 2025 (Allegro.sk press release). CRITICAL CHECK for students: '5 times more often' is a company figure and a correlation – heavy buyers self-select into the subscription, so Smart! does not necessarily CAUSE five times more purchases. The segment is still actionable: it was identified (frequent buyers who dislike paying for delivery), Allegro designed a mix for it (price model + logistics), and it responded with millions of sign-ups. Discussion: would the same offer be actionable in a market with weaker parcel-locker infrastructure? Ethics question: subscriptions can lock customers in and encourage over-buying – where is the line? (The textbook example of Eurobank 'promotion maniacs' illustrates the same logic.) Sources: https://about.allegro.eu/wp-content/uploads/2026/01/Press-release-Q1-2025.pdf ; https://about.allegro.eu/wp-content/uploads/2026/03/Allegro-Q4-2025-Press-release.pdf ; https://www.noviny.sk/pr-spravy/1181594-allegro-sk-hodnoti-rok-2025-rekordne-vianocne-dorucovanie-narast-kazdodennych-nakupov-a-rozsirovanie-lokalnych-partnerstiev</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Differential response = segments must be distinguishable and react differently to the mix. Textbook (p. 84): if working and non-working women react alike to a perfume sale, they are not separate segments. Real case: Coca-Cola had two zero-calorie colas. Diet Coke (1982) was associated with women and dieting; Coca-Cola executives knew young men largely avoided diet sodas – one called 'diet' a 'four-letter word' for men aged 16–24 (AJC, 2010). Coke Zero launched in the US in 2005: the word 'diet' avoided, taste positioned close to regular Coke. Coca-Cola's own 2005 statement said Coke Zero would not affect support for Diet Coke 'as the target audiences are different' – i.e. two segments, two brands (BevNET, 28 March 2005). PACKAGING TWIST: Coke Zero first came in WHITE cans and bottles. Research found young men associated white packaging with diet drinks, and diet with 'female'. About six months after launch the company switched to black, an idea borrowed from its Australian division (AJC, 2010). By 2010 Coke Zero was sold in 130 countries. Lesson: the segment's different response showed up even in the colour of the can – the mix had to be adjusted after launch. ETHICS / CRITICAL CHECK: this segmentation is built on, and reinforces, a gender stereotype ('diet is for women'). Ask: is it legitimate to exploit a stereotype if it works? Since 14 June 2019 UK advertising rules ban gender stereotypes 'likely to cause harm, or serious or widespread offence' (ads aimed at one gender are still allowed). Sources: https://ajc.com/business/coke-zero-becomes-hero-for-coca-cola/K9fdvFfsyjUK32TUgek17M ; https://www.bevnet.com/news/2005/03-28-2005-coke_pepsi_zero.asp ; https://www.campaignasia.com/article/coke-targets-men-with-new-zero-brand/v5wv238dw0fr7ay7p90kdxixsf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Differential response = segments must be distinguishable and react differently to the mix. Textbook (p. 84): if working and non-working women react alike to a perfume sale, they are not separate segments. Real case: Coca-Cola had two zero-calorie colas. Diet Coke (1982) was associated with women and dieting; Coca-Cola executives knew young men largely avoided diet sodas – one called 'diet' a 'four-letter word' for men aged 16–24 (AJC, 2010). Coke Zero launched in the US in 2005: the word 'diet' avoided, taste positioned close to regular Coke. Coca-Cola's own 2005 statement said Coke Zero would not affect support for Diet Coke 'as the target audiences are different' – i.e. two segments, two brands (BevNET, 28 March 2005). PACKAGING TWIST: Coke Zero first came in WHITE cans and bottles. Research found young men associated white packaging with diet drinks, and diet with 'female'. About six months after launch the company switched to black, an idea borrowed from its Australian division (AJC, 2010). By 2010 Coke Zero was sold in 130 countries. Lesson: the segment's different response showed up even in the colour of the can – the mix had to be adjusted after launch. ETHICS / CRITICAL CHECK: this segmentation is built on, and reinforces, a gender stereotype ('diet is for women'). Ask: is it legitimate to exploit a stereotype if it works? Since 14 June 2019 UK advertising rules ban gender stereotypes 'likely to cause harm, or serious or widespread offence' (ads aimed at one gender are still allowed). Sources: https://ajc.com/business/coke-zero-becomes-hero-for-coca-cola/K9fdvFfsyjUK32TUgek17M ; https://www.bevnet.com/news/2005/03-28-2005-coke_pepsi_zero.asp ; https://www.campaignasia.com/article/coke-targets-men-with-new-zero-brand/v5wv238dw0fr7ay7p90kdxixsf</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End on the remedy, not the warnings. Three one-minute stories, then the exit ticket.</a:t>
            </a:r>
          </a:p>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 exercise (3–5 min): drag each chip into a column (works in Canva edit mode) or ask students to shout it out. Rule: does the source give one number per COUNTRY (macro data) – or answers from individual PEOPLE that can be grouped across borders (micro data)?</a:t>
            </a:r>
          </a:p>
          <a:p>
            <a:endParaRPr lang="en-US"/>
          </a:p>
          <a:p>
            <a:r>
              <a:rPr lang="en-US"/>
              <a:t>START FROM COUNTRIES: World Bank Open Data, IMF World Economic Outlook, Eurostat (mostly country/region tables; some EU surveys also have microdata), Freedom House, RSF Press Freedom Index, WEF Global Gender Gap, DataReportal (country-level digital statistics), Hofstede scores.</a:t>
            </a:r>
          </a:p>
          <a:p>
            <a:endParaRPr lang="en-US"/>
          </a:p>
          <a:p>
            <a:r>
              <a:rPr lang="en-US"/>
              <a:t>START FROM CONSUMERS: World Values Survey (individual respondents in 100+ countries – you can group people by values across borders), Eurobarometer (individual opinions of EU citizens), Reuters Institute Digital News Report (c. 100,000 respondents in 48 countries – media habits by age group), Deloitte Gen Z &amp; Millennial Survey (a cross-border generational segment by design).</a:t>
            </a:r>
          </a:p>
          <a:p>
            <a:endParaRPr lang="en-US"/>
          </a:p>
          <a:p>
            <a:r>
              <a:rPr lang="en-US"/>
              <a:t>TRAP: Hofstede is about culture, so many students put it under 'consumers'. But Hofstede gives ONE score per country – an average. It describes countries, not individual consumers (do not apply national scores to individuals). Link back to 'culture is a lens, not a catch-all explanation'.</a:t>
            </a:r>
          </a:p>
          <a:p>
            <a:endParaRPr lang="en-US"/>
          </a:p>
          <a:p>
            <a:r>
              <a:rPr lang="en-US"/>
              <a:t>Takeaway: most free data starts from countries. For inter-market segmentation you need person-level surveys – or your own primary research.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Two stages of international segmentation (Szymura-Tyc (ed.) 2012, pp. 84–85, after Duliniec 2004, p. 178). MACRO-SEGMENTATION: dividing a number of countries into subgroups of more similar clusters, based on common characteristics. Uses secondary data; variables are objective, i.e. they exist regardless of the firm's marketing actions. Bases are independent of the product and can be observable (demographic, socio-economic, cultural) or unobservable (lifestyle, values). The procedure concerns only country markets or their groups. MICRO-SEGMENTATION: identifying local segments that are similar across the countries in a cluster; concerns the internal heterogeneity of individual country markets. Applies only to country markets that passed the initial screening. Decision driver: similar structures of demand and similar consumer habits in segments of different markets. LINK: most criteria work at both levels, e.g. per capita income can group countries and also segment consumers within a country into regional segments; geographic segmentation can likewise be done between and within countries. Ask students: in your essay country, which macro criteria put it in a cluster – and which micro segment inside it would you target?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Table 4.3 'Selected criteria for macro-segmentation' (Szymura-Tyc (ed.) 2012, p. 85, after Lascu 2009). Market potential: GDP per capita, GDP growth rate, consumer buying power, market current size and anticipated growth, international investment figures. Political, legal and financial environment: legal ambiguity, trade barriers, exchange rate controls, political risk. Competition: types of competitors, structure of competition, perceived differentiation. Marketing support infrastructure: availability of distribution and logistics providers, competent partners for strategic alliances, local telecommunications development, local advertising support, availability of other service providers (marketing research, financial, management consulting firms). The questions on the cards ('How big is the prize?' etc.) are our teaching shorthand, not from the book. Point to make: these criteria group and screen country markets only; the segments themselves come at the micro stage. Link to the Lithuania slide: a total alcohol ad ban sits under 'political, legal' AND 'marketing support infrastructure' (local advertising support). Ask: which of the four lenses would matter most for your essay product?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 exercise (3–5 min): drag each chip into a column (works in Canva edit mode) or ask students to shout it out. Rule: does the source give one number per COUNTRY (macro data) – or answers from individual PEOPLE that can be grouped across borders (micro data)?</a:t>
            </a:r>
          </a:p>
          <a:p>
            <a:endParaRPr lang="en-US"/>
          </a:p>
          <a:p>
            <a:r>
              <a:rPr lang="en-US"/>
              <a:t>START FROM COUNTRIES: World Bank Open Data, IMF World Economic Outlook, Eurostat (mostly country/region tables; some EU surveys also have microdata), Freedom House, RSF Press Freedom Index, WEF Global Gender Gap, DataReportal (country-level digital statistics), Hofstede scores.</a:t>
            </a:r>
          </a:p>
          <a:p>
            <a:endParaRPr lang="en-US"/>
          </a:p>
          <a:p>
            <a:r>
              <a:rPr lang="en-US"/>
              <a:t>START FROM CONSUMERS: World Values Survey (individual respondents in 100+ countries – you can group people by values across borders), Eurobarometer (individual opinions of EU citizens), Reuters Institute Digital News Report (c. 100,000 respondents in 48 countries – media habits by age group), Deloitte Gen Z &amp; Millennial Survey (a cross-border generational segment by design).</a:t>
            </a:r>
          </a:p>
          <a:p>
            <a:endParaRPr lang="en-US"/>
          </a:p>
          <a:p>
            <a:r>
              <a:rPr lang="en-US"/>
              <a:t>TRAP: Hofstede is about culture, so many students put it under 'consumers'. But Hofstede gives ONE score per country – an average. It describes countries, not individual consumers (do not apply national scores to individuals). Link back to 'culture is a lens, not a catch-all explanation'.</a:t>
            </a:r>
          </a:p>
          <a:p>
            <a:endParaRPr lang="en-US"/>
          </a:p>
          <a:p>
            <a:r>
              <a:rPr lang="en-US"/>
              <a:t>Takeaway: most free data starts from countries. For inter-market segmentation you need person-level surveys – or your own primary research.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GEODEMOGRAPHIC: textbook (p. 87) – Vander-Merwe &amp; L'Huillier (1989) found six cross-border clusters; consumers in different countries can be closer to each other than to others in their own country. Catch: the clusters predate the 2004/2007 EU enlargements. GLOBAL CLUSTERS TODAY: Experian's Mosaic Global applies the same idea worldwide. It is based on the idea that the world's cities share common patterns of residential segregation. It combines 24 national Mosaic classifications and covers about 880 million people in North America, Europe and Asia Pacific (Experian UK). A rebuild of Mosaic Global identified ten socio-economic groups found across the developed world, with names such as 'Sophisticated Singles', 'Post Industrial Survivors' and 'Low Income Elders'; the share of each group varies by country. Each national version uses local data, but the method is the same, so firms can compare customers across markets (e.g. Swiss Sense, a European bedding retailer, used Mosaic to plan international growth – Experian case study, Jan 2025). Ask students: is a 'Sophisticated Single' in Warsaw more like one in Madrid than like a rural pensioner in Poland? Caution: Mosaic is a commercial product; Experian's descriptions are marketing material, not independent research. Sources: https://www.experian.co.uk/www/pages/what_we_offer/products/mosaic_global.html ; https://www.insidearm.com/news/00021424-experian-establishes-the-worlds-most-comp/ ; https://www.experian.com/blogs/marketing-forward/swiss-sense-developed-a-data-driven-international-growth-strategy-using-experian-mosaic-data/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 exercise (3–5 min): drag each chip into a column (works in Canva edit mode) or ask students to shout it out. Rule: does the source give one number per COUNTRY (macro data) – or answers from individual PEOPLE that can be grouped across borders (micro data)?</a:t>
            </a:r>
          </a:p>
          <a:p>
            <a:endParaRPr lang="en-US"/>
          </a:p>
          <a:p>
            <a:r>
              <a:rPr lang="en-US"/>
              <a:t>START FROM COUNTRIES: World Bank Open Data, IMF World Economic Outlook, Eurostat (mostly country/region tables; some EU surveys also have microdata), Freedom House, RSF Press Freedom Index, WEF Global Gender Gap, DataReportal (country-level digital statistics), Hofstede scores.</a:t>
            </a:r>
          </a:p>
          <a:p>
            <a:endParaRPr lang="en-US"/>
          </a:p>
          <a:p>
            <a:r>
              <a:rPr lang="en-US"/>
              <a:t>START FROM CONSUMERS: World Values Survey (individual respondents in 100+ countries – you can group people by values across borders), Eurobarometer (individual opinions of EU citizens), Reuters Institute Digital News Report (c. 100,000 respondents in 48 countries – media habits by age group), Deloitte Gen Z &amp; Millennial Survey (a cross-border generational segment by design).</a:t>
            </a:r>
          </a:p>
          <a:p>
            <a:endParaRPr lang="en-US"/>
          </a:p>
          <a:p>
            <a:r>
              <a:rPr lang="en-US"/>
              <a:t>TRAP: Hofstede is about culture, so many students put it under 'consumers'. But Hofstede gives ONE score per country – an average. It describes countries, not individual consumers (do not apply national scores to individuals). Link back to 'culture is a lens, not a catch-all explanation'.</a:t>
            </a:r>
          </a:p>
          <a:p>
            <a:endParaRPr lang="en-US"/>
          </a:p>
          <a:p>
            <a:r>
              <a:rPr lang="en-US"/>
              <a:t>Takeaway: most free data starts from countries. For inter-market segmentation you need person-level surveys – or your own primary research.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B – 22.0%, i.e. 99 million people aged 65+ in the EU on 1 January 2025 (EU population 450.6 million). Up 0.4 pp on 2024 and 2.9 pp on 2015; the share rose in every EU country. Follow-up question: does '22% of Europeans' make this ONE segment? No – income, health, digital skills and lifestyle differ hugely (textbook p. 86: 'Golden Greys' are active and relatively affluent, but many attitudes are not driven by age). Size passes the substantiality test; the other five tests still apply. Source: Eurostat, Population structure and ageing (data extracted Feb 2026): https://ec.europa.eu/eurostat/statistics-explained/index.php/Population_structure_and_ageing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 exercise (3–5 min): drag each chip into a column (works in Canva edit mode) or ask students to shout it out. Rule: does the source give one number per COUNTRY (macro data) – or answers from individual PEOPLE that can be grouped across borders (micro data)?</a:t>
            </a:r>
          </a:p>
          <a:p>
            <a:endParaRPr lang="en-US"/>
          </a:p>
          <a:p>
            <a:r>
              <a:rPr lang="en-US"/>
              <a:t>START FROM COUNTRIES: World Bank Open Data, IMF World Economic Outlook, Eurostat (mostly country/region tables; some EU surveys also have microdata), Freedom House, RSF Press Freedom Index, WEF Global Gender Gap, DataReportal (country-level digital statistics), Hofstede scores.</a:t>
            </a:r>
          </a:p>
          <a:p>
            <a:endParaRPr lang="en-US"/>
          </a:p>
          <a:p>
            <a:r>
              <a:rPr lang="en-US"/>
              <a:t>START FROM CONSUMERS: World Values Survey (individual respondents in 100+ countries – you can group people by values across borders), Eurobarometer (individual opinions of EU citizens), Reuters Institute Digital News Report (c. 100,000 respondents in 48 countries – media habits by age group), Deloitte Gen Z &amp; Millennial Survey (a cross-border generational segment by design).</a:t>
            </a:r>
          </a:p>
          <a:p>
            <a:endParaRPr lang="en-US"/>
          </a:p>
          <a:p>
            <a:r>
              <a:rPr lang="en-US"/>
              <a:t>TRAP: Hofstede is about culture, so many students put it under 'consumers'. But Hofstede gives ONE score per country – an average. It describes countries, not individual consumers (do not apply national scores to individuals). Link back to 'culture is a lens, not a catch-all explanation'.</a:t>
            </a:r>
          </a:p>
          <a:p>
            <a:endParaRPr lang="en-US"/>
          </a:p>
          <a:p>
            <a:r>
              <a:rPr lang="en-US"/>
              <a:t>Takeaway: most free data starts from countries. For inter-market segmentation you need person-level surveys – or your own primary research.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Quick test: 13 slides, one brand each. Students vote with hands (A–F). Answers and sources are in the speaker notes of each slide. The same quiz is also in Mentimeter ('Positioning strategies – quiz') if you prefer phone voting with live results.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B – Quality / price. 'Innovation at honest prices': Xiaomi's 2018 Hong Kong IPO prospectus pledged that the overall net profit margin of its hardware business would not exceed 5% a year, with any excess returned to users. Source: Xiaomi prospectus, HKEX (June 2018); Bloomberg, 25 April 2018.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A – Attribute / benefit. German origin itself is the benefit: it signals engineering quality (same logic as 'imported' on the positioning slide). BBH's John Hegarty spotted the line on an old poster in Ingolstadt in 1982; the IPA effectiveness paper reports Audi's UK market share grew five-fold. Source: WARC/IPA, 'Audi: The value of Vorsprung durch Technik over four decades'.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C – Use / user (a NEW user group). Harley ran women-only 'Garage Parties' for women interested in riding but unsure how to start. Discussion: a 2020 CUNY analysis found a decade of outreach brought women into showrooms but not big sales – Harley's ads still mostly showed men. A new user group needs more than one campaign. Date '2010s' is approximate. Sources: RevZilla/MIC survey (2015); CUNY Covering Companies (2020).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D – Product class. 7Up positioned itself against a whole category (colas), not one brand: 'the structural alternative to Coca-Cola and Pepsi'. Some students will say E (Competitor) – good discussion: is 'cola' a competitor or a category? The campaign ran from 1968 to the mid-1970s (J. Walter Thompson). Source: Everything PR, 7Up marketing history (2026).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E – Competitor. Avis defined itself directly against the market leader, Hertz. Doyle Dane Bernbach's campaign (1962): within a year Avis went from a $3.2 million loss to a $1.2 million profit – its first profit in more than a decade. Source: Jalopnik, 'How to make someone feel bad for being number #1'.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F – Global positioning (high-touch end). Fragrance appeals to universal themes of romance and luxury, so one global position can work everywhere (Keegan's continuum). '1921' is the launch of the perfume, not of one campaign. Source: Jones, A. (2016), 'Chanel and Chanel No. 5: A global marketing and advertising strategy', UVic B.Com. research paper (student paper – use as a starting point).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A – Attribute / benefit. One attribute owned by the brand: guaranteed overnight reliability. The 1978–1983 campaign (Ally &amp; Gargano) showed the danger of sending important packages with less dependable carriers. Source: WARC, 'Federal Express Corporation: When It Absolutely, Positively Has To Be There Overnight campaign (1978–1983)'.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D – Product class. Swatch moved the watch into another category – fashion accessories – instead of competing as a timepiece with cheap Japanese quartz watches. A Credit Suisse analyst called it a 'brilliant idea to sell the Swatch as a fashion accessory'. Source: swissinfo.ch, 'The Swatch celebrates its 20th birthday'.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DB458-692A-8557-6D38-FD6B2E4B12F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B6F2CE-3F44-0E20-5E07-5F25AE1921B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97259AC-708F-58AF-53E2-3C4E02A366A0}"/>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B0EA4E0-3888-21B1-B3B5-0FECAECF1C0D}"/>
              </a:ext>
            </a:extLst>
          </p:cNvPr>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59FF017-C493-3CD1-BB0A-335018E8247C}"/>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Szymura-Tyc (p. 63): primary data are collected for the project at hand; secondary data were gathered by someone else and/or for another purpose. Abroad, secondary data are especially valuable because primary data are costly and difficult; Malhotra &amp; Peterson predict more problems will be solved with secondary data alone.</a:t>
            </a:r>
          </a:p>
          <a:p>
            <a:r>
              <a:rPr lang="en-US"/>
              <a:t>Onkvisit &amp; Shaw (ch. 8): no research should start without a search for secondary data; evaluate purpose, methodology, definitions and time period. Cross-country data may not be comparable: different collection methods, classifications, units and definitions (the 'urban' example).</a:t>
            </a:r>
          </a:p>
          <a:p>
            <a:r>
              <a:rPr lang="en-US"/>
              <a:t>IKEA: CNN via WRAL (2018). Sources differ on how long the research lasted (from about 3 years to 12 years of preparation); all agree on 1,000+ home visits.</a:t>
            </a:r>
          </a:p>
          <a:p>
            <a:r>
              <a:rPr lang="en-US"/>
              <a:t>Bottom line is our illustration: whether data are primary or secondary depends on who uses them and for what.</a:t>
            </a:r>
          </a:p>
        </p:txBody>
      </p:sp>
      <p:sp>
        <p:nvSpPr>
          <p:cNvPr id="6" name="Footer Placeholder 5">
            <a:extLst>
              <a:ext uri="{FF2B5EF4-FFF2-40B4-BE49-F238E27FC236}">
                <a16:creationId xmlns:a16="http://schemas.microsoft.com/office/drawing/2014/main" id="{3C9F2AC2-0CBE-C9E5-8E16-F4C3A884C760}"/>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620FDAC-1D7A-D1CE-E6FA-E43C2A7AE817}"/>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739496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Lecture 5 (5 November). Differentiation of consumers' behaviour on international markets (I): culture. Key reading: Szymura-Tyc (ed.) (2012), ch. 2, pp. 45–58. Supporting: Onkvisit &amp; Shaw (2004), ch. 6–7.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mentimeter.com/app/presentation/al2xfq1yzt62f7hguzgdxgb8rvu2hjhj/edi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elizakania.my.canva.site/international-markering/#page-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8" Type="http://schemas.openxmlformats.org/officeDocument/2006/relationships/hyperlink" Target="https://blog.duolingo.com/2024-duolingo-language-report/" TargetMode="External"/><Relationship Id="rId3" Type="http://schemas.openxmlformats.org/officeDocument/2006/relationships/hyperlink" Target="https://pmc.ncbi.nlm.nih.gov/articles/PMC4066473/" TargetMode="External"/><Relationship Id="rId7" Type="http://schemas.openxmlformats.org/officeDocument/2006/relationships/hyperlink" Target="https://www.ted.com/talks/view/id/190" TargetMode="Externa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hyperlink" Target="https://siliconcanals.com/?p=104116" TargetMode="External"/><Relationship Id="rId5" Type="http://schemas.openxmlformats.org/officeDocument/2006/relationships/hyperlink" Target="https://users.ox.ac.uk/~polf0572/publication/digital-news-report-2025/" TargetMode="External"/><Relationship Id="rId4" Type="http://schemas.openxmlformats.org/officeDocument/2006/relationships/hyperlink" Target="https://www.fortune.com/2014/02/27/how-lego-got-hot-again/"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wral.com/archive/17754440/"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unhabitat.org/sites/default/files/2020/06/city_definition_what_is_a_city.pdf" TargetMode="External"/><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elizakania.my.canva.site/international-markering/#page-2" TargetMode="External"/><Relationship Id="rId4" Type="http://schemas.openxmlformats.org/officeDocument/2006/relationships/image" Target="../media/image24.pn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https://www.deloitte.com/nz/en/issues/work/genz-millennial-survey-2025.html"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hyperlink" Target="https://isps.yale.edu/node/19711"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hyperlink" Target="https://commission.europa.eu/statistics/public-opinion-survey_en"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deloitte.com/gr/en/issues/work/genz-millennial-survey-2025.html"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8" Type="http://schemas.openxmlformats.org/officeDocument/2006/relationships/hyperlink" Target="https://bfi.uchicago.edu/wp-content/uploads/2021/07/BFI_WP_2021-78.pdf" TargetMode="External"/><Relationship Id="rId3" Type="http://schemas.openxmlformats.org/officeDocument/2006/relationships/image" Target="../media/image44.png"/><Relationship Id="rId7" Type="http://schemas.openxmlformats.org/officeDocument/2006/relationships/hyperlink" Target="https://www.earthdata.nasa.gov/news/feature-articles/prosperity-shining" TargetMode="External"/><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hyperlink" Target="http://dx.doi.org/10.1257/aer.102.2.994" TargetMode="External"/><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hyperlink" Target="https://www.economist.com/graphic-detail/2022/09/29/a-study-of-lights-at-night-suggests-dictators-lie-about-economic-growth"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hyperlink" Target="https://yougov.com/articles/18417-UK-general-election" TargetMode="External"/><Relationship Id="rId4" Type="http://schemas.openxmlformats.org/officeDocument/2006/relationships/hyperlink" Target="https://ourworldindata.org/grapher/augmented-human-development-index"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elizakania.my.canva.site/international-markering/#page-2" TargetMode="External"/><Relationship Id="rId4" Type="http://schemas.openxmlformats.org/officeDocument/2006/relationships/image" Target="../media/image24.png"/><Relationship Id="rId9" Type="http://schemas.openxmlformats.org/officeDocument/2006/relationships/image" Target="../media/image29.png"/></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hyperlink" Target="https://www.irishtimes.com/motors/2025/04/23/dacias-boss-wants-to-move-upmarket-but-without-a-big-shift-in-prices"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50.xml.rels><?xml version="1.0" encoding="UTF-8" standalone="yes"?>
<Relationships xmlns="http://schemas.openxmlformats.org/package/2006/relationships"><Relationship Id="rId2" Type="http://schemas.openxmlformats.org/officeDocument/2006/relationships/hyperlink" Target="https://www.insee.fr/en/statistiques/fichier/7342918/IMMFRA23-D2-en.pdf" TargetMode="Externa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6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66.svg"/></Relationships>
</file>

<file path=ppt/slides/_rels/slide6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6.svg"/><Relationship Id="rId4" Type="http://schemas.openxmlformats.org/officeDocument/2006/relationships/image" Target="../media/image65.png"/></Relationships>
</file>

<file path=ppt/slides/_rels/slide67.xml.rels><?xml version="1.0" encoding="UTF-8" standalone="yes"?>
<Relationships xmlns="http://schemas.openxmlformats.org/package/2006/relationships"><Relationship Id="rId3" Type="http://schemas.openxmlformats.org/officeDocument/2006/relationships/hyperlink" Target="https://www.irishtimes.com/motors/2025/04/23/dacias-boss-wants-to-move-upmarket-but-without-a-big-shift-in-prices" TargetMode="External"/><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s://www.irishtimes.com/motors/2025/04/23/dacias-boss-wants-to-move-upmarket-but-without-a-big-shift-in-prices" TargetMode="External"/><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72.xml.rels><?xml version="1.0" encoding="UTF-8" standalone="yes"?>
<Relationships xmlns="http://schemas.openxmlformats.org/package/2006/relationships"><Relationship Id="rId3" Type="http://schemas.openxmlformats.org/officeDocument/2006/relationships/hyperlink" Target="https://www.irishtimes.com/motors/2025/04/23/dacias-boss-wants-to-move-upmarket-but-without-a-big-shift-in-prices" TargetMode="External"/><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oleObject" Target="../embeddings/oleObject1.bin"/></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hyperlink" Target="https://www.irishtimes.com/motors/2025/04/23/dacias-boss-wants-to-move-upmarket-but-without-a-big-shift-in-prices" TargetMode="External"/><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sv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6.png"/><Relationship Id="rId7" Type="http://schemas.openxmlformats.org/officeDocument/2006/relationships/image" Target="../media/image79.png"/><Relationship Id="rId2" Type="http://schemas.openxmlformats.org/officeDocument/2006/relationships/hyperlink" Target="https://www.theguardian.com/world/2012/sep/18/vorsprung-durch-technik-advertising-germany" TargetMode="External"/><Relationship Id="rId1" Type="http://schemas.openxmlformats.org/officeDocument/2006/relationships/slideLayout" Target="../slideLayouts/slideLayout7.xml"/><Relationship Id="rId6" Type="http://schemas.openxmlformats.org/officeDocument/2006/relationships/image" Target="../media/image78.png"/><Relationship Id="rId11" Type="http://schemas.openxmlformats.org/officeDocument/2006/relationships/image" Target="../media/image82.png"/><Relationship Id="rId5" Type="http://schemas.openxmlformats.org/officeDocument/2006/relationships/image" Target="../media/image77.png"/><Relationship Id="rId10" Type="http://schemas.openxmlformats.org/officeDocument/2006/relationships/hyperlink" Target="https://driventowrite.com/2024/10/17/a-gender-agenda-ii-the-2004-volvo-ycc/" TargetMode="External"/><Relationship Id="rId4" Type="http://schemas.openxmlformats.org/officeDocument/2006/relationships/image" Target="../media/image74.svg"/><Relationship Id="rId9" Type="http://schemas.openxmlformats.org/officeDocument/2006/relationships/image" Target="../media/image81.png"/></Relationships>
</file>

<file path=ppt/slides/_rels/slide7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hyperlink" Target="https://www.theguardian.com/world/2012/sep/18/vorsprung-durch-technik-advertising-germany" TargetMode="Externa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8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9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472870" y="1397601"/>
            <a:ext cx="7208300" cy="7123746"/>
          </a:xfrm>
          <a:custGeom>
            <a:avLst/>
            <a:gdLst/>
            <a:ahLst/>
            <a:cxnLst/>
            <a:rect l="l" t="t" r="r" b="b"/>
            <a:pathLst>
              <a:path w="7208300" h="7123746">
                <a:moveTo>
                  <a:pt x="0" y="0"/>
                </a:moveTo>
                <a:lnTo>
                  <a:pt x="7208300" y="0"/>
                </a:lnTo>
                <a:lnTo>
                  <a:pt x="7208300" y="7123746"/>
                </a:lnTo>
                <a:lnTo>
                  <a:pt x="0" y="7123746"/>
                </a:lnTo>
                <a:lnTo>
                  <a:pt x="0" y="0"/>
                </a:lnTo>
                <a:close/>
              </a:path>
            </a:pathLst>
          </a:custGeom>
          <a:blipFill>
            <a:blip r:embed="rId3"/>
            <a:stretch>
              <a:fillRect/>
            </a:stretch>
          </a:blipFill>
        </p:spPr>
        <p:txBody>
          <a:bodyPr/>
          <a:lstStyle/>
          <a:p>
            <a:endParaRPr lang="en-US"/>
          </a:p>
        </p:txBody>
      </p:sp>
      <p:sp>
        <p:nvSpPr>
          <p:cNvPr id="3" name="Freeform 3"/>
          <p:cNvSpPr/>
          <p:nvPr/>
        </p:nvSpPr>
        <p:spPr>
          <a:xfrm>
            <a:off x="9606830" y="353813"/>
            <a:ext cx="7208300" cy="4928473"/>
          </a:xfrm>
          <a:custGeom>
            <a:avLst/>
            <a:gdLst/>
            <a:ahLst/>
            <a:cxnLst/>
            <a:rect l="l" t="t" r="r" b="b"/>
            <a:pathLst>
              <a:path w="6634293" h="3955059">
                <a:moveTo>
                  <a:pt x="0" y="0"/>
                </a:moveTo>
                <a:lnTo>
                  <a:pt x="6634293" y="0"/>
                </a:lnTo>
                <a:lnTo>
                  <a:pt x="6634293" y="3955059"/>
                </a:lnTo>
                <a:lnTo>
                  <a:pt x="0" y="3955059"/>
                </a:lnTo>
                <a:lnTo>
                  <a:pt x="0" y="0"/>
                </a:lnTo>
                <a:close/>
              </a:path>
            </a:pathLst>
          </a:custGeom>
          <a:blipFill>
            <a:blip r:embed="rId4"/>
            <a:stretch>
              <a:fillRect/>
            </a:stretch>
          </a:blipFill>
        </p:spPr>
        <p:txBody>
          <a:bodyPr/>
          <a:lstStyle/>
          <a:p>
            <a:endParaRPr lang="en-US"/>
          </a:p>
        </p:txBody>
      </p:sp>
      <p:pic>
        <p:nvPicPr>
          <p:cNvPr id="4" name="Picture 3">
            <a:extLst>
              <a:ext uri="{FF2B5EF4-FFF2-40B4-BE49-F238E27FC236}">
                <a16:creationId xmlns:a16="http://schemas.microsoft.com/office/drawing/2014/main" id="{07955792-9A2E-30DA-C0E8-CC5CF7CEF7B5}"/>
              </a:ext>
            </a:extLst>
          </p:cNvPr>
          <p:cNvPicPr>
            <a:picLocks noChangeAspect="1"/>
          </p:cNvPicPr>
          <p:nvPr/>
        </p:nvPicPr>
        <p:blipFill>
          <a:blip r:embed="rId5"/>
          <a:stretch>
            <a:fillRect/>
          </a:stretch>
        </p:blipFill>
        <p:spPr>
          <a:xfrm>
            <a:off x="9606830" y="5524500"/>
            <a:ext cx="7131176" cy="3886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544830" y="624311"/>
            <a:ext cx="8629650" cy="9038377"/>
            <a:chOff x="0" y="0"/>
            <a:chExt cx="11506200" cy="12051170"/>
          </a:xfrm>
        </p:grpSpPr>
        <p:sp>
          <p:nvSpPr>
            <p:cNvPr id="3" name="Freeform 3"/>
            <p:cNvSpPr/>
            <p:nvPr/>
          </p:nvSpPr>
          <p:spPr>
            <a:xfrm>
              <a:off x="0" y="0"/>
              <a:ext cx="11506200" cy="12051157"/>
            </a:xfrm>
            <a:custGeom>
              <a:avLst/>
              <a:gdLst/>
              <a:ahLst/>
              <a:cxnLst/>
              <a:rect l="l" t="t" r="r" b="b"/>
              <a:pathLst>
                <a:path w="11506200" h="12051157">
                  <a:moveTo>
                    <a:pt x="0" y="0"/>
                  </a:moveTo>
                  <a:lnTo>
                    <a:pt x="11506200" y="0"/>
                  </a:lnTo>
                  <a:lnTo>
                    <a:pt x="11506200" y="12051157"/>
                  </a:lnTo>
                  <a:lnTo>
                    <a:pt x="0" y="12051157"/>
                  </a:lnTo>
                  <a:lnTo>
                    <a:pt x="0" y="0"/>
                  </a:lnTo>
                  <a:close/>
                </a:path>
              </a:pathLst>
            </a:custGeom>
            <a:blipFill>
              <a:blip r:embed="rId3"/>
              <a:stretch>
                <a:fillRect t="-1168" b="-1"/>
              </a:stretch>
            </a:blipFill>
          </p:spPr>
          <p:txBody>
            <a:bodyPr/>
            <a:lstStyle/>
            <a:p>
              <a:endParaRPr lang="en-US"/>
            </a:p>
          </p:txBody>
        </p:sp>
      </p:grpSp>
      <p:grpSp>
        <p:nvGrpSpPr>
          <p:cNvPr id="4" name="Group 4"/>
          <p:cNvGrpSpPr/>
          <p:nvPr/>
        </p:nvGrpSpPr>
        <p:grpSpPr>
          <a:xfrm>
            <a:off x="9946996" y="1336491"/>
            <a:ext cx="7522454" cy="3228451"/>
            <a:chOff x="0" y="0"/>
            <a:chExt cx="10029939" cy="4304602"/>
          </a:xfrm>
        </p:grpSpPr>
        <p:sp>
          <p:nvSpPr>
            <p:cNvPr id="5" name="Freeform 5"/>
            <p:cNvSpPr/>
            <p:nvPr/>
          </p:nvSpPr>
          <p:spPr>
            <a:xfrm>
              <a:off x="0" y="0"/>
              <a:ext cx="10029952" cy="4304665"/>
            </a:xfrm>
            <a:custGeom>
              <a:avLst/>
              <a:gdLst/>
              <a:ahLst/>
              <a:cxnLst/>
              <a:rect l="l" t="t" r="r" b="b"/>
              <a:pathLst>
                <a:path w="10029952" h="4304665">
                  <a:moveTo>
                    <a:pt x="0" y="0"/>
                  </a:moveTo>
                  <a:lnTo>
                    <a:pt x="10029952" y="0"/>
                  </a:lnTo>
                  <a:lnTo>
                    <a:pt x="10029952" y="4304665"/>
                  </a:lnTo>
                  <a:lnTo>
                    <a:pt x="0" y="4304665"/>
                  </a:lnTo>
                  <a:lnTo>
                    <a:pt x="0" y="0"/>
                  </a:lnTo>
                  <a:close/>
                </a:path>
              </a:pathLst>
            </a:custGeom>
            <a:blipFill>
              <a:blip r:embed="rId4"/>
              <a:stretch>
                <a:fillRect b="1"/>
              </a:stretch>
            </a:blipFill>
          </p:spPr>
          <p:txBody>
            <a:bodyPr/>
            <a:lstStyle/>
            <a:p>
              <a:endParaRPr lang="en-US"/>
            </a:p>
          </p:txBody>
        </p:sp>
      </p:grpSp>
      <p:grpSp>
        <p:nvGrpSpPr>
          <p:cNvPr id="6" name="Group 6"/>
          <p:cNvGrpSpPr/>
          <p:nvPr/>
        </p:nvGrpSpPr>
        <p:grpSpPr>
          <a:xfrm>
            <a:off x="8096345" y="5623484"/>
            <a:ext cx="4828242" cy="4383034"/>
            <a:chOff x="0" y="0"/>
            <a:chExt cx="6437655" cy="5844045"/>
          </a:xfrm>
        </p:grpSpPr>
        <p:sp>
          <p:nvSpPr>
            <p:cNvPr id="7" name="Freeform 7"/>
            <p:cNvSpPr/>
            <p:nvPr/>
          </p:nvSpPr>
          <p:spPr>
            <a:xfrm>
              <a:off x="0" y="0"/>
              <a:ext cx="6437630" cy="5844032"/>
            </a:xfrm>
            <a:custGeom>
              <a:avLst/>
              <a:gdLst/>
              <a:ahLst/>
              <a:cxnLst/>
              <a:rect l="l" t="t" r="r" b="b"/>
              <a:pathLst>
                <a:path w="6437630" h="5844032">
                  <a:moveTo>
                    <a:pt x="0" y="0"/>
                  </a:moveTo>
                  <a:lnTo>
                    <a:pt x="6437630" y="0"/>
                  </a:lnTo>
                  <a:lnTo>
                    <a:pt x="6437630" y="5844032"/>
                  </a:lnTo>
                  <a:lnTo>
                    <a:pt x="0" y="5844032"/>
                  </a:lnTo>
                  <a:lnTo>
                    <a:pt x="0" y="0"/>
                  </a:lnTo>
                  <a:close/>
                </a:path>
              </a:pathLst>
            </a:custGeom>
            <a:blipFill>
              <a:blip r:embed="rId5"/>
              <a:stretch>
                <a:fillRect/>
              </a:stretch>
            </a:blipFill>
          </p:spPr>
          <p:txBody>
            <a:bodyPr/>
            <a:lstStyle/>
            <a:p>
              <a:endParaRPr lang="en-US"/>
            </a:p>
          </p:txBody>
        </p:sp>
      </p:grpSp>
      <p:grpSp>
        <p:nvGrpSpPr>
          <p:cNvPr id="8" name="Group 8"/>
          <p:cNvGrpSpPr/>
          <p:nvPr/>
        </p:nvGrpSpPr>
        <p:grpSpPr>
          <a:xfrm>
            <a:off x="11335960" y="4917796"/>
            <a:ext cx="6743700" cy="3600450"/>
            <a:chOff x="0" y="0"/>
            <a:chExt cx="8991600" cy="4800600"/>
          </a:xfrm>
        </p:grpSpPr>
        <p:sp>
          <p:nvSpPr>
            <p:cNvPr id="9" name="Freeform 9"/>
            <p:cNvSpPr/>
            <p:nvPr/>
          </p:nvSpPr>
          <p:spPr>
            <a:xfrm>
              <a:off x="0" y="0"/>
              <a:ext cx="8991600" cy="4800600"/>
            </a:xfrm>
            <a:custGeom>
              <a:avLst/>
              <a:gdLst/>
              <a:ahLst/>
              <a:cxnLst/>
              <a:rect l="l" t="t" r="r" b="b"/>
              <a:pathLst>
                <a:path w="8991600" h="4800600">
                  <a:moveTo>
                    <a:pt x="0" y="0"/>
                  </a:moveTo>
                  <a:lnTo>
                    <a:pt x="8991600" y="0"/>
                  </a:lnTo>
                  <a:lnTo>
                    <a:pt x="8991600" y="4800600"/>
                  </a:lnTo>
                  <a:lnTo>
                    <a:pt x="0" y="4800600"/>
                  </a:lnTo>
                  <a:lnTo>
                    <a:pt x="0" y="0"/>
                  </a:lnTo>
                  <a:close/>
                </a:path>
              </a:pathLst>
            </a:custGeom>
            <a:blipFill>
              <a:blip r:embed="rId6"/>
              <a:stretch>
                <a:fillRect/>
              </a:stretch>
            </a:blipFill>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613221" y="711918"/>
            <a:ext cx="11658600" cy="5087998"/>
            <a:chOff x="0" y="0"/>
            <a:chExt cx="15544800" cy="6783997"/>
          </a:xfrm>
        </p:grpSpPr>
        <p:sp>
          <p:nvSpPr>
            <p:cNvPr id="3" name="Freeform 3"/>
            <p:cNvSpPr/>
            <p:nvPr/>
          </p:nvSpPr>
          <p:spPr>
            <a:xfrm>
              <a:off x="0" y="0"/>
              <a:ext cx="15544800" cy="6783959"/>
            </a:xfrm>
            <a:custGeom>
              <a:avLst/>
              <a:gdLst/>
              <a:ahLst/>
              <a:cxnLst/>
              <a:rect l="l" t="t" r="r" b="b"/>
              <a:pathLst>
                <a:path w="15544800" h="6783959">
                  <a:moveTo>
                    <a:pt x="0" y="0"/>
                  </a:moveTo>
                  <a:lnTo>
                    <a:pt x="15544800" y="0"/>
                  </a:lnTo>
                  <a:lnTo>
                    <a:pt x="15544800" y="6783959"/>
                  </a:lnTo>
                  <a:lnTo>
                    <a:pt x="0" y="6783959"/>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2277608" y="6739566"/>
            <a:ext cx="8966911" cy="462563"/>
          </a:xfrm>
          <a:prstGeom prst="rect">
            <a:avLst/>
          </a:prstGeom>
        </p:spPr>
        <p:txBody>
          <a:bodyPr lIns="0" tIns="0" rIns="0" bIns="0" rtlCol="0" anchor="t">
            <a:spAutoFit/>
          </a:bodyPr>
          <a:lstStyle/>
          <a:p>
            <a:pPr algn="l">
              <a:lnSpc>
                <a:spcPts val="3240"/>
              </a:lnSpc>
            </a:pPr>
            <a:r>
              <a:rPr lang="en-US" sz="2700">
                <a:solidFill>
                  <a:srgbClr val="F5F2EA"/>
                </a:solidFill>
                <a:latin typeface="Inter"/>
                <a:ea typeface="Inter"/>
                <a:cs typeface="Inter"/>
                <a:sym typeface="Inter"/>
              </a:rPr>
              <a:t>1. The new tech-driven path to purchase</a:t>
            </a:r>
          </a:p>
        </p:txBody>
      </p:sp>
      <p:sp>
        <p:nvSpPr>
          <p:cNvPr id="5" name="TextBox 5"/>
          <p:cNvSpPr txBox="1"/>
          <p:nvPr/>
        </p:nvSpPr>
        <p:spPr>
          <a:xfrm>
            <a:off x="2277608" y="7377160"/>
            <a:ext cx="8966911" cy="462563"/>
          </a:xfrm>
          <a:prstGeom prst="rect">
            <a:avLst/>
          </a:prstGeom>
        </p:spPr>
        <p:txBody>
          <a:bodyPr lIns="0" tIns="0" rIns="0" bIns="0" rtlCol="0" anchor="t">
            <a:spAutoFit/>
          </a:bodyPr>
          <a:lstStyle/>
          <a:p>
            <a:pPr algn="l">
              <a:lnSpc>
                <a:spcPts val="3240"/>
              </a:lnSpc>
            </a:pPr>
            <a:r>
              <a:rPr lang="en-US" sz="2700">
                <a:solidFill>
                  <a:srgbClr val="F5F2EA"/>
                </a:solidFill>
                <a:latin typeface="Inter"/>
                <a:ea typeface="Inter"/>
                <a:cs typeface="Inter"/>
                <a:sym typeface="Inter"/>
              </a:rPr>
              <a:t>2. The health revolution</a:t>
            </a:r>
          </a:p>
        </p:txBody>
      </p:sp>
      <p:sp>
        <p:nvSpPr>
          <p:cNvPr id="6" name="TextBox 6"/>
          <p:cNvSpPr txBox="1"/>
          <p:nvPr/>
        </p:nvSpPr>
        <p:spPr>
          <a:xfrm>
            <a:off x="2277608" y="8014745"/>
            <a:ext cx="8966911" cy="462563"/>
          </a:xfrm>
          <a:prstGeom prst="rect">
            <a:avLst/>
          </a:prstGeom>
        </p:spPr>
        <p:txBody>
          <a:bodyPr lIns="0" tIns="0" rIns="0" bIns="0" rtlCol="0" anchor="t">
            <a:spAutoFit/>
          </a:bodyPr>
          <a:lstStyle/>
          <a:p>
            <a:pPr algn="l">
              <a:lnSpc>
                <a:spcPts val="3240"/>
              </a:lnSpc>
            </a:pPr>
            <a:r>
              <a:rPr lang="en-US" sz="2700">
                <a:solidFill>
                  <a:srgbClr val="F5F2EA"/>
                </a:solidFill>
                <a:latin typeface="Inter"/>
                <a:ea typeface="Inter"/>
                <a:cs typeface="Inter"/>
                <a:sym typeface="Inter"/>
              </a:rPr>
              <a:t>3. The experience economy</a:t>
            </a:r>
          </a:p>
        </p:txBody>
      </p:sp>
      <p:sp>
        <p:nvSpPr>
          <p:cNvPr id="7" name="TextBox 7"/>
          <p:cNvSpPr txBox="1"/>
          <p:nvPr/>
        </p:nvSpPr>
        <p:spPr>
          <a:xfrm>
            <a:off x="2277608" y="8652339"/>
            <a:ext cx="8966911" cy="462563"/>
          </a:xfrm>
          <a:prstGeom prst="rect">
            <a:avLst/>
          </a:prstGeom>
        </p:spPr>
        <p:txBody>
          <a:bodyPr lIns="0" tIns="0" rIns="0" bIns="0" rtlCol="0" anchor="t">
            <a:spAutoFit/>
          </a:bodyPr>
          <a:lstStyle/>
          <a:p>
            <a:pPr algn="l">
              <a:lnSpc>
                <a:spcPts val="3240"/>
              </a:lnSpc>
            </a:pPr>
            <a:r>
              <a:rPr lang="en-US" sz="2700">
                <a:solidFill>
                  <a:srgbClr val="F5F2EA"/>
                </a:solidFill>
                <a:latin typeface="Inter"/>
                <a:ea typeface="Inter"/>
                <a:cs typeface="Inter"/>
                <a:sym typeface="Inter"/>
              </a:rPr>
              <a:t>4. </a:t>
            </a:r>
            <a:r>
              <a:rPr lang="en-US" sz="2700" b="1">
                <a:solidFill>
                  <a:srgbClr val="F5F2EA"/>
                </a:solidFill>
                <a:latin typeface="Inter Bold"/>
                <a:ea typeface="Inter Bold"/>
                <a:cs typeface="Inter Bold"/>
                <a:sym typeface="Inter Bold"/>
              </a:rPr>
              <a:t>The resourceful consumer</a:t>
            </a:r>
          </a:p>
        </p:txBody>
      </p:sp>
      <p:grpSp>
        <p:nvGrpSpPr>
          <p:cNvPr id="8" name="Group 8"/>
          <p:cNvGrpSpPr/>
          <p:nvPr/>
        </p:nvGrpSpPr>
        <p:grpSpPr>
          <a:xfrm>
            <a:off x="11720208" y="4629398"/>
            <a:ext cx="5963745" cy="4510145"/>
            <a:chOff x="0" y="0"/>
            <a:chExt cx="7951660" cy="6013526"/>
          </a:xfrm>
        </p:grpSpPr>
        <p:sp>
          <p:nvSpPr>
            <p:cNvPr id="9" name="Freeform 9"/>
            <p:cNvSpPr/>
            <p:nvPr/>
          </p:nvSpPr>
          <p:spPr>
            <a:xfrm>
              <a:off x="0" y="0"/>
              <a:ext cx="7951724" cy="6013577"/>
            </a:xfrm>
            <a:custGeom>
              <a:avLst/>
              <a:gdLst/>
              <a:ahLst/>
              <a:cxnLst/>
              <a:rect l="l" t="t" r="r" b="b"/>
              <a:pathLst>
                <a:path w="7951724" h="6013577">
                  <a:moveTo>
                    <a:pt x="0" y="0"/>
                  </a:moveTo>
                  <a:lnTo>
                    <a:pt x="7951724" y="0"/>
                  </a:lnTo>
                  <a:lnTo>
                    <a:pt x="7951724" y="6013577"/>
                  </a:lnTo>
                  <a:lnTo>
                    <a:pt x="0" y="6013577"/>
                  </a:lnTo>
                  <a:lnTo>
                    <a:pt x="0" y="0"/>
                  </a:lnTo>
                  <a:close/>
                </a:path>
              </a:pathLst>
            </a:custGeom>
            <a:blipFill>
              <a:blip r:embed="rId4"/>
              <a:stretch>
                <a:fillRect/>
              </a:stretch>
            </a:blipFill>
          </p:spPr>
          <p:txBody>
            <a:bodyPr/>
            <a:lstStyle/>
            <a:p>
              <a:endParaRPr lang="en-US"/>
            </a:p>
          </p:txBody>
        </p:sp>
      </p:grpSp>
      <p:sp>
        <p:nvSpPr>
          <p:cNvPr id="10" name="TextBox 10"/>
          <p:cNvSpPr txBox="1"/>
          <p:nvPr/>
        </p:nvSpPr>
        <p:spPr>
          <a:xfrm>
            <a:off x="14427679" y="1826714"/>
            <a:ext cx="2100424" cy="1986048"/>
          </a:xfrm>
          <a:prstGeom prst="rect">
            <a:avLst/>
          </a:prstGeom>
        </p:spPr>
        <p:txBody>
          <a:bodyPr lIns="0" tIns="0" rIns="0" bIns="0" rtlCol="0" anchor="t">
            <a:spAutoFit/>
          </a:bodyPr>
          <a:lstStyle/>
          <a:p>
            <a:pPr algn="l">
              <a:lnSpc>
                <a:spcPts val="2160"/>
              </a:lnSpc>
            </a:pPr>
            <a:r>
              <a:rPr lang="en-US" sz="1800">
                <a:solidFill>
                  <a:srgbClr val="F5F2EA"/>
                </a:solidFill>
                <a:latin typeface="Inter"/>
                <a:ea typeface="Inter"/>
                <a:cs typeface="Inter"/>
                <a:sym typeface="Inter"/>
              </a:rPr>
              <a:t>https://www.mckinsey.com/industries/consumer-packaged-goods/our-insights/state-of-consumer#/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665884" y="1028700"/>
            <a:ext cx="8725491" cy="8498710"/>
            <a:chOff x="0" y="0"/>
            <a:chExt cx="11633987" cy="11331613"/>
          </a:xfrm>
        </p:grpSpPr>
        <p:sp>
          <p:nvSpPr>
            <p:cNvPr id="3" name="Freeform 3"/>
            <p:cNvSpPr/>
            <p:nvPr/>
          </p:nvSpPr>
          <p:spPr>
            <a:xfrm>
              <a:off x="0" y="0"/>
              <a:ext cx="11633962" cy="11331575"/>
            </a:xfrm>
            <a:custGeom>
              <a:avLst/>
              <a:gdLst/>
              <a:ahLst/>
              <a:cxnLst/>
              <a:rect l="l" t="t" r="r" b="b"/>
              <a:pathLst>
                <a:path w="11633962" h="11331575">
                  <a:moveTo>
                    <a:pt x="0" y="0"/>
                  </a:moveTo>
                  <a:lnTo>
                    <a:pt x="11633962" y="0"/>
                  </a:lnTo>
                  <a:lnTo>
                    <a:pt x="11633962" y="11331575"/>
                  </a:lnTo>
                  <a:lnTo>
                    <a:pt x="0" y="11331575"/>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1665884" y="9796591"/>
            <a:ext cx="8966911" cy="324060"/>
          </a:xfrm>
          <a:prstGeom prst="rect">
            <a:avLst/>
          </a:prstGeom>
        </p:spPr>
        <p:txBody>
          <a:bodyPr lIns="0" tIns="0" rIns="0" bIns="0" rtlCol="0" anchor="t">
            <a:spAutoFit/>
          </a:bodyPr>
          <a:lstStyle/>
          <a:p>
            <a:pPr algn="l">
              <a:lnSpc>
                <a:spcPts val="2160"/>
              </a:lnSpc>
            </a:pPr>
            <a:r>
              <a:rPr lang="en-US" sz="1800">
                <a:solidFill>
                  <a:srgbClr val="F5F2EA"/>
                </a:solidFill>
                <a:latin typeface="Inter"/>
                <a:ea typeface="Inter"/>
                <a:cs typeface="Inter"/>
                <a:sym typeface="Inter"/>
              </a:rPr>
              <a:t>https://www.marketingweek.com/heineken-launches-pub-subscription/</a:t>
            </a:r>
          </a:p>
        </p:txBody>
      </p:sp>
      <p:sp>
        <p:nvSpPr>
          <p:cNvPr id="5" name="TextBox 5"/>
          <p:cNvSpPr txBox="1"/>
          <p:nvPr/>
        </p:nvSpPr>
        <p:spPr>
          <a:xfrm>
            <a:off x="11732676" y="1895570"/>
            <a:ext cx="8966911" cy="1293552"/>
          </a:xfrm>
          <a:prstGeom prst="rect">
            <a:avLst/>
          </a:prstGeom>
        </p:spPr>
        <p:txBody>
          <a:bodyPr lIns="0" tIns="0" rIns="0" bIns="0" rtlCol="0" anchor="t">
            <a:spAutoFit/>
          </a:bodyPr>
          <a:lstStyle/>
          <a:p>
            <a:pPr algn="l">
              <a:lnSpc>
                <a:spcPts val="3240"/>
              </a:lnSpc>
            </a:pPr>
            <a:r>
              <a:rPr lang="en-US" sz="2700" b="1">
                <a:solidFill>
                  <a:srgbClr val="F5F2EA"/>
                </a:solidFill>
                <a:latin typeface="Inter Bold"/>
                <a:ea typeface="Inter Bold"/>
                <a:cs typeface="Inter Bold"/>
                <a:sym typeface="Inter Bold"/>
              </a:rPr>
              <a:t>“38% of UK adults say </a:t>
            </a:r>
          </a:p>
          <a:p>
            <a:pPr algn="l">
              <a:lnSpc>
                <a:spcPts val="3240"/>
              </a:lnSpc>
            </a:pPr>
            <a:r>
              <a:rPr lang="en-US" sz="2700" b="1">
                <a:solidFill>
                  <a:srgbClr val="F5F2EA"/>
                </a:solidFill>
                <a:latin typeface="Inter Bold"/>
                <a:ea typeface="Inter Bold"/>
                <a:cs typeface="Inter Bold"/>
                <a:sym typeface="Inter Bold"/>
              </a:rPr>
              <a:t>they would go out </a:t>
            </a:r>
          </a:p>
          <a:p>
            <a:pPr algn="l">
              <a:lnSpc>
                <a:spcPts val="3240"/>
              </a:lnSpc>
            </a:pPr>
            <a:r>
              <a:rPr lang="en-US" sz="2700" b="1">
                <a:solidFill>
                  <a:srgbClr val="F5F2EA"/>
                </a:solidFill>
                <a:latin typeface="Inter Bold"/>
                <a:ea typeface="Inter Bold"/>
                <a:cs typeface="Inter Bold"/>
                <a:sym typeface="Inter Bold"/>
              </a:rPr>
              <a:t>more often”</a:t>
            </a:r>
          </a:p>
        </p:txBody>
      </p:sp>
      <p:sp>
        <p:nvSpPr>
          <p:cNvPr id="6" name="TextBox 6"/>
          <p:cNvSpPr txBox="1"/>
          <p:nvPr/>
        </p:nvSpPr>
        <p:spPr>
          <a:xfrm>
            <a:off x="11732676" y="4496724"/>
            <a:ext cx="8966911" cy="1293552"/>
          </a:xfrm>
          <a:prstGeom prst="rect">
            <a:avLst/>
          </a:prstGeom>
        </p:spPr>
        <p:txBody>
          <a:bodyPr lIns="0" tIns="0" rIns="0" bIns="0" rtlCol="0" anchor="t">
            <a:spAutoFit/>
          </a:bodyPr>
          <a:lstStyle/>
          <a:p>
            <a:pPr algn="l">
              <a:lnSpc>
                <a:spcPts val="3240"/>
              </a:lnSpc>
            </a:pPr>
            <a:r>
              <a:rPr lang="en-US" sz="2700" b="1" dirty="0">
                <a:solidFill>
                  <a:srgbClr val="F5F2EA"/>
                </a:solidFill>
                <a:latin typeface="Inter Bold"/>
                <a:ea typeface="Inter Bold"/>
                <a:cs typeface="Inter Bold"/>
                <a:sym typeface="Inter Bold"/>
              </a:rPr>
              <a:t>“We cannot talk about a so-called </a:t>
            </a:r>
          </a:p>
          <a:p>
            <a:pPr algn="l">
              <a:lnSpc>
                <a:spcPts val="3240"/>
              </a:lnSpc>
            </a:pPr>
            <a:r>
              <a:rPr lang="en-US" sz="2700" b="1" dirty="0">
                <a:solidFill>
                  <a:srgbClr val="F5F2EA"/>
                </a:solidFill>
                <a:latin typeface="Inter Bold"/>
                <a:ea typeface="Inter Bold"/>
                <a:cs typeface="Inter Bold"/>
                <a:sym typeface="Inter Bold"/>
              </a:rPr>
              <a:t>safe level of alcohol use.”</a:t>
            </a:r>
          </a:p>
          <a:p>
            <a:pPr algn="l">
              <a:lnSpc>
                <a:spcPts val="3240"/>
              </a:lnSpc>
            </a:pPr>
            <a:r>
              <a:rPr lang="en-US" sz="2700" b="1" dirty="0">
                <a:solidFill>
                  <a:srgbClr val="F5F2EA"/>
                </a:solidFill>
                <a:latin typeface="Inter Bold"/>
                <a:ea typeface="Inter Bold"/>
                <a:cs typeface="Inter Bold"/>
                <a:sym typeface="Inter Bold"/>
              </a:rPr>
              <a:t> </a:t>
            </a:r>
            <a:r>
              <a:rPr lang="en-US" sz="2700" dirty="0">
                <a:solidFill>
                  <a:srgbClr val="F5F2EA"/>
                </a:solidFill>
                <a:latin typeface="Inter"/>
                <a:ea typeface="Inter"/>
                <a:cs typeface="Inter"/>
                <a:sym typeface="Inter"/>
              </a:rPr>
              <a:t>WHO, 2023</a:t>
            </a:r>
          </a:p>
        </p:txBody>
      </p:sp>
      <p:sp>
        <p:nvSpPr>
          <p:cNvPr id="7" name="TextBox 7"/>
          <p:cNvSpPr txBox="1"/>
          <p:nvPr/>
        </p:nvSpPr>
        <p:spPr>
          <a:xfrm>
            <a:off x="11732676" y="7097878"/>
            <a:ext cx="5555275" cy="774182"/>
          </a:xfrm>
          <a:prstGeom prst="rect">
            <a:avLst/>
          </a:prstGeom>
        </p:spPr>
        <p:txBody>
          <a:bodyPr lIns="0" tIns="0" rIns="0" bIns="0" rtlCol="0" anchor="t">
            <a:spAutoFit/>
          </a:bodyPr>
          <a:lstStyle/>
          <a:p>
            <a:pPr algn="l">
              <a:lnSpc>
                <a:spcPts val="1889"/>
              </a:lnSpc>
            </a:pPr>
            <a:r>
              <a:rPr lang="en-US" sz="1575">
                <a:solidFill>
                  <a:srgbClr val="F5F2EA"/>
                </a:solidFill>
                <a:latin typeface="Inter"/>
                <a:ea typeface="Inter"/>
                <a:cs typeface="Inter"/>
                <a:sym typeface="Inter"/>
              </a:rPr>
              <a:t>WHO Europe, 2023  https://www.who.int/europe/news/item/04-01-2023-no-level-of-alcohol-consumption-is-safe-for-our-health</a:t>
            </a:r>
          </a:p>
        </p:txBody>
      </p:sp>
      <p:sp>
        <p:nvSpPr>
          <p:cNvPr id="8" name="TextBox 8"/>
          <p:cNvSpPr txBox="1"/>
          <p:nvPr/>
        </p:nvSpPr>
        <p:spPr>
          <a:xfrm>
            <a:off x="11732676" y="8300295"/>
            <a:ext cx="4010054" cy="1258929"/>
          </a:xfrm>
          <a:prstGeom prst="rect">
            <a:avLst/>
          </a:prstGeom>
        </p:spPr>
        <p:txBody>
          <a:bodyPr lIns="0" tIns="0" rIns="0" bIns="0" rtlCol="0" anchor="t">
            <a:spAutoFit/>
          </a:bodyPr>
          <a:lstStyle/>
          <a:p>
            <a:pPr algn="l">
              <a:lnSpc>
                <a:spcPts val="1889"/>
              </a:lnSpc>
            </a:pPr>
            <a:r>
              <a:rPr lang="en-US" sz="1575">
                <a:solidFill>
                  <a:srgbClr val="F5F2EA"/>
                </a:solidFill>
                <a:latin typeface="Inter"/>
                <a:ea typeface="Inter"/>
                <a:cs typeface="Inter"/>
                <a:sym typeface="Inter"/>
              </a:rPr>
              <a:t>Anderson B.O., Berdzuli N., Ilbawi A. i in. (w tym Ferreira-Borges C.), </a:t>
            </a:r>
            <a:r>
              <a:rPr lang="en-US" sz="1575" i="1">
                <a:solidFill>
                  <a:srgbClr val="F5F2EA"/>
                </a:solidFill>
                <a:latin typeface="Inter Italics"/>
                <a:ea typeface="Inter Italics"/>
                <a:cs typeface="Inter Italics"/>
                <a:sym typeface="Inter Italics"/>
              </a:rPr>
              <a:t>Health and cancer risks associated with low levels of alcohol consumption</a:t>
            </a:r>
            <a:r>
              <a:rPr lang="en-US" sz="1575">
                <a:solidFill>
                  <a:srgbClr val="F5F2EA"/>
                </a:solidFill>
                <a:latin typeface="Inter"/>
                <a:ea typeface="Inter"/>
                <a:cs typeface="Inter"/>
                <a:sym typeface="Inter"/>
              </a:rPr>
              <a:t>, The Lancet Public Health, 2023, t. 8, nr 1, s. e6–e7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259261" y="1028700"/>
            <a:ext cx="12530617" cy="6676469"/>
          </a:xfrm>
          <a:custGeom>
            <a:avLst/>
            <a:gdLst/>
            <a:ahLst/>
            <a:cxnLst/>
            <a:rect l="l" t="t" r="r" b="b"/>
            <a:pathLst>
              <a:path w="12530617" h="6676469">
                <a:moveTo>
                  <a:pt x="0" y="0"/>
                </a:moveTo>
                <a:lnTo>
                  <a:pt x="12530616" y="0"/>
                </a:lnTo>
                <a:lnTo>
                  <a:pt x="12530616" y="6676469"/>
                </a:lnTo>
                <a:lnTo>
                  <a:pt x="0" y="6676469"/>
                </a:lnTo>
                <a:lnTo>
                  <a:pt x="0" y="0"/>
                </a:lnTo>
                <a:close/>
              </a:path>
            </a:pathLst>
          </a:custGeom>
          <a:blipFill>
            <a:blip r:embed="rId3"/>
            <a:stretch>
              <a:fillRect/>
            </a:stretch>
          </a:blipFill>
        </p:spPr>
        <p:txBody>
          <a:bodyPr/>
          <a:lstStyle/>
          <a:p>
            <a:endParaRPr lang="en-US"/>
          </a:p>
        </p:txBody>
      </p:sp>
      <p:sp>
        <p:nvSpPr>
          <p:cNvPr id="4" name="TextBox 3">
            <a:extLst>
              <a:ext uri="{FF2B5EF4-FFF2-40B4-BE49-F238E27FC236}">
                <a16:creationId xmlns:a16="http://schemas.microsoft.com/office/drawing/2014/main" id="{9275798D-BDF1-D731-B7B8-0DF7F6D00E2C}"/>
              </a:ext>
            </a:extLst>
          </p:cNvPr>
          <p:cNvSpPr txBox="1"/>
          <p:nvPr/>
        </p:nvSpPr>
        <p:spPr>
          <a:xfrm>
            <a:off x="1447800" y="8496300"/>
            <a:ext cx="9144000" cy="369332"/>
          </a:xfrm>
          <a:prstGeom prst="rect">
            <a:avLst/>
          </a:prstGeom>
          <a:noFill/>
        </p:spPr>
        <p:txBody>
          <a:bodyPr wrap="square">
            <a:spAutoFit/>
          </a:bodyPr>
          <a:lstStyle/>
          <a:p>
            <a:r>
              <a:rPr lang="en-US" dirty="0">
                <a:solidFill>
                  <a:srgbClr val="0000FF"/>
                </a:solidFill>
                <a:hlinkClick r:id="rId4">
                  <a:extLst>
                    <a:ext uri="{A12FA001-AC4F-418D-AE19-62706E023703}">
                      <ahyp:hlinkClr xmlns:ahyp="http://schemas.microsoft.com/office/drawing/2018/hyperlinkcolor" val="tx"/>
                    </a:ext>
                  </a:extLst>
                </a:hlinkClick>
              </a:rPr>
              <a:t>https://</a:t>
            </a:r>
            <a:r>
              <a:rPr lang="en-US" dirty="0" err="1">
                <a:solidFill>
                  <a:srgbClr val="0000FF"/>
                </a:solidFill>
                <a:hlinkClick r:id="rId4">
                  <a:extLst>
                    <a:ext uri="{A12FA001-AC4F-418D-AE19-62706E023703}">
                      <ahyp:hlinkClr xmlns:ahyp="http://schemas.microsoft.com/office/drawing/2018/hyperlinkcolor" val="tx"/>
                    </a:ext>
                  </a:extLst>
                </a:hlinkClick>
              </a:rPr>
              <a:t>www.mentimeter.com</a:t>
            </a:r>
            <a:r>
              <a:rPr lang="en-US" dirty="0">
                <a:solidFill>
                  <a:srgbClr val="FF0000"/>
                </a:solidFill>
                <a:hlinkClick r:id="rId4">
                  <a:extLst>
                    <a:ext uri="{A12FA001-AC4F-418D-AE19-62706E023703}">
                      <ahyp:hlinkClr xmlns:ahyp="http://schemas.microsoft.com/office/drawing/2018/hyperlinkcolor" val="tx"/>
                    </a:ext>
                  </a:extLst>
                </a:hlinkClick>
              </a:rPr>
              <a:t>/app/presentation/al2xfq1yzt62f7hguzgdxgb8rvu2hjhj/edit</a:t>
            </a:r>
            <a:endParaRPr lang="en-US"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19761" y="-67365"/>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3">
              <a:alphaModFix amt="30000"/>
            </a:blip>
            <a:stretch>
              <a:fillRect/>
            </a:stretch>
          </a:blipFill>
        </p:spPr>
        <p:txBody>
          <a:bodyPr/>
          <a:lstStyle/>
          <a:p>
            <a:endParaRPr lang="en-US"/>
          </a:p>
        </p:txBody>
      </p:sp>
      <p:sp>
        <p:nvSpPr>
          <p:cNvPr id="3" name="TextBox 3"/>
          <p:cNvSpPr txBox="1"/>
          <p:nvPr/>
        </p:nvSpPr>
        <p:spPr>
          <a:xfrm>
            <a:off x="2721788" y="2282257"/>
            <a:ext cx="12257008" cy="4095479"/>
          </a:xfrm>
          <a:prstGeom prst="rect">
            <a:avLst/>
          </a:prstGeom>
        </p:spPr>
        <p:txBody>
          <a:bodyPr lIns="0" tIns="0" rIns="0" bIns="0" rtlCol="0" anchor="t">
            <a:spAutoFit/>
          </a:bodyPr>
          <a:lstStyle/>
          <a:p>
            <a:pPr algn="l">
              <a:lnSpc>
                <a:spcPts val="3240"/>
              </a:lnSpc>
            </a:pPr>
            <a:r>
              <a:rPr lang="en-US" sz="2700" b="1">
                <a:solidFill>
                  <a:srgbClr val="FF5F1F"/>
                </a:solidFill>
                <a:latin typeface="Aptos Bold"/>
                <a:ea typeface="Aptos Bold"/>
                <a:cs typeface="Aptos Bold"/>
                <a:sym typeface="Aptos Bold"/>
              </a:rPr>
              <a:t>Lecture 4. Marketing research of foreign markets</a:t>
            </a:r>
          </a:p>
          <a:p>
            <a:pPr algn="l">
              <a:lnSpc>
                <a:spcPts val="3240"/>
              </a:lnSpc>
            </a:pPr>
            <a:endParaRPr lang="en-US" sz="2700" b="1">
              <a:solidFill>
                <a:srgbClr val="FF5F1F"/>
              </a:solidFill>
              <a:latin typeface="Aptos Bold"/>
              <a:ea typeface="Aptos Bold"/>
              <a:cs typeface="Aptos Bold"/>
              <a:sym typeface="Aptos Bold"/>
            </a:endParaRPr>
          </a:p>
          <a:p>
            <a:pPr marL="488632" lvl="1" indent="-244316" algn="l">
              <a:lnSpc>
                <a:spcPts val="3240"/>
              </a:lnSpc>
              <a:buAutoNum type="arabicPeriod"/>
            </a:pPr>
            <a:r>
              <a:rPr lang="en-US" sz="2700">
                <a:solidFill>
                  <a:srgbClr val="F5F2EA"/>
                </a:solidFill>
                <a:latin typeface="Aptos"/>
                <a:ea typeface="Aptos"/>
                <a:cs typeface="Aptos"/>
                <a:sym typeface="Aptos"/>
              </a:rPr>
              <a:t>What marketing research is and how it starts.</a:t>
            </a:r>
          </a:p>
          <a:p>
            <a:pPr marL="488632" lvl="1" indent="-244316" algn="l">
              <a:lnSpc>
                <a:spcPts val="3240"/>
              </a:lnSpc>
              <a:buAutoNum type="arabicPeriod"/>
            </a:pPr>
            <a:r>
              <a:rPr lang="en-US" sz="2700">
                <a:solidFill>
                  <a:srgbClr val="F5F2EA"/>
                </a:solidFill>
                <a:latin typeface="Aptos"/>
                <a:ea typeface="Aptos"/>
                <a:cs typeface="Aptos"/>
                <a:sym typeface="Aptos"/>
              </a:rPr>
              <a:t>What makes international research different: single-country vs multicountry research (independent, sequential, simultaneous); emic vs etic approach.</a:t>
            </a:r>
          </a:p>
          <a:p>
            <a:pPr marL="488632" lvl="1" indent="-244316" algn="l">
              <a:lnSpc>
                <a:spcPts val="3240"/>
              </a:lnSpc>
              <a:buAutoNum type="arabicPeriod"/>
            </a:pPr>
            <a:r>
              <a:rPr lang="en-US" sz="2700">
                <a:solidFill>
                  <a:srgbClr val="F5F2EA"/>
                </a:solidFill>
                <a:latin typeface="Aptos"/>
                <a:ea typeface="Aptos"/>
                <a:cs typeface="Aptos"/>
                <a:sym typeface="Aptos"/>
              </a:rPr>
              <a:t>Methodological traps.</a:t>
            </a:r>
          </a:p>
          <a:p>
            <a:pPr marL="488632" lvl="1" indent="-244316" algn="l">
              <a:lnSpc>
                <a:spcPts val="3240"/>
              </a:lnSpc>
              <a:buAutoNum type="arabicPeriod"/>
            </a:pPr>
            <a:r>
              <a:rPr lang="en-US" sz="2700">
                <a:solidFill>
                  <a:srgbClr val="F5F2EA"/>
                </a:solidFill>
                <a:latin typeface="Aptos"/>
                <a:ea typeface="Aptos"/>
                <a:cs typeface="Aptos"/>
                <a:sym typeface="Aptos"/>
              </a:rPr>
              <a:t>Research in practice: choosing external suppliers (credibility, competence, cost, capacity); CATI, CAPI, CAWI; secondary data sources (Eurostat, ESOMAR) and their limits.</a:t>
            </a:r>
          </a:p>
          <a:p>
            <a:pPr marL="488632" lvl="1" indent="-244316" algn="l">
              <a:lnSpc>
                <a:spcPts val="3240"/>
              </a:lnSpc>
              <a:buAutoNum type="arabicPeriod"/>
            </a:pPr>
            <a:r>
              <a:rPr lang="en-US" sz="2700">
                <a:solidFill>
                  <a:srgbClr val="F5F2EA"/>
                </a:solidFill>
                <a:latin typeface="Aptos"/>
                <a:ea typeface="Aptos"/>
                <a:cs typeface="Aptos"/>
                <a:sym typeface="Aptos"/>
              </a:rPr>
              <a:t>Risks and ethical challenges.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19761" y="-67365"/>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3">
              <a:alphaModFix amt="30000"/>
            </a:blip>
            <a:stretch>
              <a:fillRect/>
            </a:stretch>
          </a:blipFill>
        </p:spPr>
        <p:txBody>
          <a:bodyPr/>
          <a:lstStyle/>
          <a:p>
            <a:endParaRPr lang="en-US" dirty="0"/>
          </a:p>
        </p:txBody>
      </p:sp>
      <p:sp>
        <p:nvSpPr>
          <p:cNvPr id="3" name="TextBox 3"/>
          <p:cNvSpPr txBox="1"/>
          <p:nvPr/>
        </p:nvSpPr>
        <p:spPr>
          <a:xfrm>
            <a:off x="2591788" y="1869806"/>
            <a:ext cx="13715032" cy="4896743"/>
          </a:xfrm>
          <a:prstGeom prst="rect">
            <a:avLst/>
          </a:prstGeom>
        </p:spPr>
        <p:txBody>
          <a:bodyPr lIns="0" tIns="0" rIns="0" bIns="0" rtlCol="0" anchor="t">
            <a:spAutoFit/>
          </a:bodyPr>
          <a:lstStyle/>
          <a:p>
            <a:pPr algn="l">
              <a:lnSpc>
                <a:spcPts val="6494"/>
              </a:lnSpc>
            </a:pPr>
            <a:r>
              <a:rPr lang="en-US" sz="4920" b="1">
                <a:solidFill>
                  <a:srgbClr val="FF5F1F"/>
                </a:solidFill>
                <a:latin typeface="Aptos Bold"/>
                <a:ea typeface="Aptos Bold"/>
                <a:cs typeface="Aptos Bold"/>
                <a:sym typeface="Aptos Bold"/>
              </a:rPr>
              <a:t>Secondary data</a:t>
            </a:r>
            <a:r>
              <a:rPr lang="en-US" sz="4920" b="1">
                <a:solidFill>
                  <a:srgbClr val="F5F2EA"/>
                </a:solidFill>
                <a:latin typeface="Aptos Bold"/>
                <a:ea typeface="Aptos Bold"/>
                <a:cs typeface="Aptos Bold"/>
                <a:sym typeface="Aptos Bold"/>
              </a:rPr>
              <a:t> is a key source of information in international marketing research due to its ready availability, relatively low cost and usefulness in providing background information relating to a specific country or industry.”</a:t>
            </a:r>
          </a:p>
          <a:p>
            <a:pPr algn="l">
              <a:lnSpc>
                <a:spcPts val="6494"/>
              </a:lnSpc>
            </a:pPr>
            <a:endParaRPr lang="en-US" sz="4920" b="1">
              <a:solidFill>
                <a:srgbClr val="F5F2EA"/>
              </a:solidFill>
              <a:latin typeface="Aptos Bold"/>
              <a:ea typeface="Aptos Bold"/>
              <a:cs typeface="Aptos Bold"/>
              <a:sym typeface="Aptos Bold"/>
            </a:endParaRPr>
          </a:p>
        </p:txBody>
      </p:sp>
      <p:sp>
        <p:nvSpPr>
          <p:cNvPr id="4" name="TextBox 4"/>
          <p:cNvSpPr txBox="1"/>
          <p:nvPr/>
        </p:nvSpPr>
        <p:spPr>
          <a:xfrm>
            <a:off x="2713941" y="7152168"/>
            <a:ext cx="2587648" cy="285723"/>
          </a:xfrm>
          <a:prstGeom prst="rect">
            <a:avLst/>
          </a:prstGeom>
        </p:spPr>
        <p:txBody>
          <a:bodyPr lIns="0" tIns="0" rIns="0" bIns="0" rtlCol="0" anchor="t">
            <a:spAutoFit/>
          </a:bodyPr>
          <a:lstStyle/>
          <a:p>
            <a:pPr algn="ctr">
              <a:lnSpc>
                <a:spcPts val="2160"/>
              </a:lnSpc>
              <a:spcBef>
                <a:spcPct val="0"/>
              </a:spcBef>
            </a:pPr>
            <a:r>
              <a:rPr lang="en-US" sz="1800" b="1">
                <a:solidFill>
                  <a:srgbClr val="F5F2EA"/>
                </a:solidFill>
                <a:latin typeface="Arimo Bold"/>
                <a:ea typeface="Arimo Bold"/>
                <a:cs typeface="Arimo Bold"/>
                <a:sym typeface="Arimo Bold"/>
              </a:rPr>
              <a:t>Szymura-Tyc (ed.), 2012</a:t>
            </a:r>
          </a:p>
        </p:txBody>
      </p:sp>
      <p:sp>
        <p:nvSpPr>
          <p:cNvPr id="5" name="TextBox 5"/>
          <p:cNvSpPr txBox="1"/>
          <p:nvPr/>
        </p:nvSpPr>
        <p:spPr>
          <a:xfrm>
            <a:off x="1308130" y="1207735"/>
            <a:ext cx="938903" cy="3457575"/>
          </a:xfrm>
          <a:prstGeom prst="rect">
            <a:avLst/>
          </a:prstGeom>
        </p:spPr>
        <p:txBody>
          <a:bodyPr lIns="0" tIns="0" rIns="0" bIns="0" rtlCol="0" anchor="t">
            <a:spAutoFit/>
          </a:bodyPr>
          <a:lstStyle/>
          <a:p>
            <a:pPr algn="ctr">
              <a:lnSpc>
                <a:spcPts val="26639"/>
              </a:lnSpc>
              <a:spcBef>
                <a:spcPct val="0"/>
              </a:spcBef>
            </a:pPr>
            <a:r>
              <a:rPr lang="en-US" sz="22200">
                <a:solidFill>
                  <a:srgbClr val="FFFFFF"/>
                </a:solidFill>
                <a:latin typeface="Arimo"/>
                <a:ea typeface="Arimo"/>
                <a:cs typeface="Arimo"/>
                <a:sym typeface="Arimo"/>
              </a:rPr>
              <a:t>“</a:t>
            </a:r>
          </a:p>
        </p:txBody>
      </p:sp>
      <p:sp>
        <p:nvSpPr>
          <p:cNvPr id="6" name="TextBox 6"/>
          <p:cNvSpPr txBox="1"/>
          <p:nvPr/>
        </p:nvSpPr>
        <p:spPr>
          <a:xfrm>
            <a:off x="9220637" y="7218830"/>
            <a:ext cx="7121301" cy="1128367"/>
          </a:xfrm>
          <a:prstGeom prst="rect">
            <a:avLst/>
          </a:prstGeom>
        </p:spPr>
        <p:txBody>
          <a:bodyPr lIns="0" tIns="0" rIns="0" bIns="0" rtlCol="0" anchor="t">
            <a:spAutoFit/>
          </a:bodyPr>
          <a:lstStyle/>
          <a:p>
            <a:pPr algn="l">
              <a:lnSpc>
                <a:spcPts val="4480"/>
              </a:lnSpc>
            </a:pPr>
            <a:r>
              <a:rPr lang="en-US" sz="3200" u="sng" dirty="0">
                <a:solidFill>
                  <a:srgbClr val="FFFFFF"/>
                </a:solidFill>
                <a:latin typeface="Arimo"/>
                <a:ea typeface="Arimo"/>
                <a:cs typeface="Arimo"/>
                <a:sym typeface="Arimo"/>
                <a:hlinkClick r:id="rId4" tooltip="https://elizakania.my.canva.site/international-markering/#page-2"/>
              </a:rPr>
              <a:t>https://elizakania.my.canva.site/international-markering/#page-2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D1D35"/>
        </a:solidFill>
        <a:effectLst/>
      </p:bgPr>
    </p:bg>
    <p:spTree>
      <p:nvGrpSpPr>
        <p:cNvPr id="1" name=""/>
        <p:cNvGrpSpPr/>
        <p:nvPr/>
      </p:nvGrpSpPr>
      <p:grpSpPr>
        <a:xfrm>
          <a:off x="0" y="0"/>
          <a:ext cx="0" cy="0"/>
          <a:chOff x="0" y="0"/>
          <a:chExt cx="0" cy="0"/>
        </a:xfrm>
      </p:grpSpPr>
      <p:sp>
        <p:nvSpPr>
          <p:cNvPr id="2" name="Freeform 2"/>
          <p:cNvSpPr/>
          <p:nvPr/>
        </p:nvSpPr>
        <p:spPr>
          <a:xfrm>
            <a:off x="0" y="-220947"/>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3">
              <a:alphaModFix amt="29000"/>
            </a:blip>
            <a:stretch>
              <a:fillRect/>
            </a:stretch>
          </a:blipFill>
        </p:spPr>
        <p:txBody>
          <a:bodyPr/>
          <a:lstStyle/>
          <a:p>
            <a:endParaRPr lang="en-US"/>
          </a:p>
        </p:txBody>
      </p:sp>
      <p:sp>
        <p:nvSpPr>
          <p:cNvPr id="3" name="Freeform 3"/>
          <p:cNvSpPr/>
          <p:nvPr/>
        </p:nvSpPr>
        <p:spPr>
          <a:xfrm rot="-926308">
            <a:off x="10025741" y="4326831"/>
            <a:ext cx="11841151" cy="8229600"/>
          </a:xfrm>
          <a:custGeom>
            <a:avLst/>
            <a:gdLst/>
            <a:ahLst/>
            <a:cxnLst/>
            <a:rect l="l" t="t" r="r" b="b"/>
            <a:pathLst>
              <a:path w="11841151" h="8229600">
                <a:moveTo>
                  <a:pt x="0" y="0"/>
                </a:moveTo>
                <a:lnTo>
                  <a:pt x="11841151" y="0"/>
                </a:lnTo>
                <a:lnTo>
                  <a:pt x="11841151" y="8229600"/>
                </a:lnTo>
                <a:lnTo>
                  <a:pt x="0" y="8229600"/>
                </a:lnTo>
                <a:lnTo>
                  <a:pt x="0" y="0"/>
                </a:lnTo>
                <a:close/>
              </a:path>
            </a:pathLst>
          </a:custGeom>
          <a:blipFill>
            <a:blip r:embed="rId4"/>
            <a:stretch>
              <a:fillRect/>
            </a:stretch>
          </a:blipFill>
        </p:spPr>
        <p:txBody>
          <a:bodyPr/>
          <a:lstStyle/>
          <a:p>
            <a:endParaRPr lang="en-US"/>
          </a:p>
        </p:txBody>
      </p:sp>
      <p:sp>
        <p:nvSpPr>
          <p:cNvPr id="4" name="Freeform 4"/>
          <p:cNvSpPr/>
          <p:nvPr/>
        </p:nvSpPr>
        <p:spPr>
          <a:xfrm rot="760125">
            <a:off x="-1016897" y="6202715"/>
            <a:ext cx="10299630" cy="5767793"/>
          </a:xfrm>
          <a:custGeom>
            <a:avLst/>
            <a:gdLst/>
            <a:ahLst/>
            <a:cxnLst/>
            <a:rect l="l" t="t" r="r" b="b"/>
            <a:pathLst>
              <a:path w="10299630" h="5767793">
                <a:moveTo>
                  <a:pt x="0" y="0"/>
                </a:moveTo>
                <a:lnTo>
                  <a:pt x="10299630" y="0"/>
                </a:lnTo>
                <a:lnTo>
                  <a:pt x="10299630" y="5767793"/>
                </a:lnTo>
                <a:lnTo>
                  <a:pt x="0" y="5767793"/>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3328225" y="2013764"/>
            <a:ext cx="12024345" cy="3493384"/>
          </a:xfrm>
          <a:prstGeom prst="rect">
            <a:avLst/>
          </a:prstGeom>
        </p:spPr>
        <p:txBody>
          <a:bodyPr lIns="0" tIns="0" rIns="0" bIns="0" rtlCol="0" anchor="t">
            <a:spAutoFit/>
          </a:bodyPr>
          <a:lstStyle/>
          <a:p>
            <a:pPr algn="l">
              <a:lnSpc>
                <a:spcPts val="9266"/>
              </a:lnSpc>
            </a:pPr>
            <a:r>
              <a:rPr lang="en-US" sz="7019" b="1">
                <a:solidFill>
                  <a:srgbClr val="F5F2EA"/>
                </a:solidFill>
                <a:latin typeface="Aptos Bold"/>
                <a:ea typeface="Aptos Bold"/>
                <a:cs typeface="Aptos Bold"/>
                <a:sym typeface="Aptos Bold"/>
              </a:rPr>
              <a:t>Poland before you arrived vs Poland after three years. </a:t>
            </a:r>
            <a:r>
              <a:rPr lang="en-US" sz="7019" b="1">
                <a:gradFill>
                  <a:gsLst>
                    <a:gs pos="0">
                      <a:srgbClr val="FFF7AD">
                        <a:alpha val="100000"/>
                      </a:srgbClr>
                    </a:gs>
                    <a:gs pos="100000">
                      <a:srgbClr val="FFA9F9">
                        <a:alpha val="100000"/>
                      </a:srgbClr>
                    </a:gs>
                  </a:gsLst>
                  <a:lin ang="0"/>
                </a:gradFill>
                <a:latin typeface="Aptos Bold"/>
                <a:ea typeface="Aptos Bold"/>
                <a:cs typeface="Aptos Bold"/>
                <a:sym typeface="Aptos Bold"/>
              </a:rPr>
              <a:t>What did the data miss?</a:t>
            </a:r>
          </a:p>
        </p:txBody>
      </p:sp>
      <p:sp>
        <p:nvSpPr>
          <p:cNvPr id="6" name="Freeform 6"/>
          <p:cNvSpPr/>
          <p:nvPr/>
        </p:nvSpPr>
        <p:spPr>
          <a:xfrm>
            <a:off x="10808350" y="7291187"/>
            <a:ext cx="4439696" cy="5991626"/>
          </a:xfrm>
          <a:custGeom>
            <a:avLst/>
            <a:gdLst/>
            <a:ahLst/>
            <a:cxnLst/>
            <a:rect l="l" t="t" r="r" b="b"/>
            <a:pathLst>
              <a:path w="4439696" h="5991626">
                <a:moveTo>
                  <a:pt x="0" y="0"/>
                </a:moveTo>
                <a:lnTo>
                  <a:pt x="4439697" y="0"/>
                </a:lnTo>
                <a:lnTo>
                  <a:pt x="4439697" y="5991626"/>
                </a:lnTo>
                <a:lnTo>
                  <a:pt x="0" y="5991626"/>
                </a:lnTo>
                <a:lnTo>
                  <a:pt x="0" y="0"/>
                </a:lnTo>
                <a:close/>
              </a:path>
            </a:pathLst>
          </a:custGeom>
          <a:blipFill>
            <a:blip r:embed="rId6"/>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888103" y="2604602"/>
            <a:ext cx="7784630" cy="5204952"/>
            <a:chOff x="0" y="0"/>
            <a:chExt cx="10379507" cy="6939936"/>
          </a:xfrm>
        </p:grpSpPr>
        <p:sp>
          <p:nvSpPr>
            <p:cNvPr id="3" name="Freeform 3"/>
            <p:cNvSpPr/>
            <p:nvPr/>
          </p:nvSpPr>
          <p:spPr>
            <a:xfrm>
              <a:off x="0" y="0"/>
              <a:ext cx="10379583" cy="6939987"/>
            </a:xfrm>
            <a:custGeom>
              <a:avLst/>
              <a:gdLst/>
              <a:ahLst/>
              <a:cxnLst/>
              <a:rect l="l" t="t" r="r" b="b"/>
              <a:pathLst>
                <a:path w="10379583" h="6939987">
                  <a:moveTo>
                    <a:pt x="0" y="200189"/>
                  </a:moveTo>
                  <a:cubicBezTo>
                    <a:pt x="0" y="89659"/>
                    <a:pt x="62738" y="0"/>
                    <a:pt x="140081" y="0"/>
                  </a:cubicBezTo>
                  <a:lnTo>
                    <a:pt x="10239502" y="0"/>
                  </a:lnTo>
                  <a:cubicBezTo>
                    <a:pt x="10316845" y="0"/>
                    <a:pt x="10379583" y="89659"/>
                    <a:pt x="10379583" y="200189"/>
                  </a:cubicBezTo>
                  <a:lnTo>
                    <a:pt x="10379583" y="6739820"/>
                  </a:lnTo>
                  <a:cubicBezTo>
                    <a:pt x="10379583" y="6850350"/>
                    <a:pt x="10316845" y="6939987"/>
                    <a:pt x="10239502" y="6939987"/>
                  </a:cubicBezTo>
                  <a:lnTo>
                    <a:pt x="140081" y="6939987"/>
                  </a:lnTo>
                  <a:cubicBezTo>
                    <a:pt x="62738" y="6939987"/>
                    <a:pt x="0" y="6850350"/>
                    <a:pt x="0" y="6739820"/>
                  </a:cubicBezTo>
                  <a:close/>
                </a:path>
              </a:pathLst>
            </a:custGeom>
            <a:solidFill>
              <a:srgbClr val="FFFFFF"/>
            </a:solidFill>
            <a:ln w="38100" cap="sq">
              <a:solidFill>
                <a:srgbClr val="FF5F1F"/>
              </a:solidFill>
              <a:prstDash val="solid"/>
              <a:miter/>
            </a:ln>
          </p:spPr>
          <p:txBody>
            <a:bodyPr/>
            <a:lstStyle/>
            <a:p>
              <a:endParaRPr lang="en-US"/>
            </a:p>
          </p:txBody>
        </p:sp>
      </p:grpSp>
      <p:sp>
        <p:nvSpPr>
          <p:cNvPr id="4" name="TextBox 4"/>
          <p:cNvSpPr txBox="1"/>
          <p:nvPr/>
        </p:nvSpPr>
        <p:spPr>
          <a:xfrm>
            <a:off x="864927" y="1082583"/>
            <a:ext cx="16325088" cy="727866"/>
          </a:xfrm>
          <a:prstGeom prst="rect">
            <a:avLst/>
          </a:prstGeom>
        </p:spPr>
        <p:txBody>
          <a:bodyPr lIns="0" tIns="0" rIns="0" bIns="0" rtlCol="0" anchor="t">
            <a:spAutoFit/>
          </a:bodyPr>
          <a:lstStyle/>
          <a:p>
            <a:pPr algn="l">
              <a:lnSpc>
                <a:spcPts val="5908"/>
              </a:lnSpc>
            </a:pPr>
            <a:r>
              <a:rPr lang="en-US" sz="4699" b="1">
                <a:solidFill>
                  <a:srgbClr val="0B1F3F"/>
                </a:solidFill>
                <a:latin typeface="Aptos Bold"/>
                <a:ea typeface="Aptos Bold"/>
                <a:cs typeface="Aptos Bold"/>
                <a:sym typeface="Aptos Bold"/>
              </a:rPr>
              <a:t>International marketing research </a:t>
            </a:r>
          </a:p>
        </p:txBody>
      </p:sp>
      <p:grpSp>
        <p:nvGrpSpPr>
          <p:cNvPr id="5" name="Group 5"/>
          <p:cNvGrpSpPr/>
          <p:nvPr/>
        </p:nvGrpSpPr>
        <p:grpSpPr>
          <a:xfrm>
            <a:off x="864927" y="2604602"/>
            <a:ext cx="8451580" cy="8705133"/>
            <a:chOff x="0" y="0"/>
            <a:chExt cx="11268774" cy="11606844"/>
          </a:xfrm>
        </p:grpSpPr>
        <p:sp>
          <p:nvSpPr>
            <p:cNvPr id="6" name="Freeform 6"/>
            <p:cNvSpPr/>
            <p:nvPr/>
          </p:nvSpPr>
          <p:spPr>
            <a:xfrm>
              <a:off x="0" y="0"/>
              <a:ext cx="11268710" cy="11606869"/>
            </a:xfrm>
            <a:custGeom>
              <a:avLst/>
              <a:gdLst/>
              <a:ahLst/>
              <a:cxnLst/>
              <a:rect l="l" t="t" r="r" b="b"/>
              <a:pathLst>
                <a:path w="11268710" h="11606869">
                  <a:moveTo>
                    <a:pt x="0" y="334755"/>
                  </a:moveTo>
                  <a:cubicBezTo>
                    <a:pt x="0" y="149847"/>
                    <a:pt x="130810" y="0"/>
                    <a:pt x="292227" y="0"/>
                  </a:cubicBezTo>
                  <a:lnTo>
                    <a:pt x="10976610" y="0"/>
                  </a:lnTo>
                  <a:cubicBezTo>
                    <a:pt x="11137900" y="0"/>
                    <a:pt x="11268710" y="149847"/>
                    <a:pt x="11268710" y="334755"/>
                  </a:cubicBezTo>
                  <a:lnTo>
                    <a:pt x="11268710" y="11272117"/>
                  </a:lnTo>
                  <a:cubicBezTo>
                    <a:pt x="11268710" y="11457025"/>
                    <a:pt x="11137900" y="11606869"/>
                    <a:pt x="10976483" y="11606869"/>
                  </a:cubicBezTo>
                  <a:lnTo>
                    <a:pt x="292227" y="11606869"/>
                  </a:lnTo>
                  <a:cubicBezTo>
                    <a:pt x="130810" y="11606869"/>
                    <a:pt x="0" y="11457026"/>
                    <a:pt x="0" y="11272117"/>
                  </a:cubicBezTo>
                  <a:close/>
                </a:path>
              </a:pathLst>
            </a:custGeom>
            <a:solidFill>
              <a:srgbClr val="FFFFFF"/>
            </a:solidFill>
            <a:ln w="38100" cap="sq">
              <a:solidFill>
                <a:srgbClr val="FF5F1F"/>
              </a:solidFill>
              <a:prstDash val="solid"/>
              <a:miter/>
            </a:ln>
          </p:spPr>
          <p:txBody>
            <a:bodyPr/>
            <a:lstStyle/>
            <a:p>
              <a:endParaRPr lang="en-US"/>
            </a:p>
          </p:txBody>
        </p:sp>
      </p:grpSp>
      <p:sp>
        <p:nvSpPr>
          <p:cNvPr id="7" name="TextBox 7"/>
          <p:cNvSpPr txBox="1"/>
          <p:nvPr/>
        </p:nvSpPr>
        <p:spPr>
          <a:xfrm>
            <a:off x="1356731" y="3234547"/>
            <a:ext cx="4643752" cy="449561"/>
          </a:xfrm>
          <a:prstGeom prst="rect">
            <a:avLst/>
          </a:prstGeom>
        </p:spPr>
        <p:txBody>
          <a:bodyPr lIns="0" tIns="0" rIns="0" bIns="0" rtlCol="0" anchor="t">
            <a:spAutoFit/>
          </a:bodyPr>
          <a:lstStyle/>
          <a:p>
            <a:pPr algn="l">
              <a:lnSpc>
                <a:spcPts val="3240"/>
              </a:lnSpc>
            </a:pPr>
            <a:r>
              <a:rPr lang="en-US" sz="2700" b="1">
                <a:solidFill>
                  <a:srgbClr val="0B1F3F"/>
                </a:solidFill>
                <a:latin typeface="Aptos Bold"/>
                <a:ea typeface="Aptos Bold"/>
                <a:cs typeface="Aptos Bold"/>
                <a:sym typeface="Aptos Bold"/>
              </a:rPr>
              <a:t>Marketing research</a:t>
            </a:r>
          </a:p>
        </p:txBody>
      </p:sp>
      <p:sp>
        <p:nvSpPr>
          <p:cNvPr id="8" name="TextBox 8"/>
          <p:cNvSpPr txBox="1"/>
          <p:nvPr/>
        </p:nvSpPr>
        <p:spPr>
          <a:xfrm>
            <a:off x="1356731" y="5587784"/>
            <a:ext cx="5739184" cy="998039"/>
          </a:xfrm>
          <a:prstGeom prst="rect">
            <a:avLst/>
          </a:prstGeom>
        </p:spPr>
        <p:txBody>
          <a:bodyPr lIns="0" tIns="0" rIns="0" bIns="0" rtlCol="0" anchor="t">
            <a:spAutoFit/>
          </a:bodyPr>
          <a:lstStyle/>
          <a:p>
            <a:pPr algn="l">
              <a:lnSpc>
                <a:spcPts val="2160"/>
              </a:lnSpc>
            </a:pPr>
            <a:r>
              <a:rPr lang="en-US" sz="1800">
                <a:solidFill>
                  <a:srgbClr val="555E69"/>
                </a:solidFill>
                <a:latin typeface="Aptos"/>
                <a:ea typeface="Aptos"/>
                <a:cs typeface="Aptos"/>
                <a:sym typeface="Aptos"/>
              </a:rPr>
              <a:t>American Marketing Association, quoted by Onkvisit &amp; Shaw</a:t>
            </a:r>
          </a:p>
          <a:p>
            <a:pPr algn="l">
              <a:lnSpc>
                <a:spcPts val="2160"/>
              </a:lnSpc>
            </a:pPr>
            <a:endParaRPr lang="en-US" sz="1800">
              <a:solidFill>
                <a:srgbClr val="555E69"/>
              </a:solidFill>
              <a:latin typeface="Aptos"/>
              <a:ea typeface="Aptos"/>
              <a:cs typeface="Aptos"/>
              <a:sym typeface="Aptos"/>
            </a:endParaRPr>
          </a:p>
        </p:txBody>
      </p:sp>
      <p:sp>
        <p:nvSpPr>
          <p:cNvPr id="9" name="TextBox 9"/>
          <p:cNvSpPr txBox="1"/>
          <p:nvPr/>
        </p:nvSpPr>
        <p:spPr>
          <a:xfrm>
            <a:off x="10460755" y="3131153"/>
            <a:ext cx="5550065" cy="861022"/>
          </a:xfrm>
          <a:prstGeom prst="rect">
            <a:avLst/>
          </a:prstGeom>
        </p:spPr>
        <p:txBody>
          <a:bodyPr lIns="0" tIns="0" rIns="0" bIns="0" rtlCol="0" anchor="t">
            <a:spAutoFit/>
          </a:bodyPr>
          <a:lstStyle/>
          <a:p>
            <a:pPr algn="l">
              <a:lnSpc>
                <a:spcPts val="3240"/>
              </a:lnSpc>
            </a:pPr>
            <a:r>
              <a:rPr lang="en-US" sz="2700" b="1">
                <a:solidFill>
                  <a:srgbClr val="0B1F3F"/>
                </a:solidFill>
                <a:latin typeface="Aptos Bold"/>
                <a:ea typeface="Aptos Bold"/>
                <a:cs typeface="Aptos Bold"/>
                <a:sym typeface="Aptos Bold"/>
              </a:rPr>
              <a:t>International marketing research</a:t>
            </a:r>
          </a:p>
        </p:txBody>
      </p:sp>
      <p:sp>
        <p:nvSpPr>
          <p:cNvPr id="10" name="TextBox 10"/>
          <p:cNvSpPr txBox="1"/>
          <p:nvPr/>
        </p:nvSpPr>
        <p:spPr>
          <a:xfrm>
            <a:off x="10460755" y="3795551"/>
            <a:ext cx="6018838" cy="3345667"/>
          </a:xfrm>
          <a:prstGeom prst="rect">
            <a:avLst/>
          </a:prstGeom>
        </p:spPr>
        <p:txBody>
          <a:bodyPr lIns="0" tIns="0" rIns="0" bIns="0" rtlCol="0" anchor="t">
            <a:spAutoFit/>
          </a:bodyPr>
          <a:lstStyle/>
          <a:p>
            <a:pPr algn="l">
              <a:lnSpc>
                <a:spcPts val="2940"/>
              </a:lnSpc>
            </a:pPr>
            <a:r>
              <a:rPr lang="en-US" sz="2400" dirty="0">
                <a:solidFill>
                  <a:srgbClr val="0B1F3F"/>
                </a:solidFill>
                <a:latin typeface="Aptos"/>
                <a:ea typeface="Aptos"/>
                <a:cs typeface="Aptos"/>
                <a:sym typeface="Aptos"/>
              </a:rPr>
              <a:t>“Research that </a:t>
            </a:r>
            <a:r>
              <a:rPr lang="en-US" sz="2400" b="1" dirty="0">
                <a:solidFill>
                  <a:srgbClr val="0B1F3F"/>
                </a:solidFill>
                <a:latin typeface="Aptos Bold"/>
                <a:ea typeface="Aptos Bold"/>
                <a:cs typeface="Aptos Bold"/>
                <a:sym typeface="Aptos Bold"/>
              </a:rPr>
              <a:t>crosses national borders</a:t>
            </a:r>
          </a:p>
          <a:p>
            <a:pPr algn="l">
              <a:lnSpc>
                <a:spcPts val="2940"/>
              </a:lnSpc>
            </a:pPr>
            <a:r>
              <a:rPr lang="en-US" sz="2400" b="1" dirty="0">
                <a:solidFill>
                  <a:srgbClr val="0B1F3F"/>
                </a:solidFill>
                <a:latin typeface="Aptos Bold"/>
                <a:ea typeface="Aptos Bold"/>
                <a:cs typeface="Aptos Bold"/>
                <a:sym typeface="Aptos Bold"/>
              </a:rPr>
              <a:t>and involves respondents and researchers from different countries and cultures.</a:t>
            </a:r>
          </a:p>
          <a:p>
            <a:pPr algn="l">
              <a:lnSpc>
                <a:spcPts val="2940"/>
              </a:lnSpc>
            </a:pPr>
            <a:r>
              <a:rPr lang="en-US" sz="2400" dirty="0">
                <a:solidFill>
                  <a:srgbClr val="0B1F3F"/>
                </a:solidFill>
                <a:latin typeface="Aptos"/>
                <a:ea typeface="Aptos"/>
                <a:cs typeface="Aptos"/>
                <a:sym typeface="Aptos"/>
              </a:rPr>
              <a:t>Most commonly, it involves collecting information and making inferences</a:t>
            </a:r>
          </a:p>
          <a:p>
            <a:pPr algn="l">
              <a:lnSpc>
                <a:spcPts val="2940"/>
              </a:lnSpc>
            </a:pPr>
            <a:r>
              <a:rPr lang="en-US" sz="2400" dirty="0">
                <a:solidFill>
                  <a:srgbClr val="0B1F3F"/>
                </a:solidFill>
                <a:latin typeface="Aptos"/>
                <a:ea typeface="Aptos"/>
                <a:cs typeface="Aptos"/>
                <a:sym typeface="Aptos"/>
              </a:rPr>
              <a:t>about respondents or business activities in two or more countries within the</a:t>
            </a:r>
          </a:p>
          <a:p>
            <a:pPr algn="l">
              <a:lnSpc>
                <a:spcPts val="2940"/>
              </a:lnSpc>
            </a:pPr>
            <a:r>
              <a:rPr lang="en-US" sz="2400" dirty="0">
                <a:solidFill>
                  <a:srgbClr val="0B1F3F"/>
                </a:solidFill>
                <a:latin typeface="Aptos"/>
                <a:ea typeface="Aptos"/>
                <a:cs typeface="Aptos"/>
                <a:sym typeface="Aptos"/>
              </a:rPr>
              <a:t>context of a single research project.”</a:t>
            </a:r>
          </a:p>
          <a:p>
            <a:pPr algn="l">
              <a:lnSpc>
                <a:spcPts val="2940"/>
              </a:lnSpc>
            </a:pPr>
            <a:endParaRPr lang="en-US" sz="2400" dirty="0">
              <a:solidFill>
                <a:srgbClr val="0B1F3F"/>
              </a:solidFill>
              <a:latin typeface="Aptos"/>
              <a:ea typeface="Aptos"/>
              <a:cs typeface="Aptos"/>
              <a:sym typeface="Aptos"/>
            </a:endParaRPr>
          </a:p>
        </p:txBody>
      </p:sp>
      <p:sp>
        <p:nvSpPr>
          <p:cNvPr id="11" name="TextBox 11"/>
          <p:cNvSpPr txBox="1"/>
          <p:nvPr/>
        </p:nvSpPr>
        <p:spPr>
          <a:xfrm>
            <a:off x="10460755" y="7076954"/>
            <a:ext cx="4643752" cy="306678"/>
          </a:xfrm>
          <a:prstGeom prst="rect">
            <a:avLst/>
          </a:prstGeom>
        </p:spPr>
        <p:txBody>
          <a:bodyPr lIns="0" tIns="0" rIns="0" bIns="0" rtlCol="0" anchor="t">
            <a:spAutoFit/>
          </a:bodyPr>
          <a:lstStyle/>
          <a:p>
            <a:pPr algn="l">
              <a:lnSpc>
                <a:spcPts val="2520"/>
              </a:lnSpc>
            </a:pPr>
            <a:r>
              <a:rPr lang="en-US" sz="1800">
                <a:solidFill>
                  <a:srgbClr val="555E69"/>
                </a:solidFill>
                <a:latin typeface="Aptos"/>
                <a:ea typeface="Aptos"/>
                <a:cs typeface="Aptos"/>
                <a:sym typeface="Aptos"/>
              </a:rPr>
              <a:t>Craig &amp; Douglas, quoted by Szymura-Tyc</a:t>
            </a:r>
          </a:p>
        </p:txBody>
      </p:sp>
      <p:sp>
        <p:nvSpPr>
          <p:cNvPr id="12" name="TextBox 12"/>
          <p:cNvSpPr txBox="1"/>
          <p:nvPr/>
        </p:nvSpPr>
        <p:spPr>
          <a:xfrm>
            <a:off x="1311754" y="6882079"/>
            <a:ext cx="7468800" cy="2955550"/>
          </a:xfrm>
          <a:prstGeom prst="rect">
            <a:avLst/>
          </a:prstGeom>
        </p:spPr>
        <p:txBody>
          <a:bodyPr lIns="0" tIns="0" rIns="0" bIns="0" rtlCol="0" anchor="t">
            <a:spAutoFit/>
          </a:bodyPr>
          <a:lstStyle/>
          <a:p>
            <a:pPr algn="l">
              <a:lnSpc>
                <a:spcPts val="3240"/>
              </a:lnSpc>
            </a:pPr>
            <a:r>
              <a:rPr lang="en-US" sz="2700">
                <a:solidFill>
                  <a:srgbClr val="0B1F3F"/>
                </a:solidFill>
                <a:latin typeface="Aptos"/>
                <a:ea typeface="Aptos"/>
                <a:cs typeface="Aptos"/>
                <a:sym typeface="Aptos"/>
              </a:rPr>
              <a:t>“Marketing research involves the identification, collection, analysis, dissemination, and use of information for the purpose of improving </a:t>
            </a:r>
            <a:r>
              <a:rPr lang="en-US" sz="2700" b="1">
                <a:solidFill>
                  <a:srgbClr val="0B1F3F"/>
                </a:solidFill>
                <a:latin typeface="Aptos Bold"/>
                <a:ea typeface="Aptos Bold"/>
                <a:cs typeface="Aptos Bold"/>
                <a:sym typeface="Aptos Bold"/>
              </a:rPr>
              <a:t>decision making </a:t>
            </a:r>
            <a:r>
              <a:rPr lang="en-US" sz="2700">
                <a:solidFill>
                  <a:srgbClr val="0B1F3F"/>
                </a:solidFill>
                <a:latin typeface="Aptos"/>
                <a:ea typeface="Aptos"/>
                <a:cs typeface="Aptos"/>
                <a:sym typeface="Aptos"/>
              </a:rPr>
              <a:t>related to identifying and solving problems in marketing. </a:t>
            </a:r>
          </a:p>
          <a:p>
            <a:pPr algn="l">
              <a:lnSpc>
                <a:spcPts val="3240"/>
              </a:lnSpc>
            </a:pPr>
            <a:endParaRPr lang="en-US" sz="2700">
              <a:solidFill>
                <a:srgbClr val="0B1F3F"/>
              </a:solidFill>
              <a:latin typeface="Aptos"/>
              <a:ea typeface="Aptos"/>
              <a:cs typeface="Aptos"/>
              <a:sym typeface="Aptos"/>
            </a:endParaRPr>
          </a:p>
          <a:p>
            <a:pPr algn="l">
              <a:lnSpc>
                <a:spcPts val="3240"/>
              </a:lnSpc>
            </a:pPr>
            <a:endParaRPr lang="en-US" sz="2700">
              <a:solidFill>
                <a:srgbClr val="0B1F3F"/>
              </a:solidFill>
              <a:latin typeface="Aptos"/>
              <a:ea typeface="Aptos"/>
              <a:cs typeface="Aptos"/>
              <a:sym typeface="Aptos"/>
            </a:endParaRPr>
          </a:p>
        </p:txBody>
      </p:sp>
      <p:sp>
        <p:nvSpPr>
          <p:cNvPr id="13" name="TextBox 13"/>
          <p:cNvSpPr txBox="1"/>
          <p:nvPr/>
        </p:nvSpPr>
        <p:spPr>
          <a:xfrm>
            <a:off x="1311754" y="4000567"/>
            <a:ext cx="6427070" cy="2257668"/>
          </a:xfrm>
          <a:prstGeom prst="rect">
            <a:avLst/>
          </a:prstGeom>
        </p:spPr>
        <p:txBody>
          <a:bodyPr lIns="0" tIns="0" rIns="0" bIns="0" rtlCol="0" anchor="t">
            <a:spAutoFit/>
          </a:bodyPr>
          <a:lstStyle/>
          <a:p>
            <a:pPr algn="l">
              <a:lnSpc>
                <a:spcPts val="2940"/>
              </a:lnSpc>
            </a:pPr>
            <a:r>
              <a:rPr lang="en-US" sz="2700">
                <a:solidFill>
                  <a:srgbClr val="0B1F3F"/>
                </a:solidFill>
                <a:latin typeface="Aptos"/>
                <a:ea typeface="Aptos"/>
                <a:cs typeface="Aptos"/>
                <a:sym typeface="Aptos"/>
              </a:rPr>
              <a:t>“Systematic gathering, recording, and analyzing of data about problems relating to the marketing of goods and services.”</a:t>
            </a:r>
          </a:p>
          <a:p>
            <a:pPr algn="l">
              <a:lnSpc>
                <a:spcPts val="2940"/>
              </a:lnSpc>
            </a:pPr>
            <a:endParaRPr lang="en-US" sz="2700">
              <a:solidFill>
                <a:srgbClr val="0B1F3F"/>
              </a:solidFill>
              <a:latin typeface="Aptos"/>
              <a:ea typeface="Aptos"/>
              <a:cs typeface="Aptos"/>
              <a:sym typeface="Aptos"/>
            </a:endParaRPr>
          </a:p>
          <a:p>
            <a:pPr algn="l">
              <a:lnSpc>
                <a:spcPts val="2940"/>
              </a:lnSpc>
            </a:pPr>
            <a:endParaRPr lang="en-US" sz="2700">
              <a:solidFill>
                <a:srgbClr val="0B1F3F"/>
              </a:solidFill>
              <a:latin typeface="Aptos"/>
              <a:ea typeface="Aptos"/>
              <a:cs typeface="Aptos"/>
              <a:sym typeface="Aptos"/>
            </a:endParaRPr>
          </a:p>
          <a:p>
            <a:pPr algn="l">
              <a:lnSpc>
                <a:spcPts val="3240"/>
              </a:lnSpc>
            </a:pPr>
            <a:endParaRPr lang="en-US" sz="2700">
              <a:solidFill>
                <a:srgbClr val="0B1F3F"/>
              </a:solidFill>
              <a:latin typeface="Aptos"/>
              <a:ea typeface="Aptos"/>
              <a:cs typeface="Aptos"/>
              <a:sym typeface="Aptos"/>
            </a:endParaRPr>
          </a:p>
        </p:txBody>
      </p:sp>
      <p:sp>
        <p:nvSpPr>
          <p:cNvPr id="14" name="TextBox 14"/>
          <p:cNvSpPr txBox="1"/>
          <p:nvPr/>
        </p:nvSpPr>
        <p:spPr>
          <a:xfrm>
            <a:off x="1347645" y="9328680"/>
            <a:ext cx="16325088" cy="396183"/>
          </a:xfrm>
          <a:prstGeom prst="rect">
            <a:avLst/>
          </a:prstGeom>
        </p:spPr>
        <p:txBody>
          <a:bodyPr lIns="0" tIns="0" rIns="0" bIns="0" rtlCol="0" anchor="t">
            <a:spAutoFit/>
          </a:bodyPr>
          <a:lstStyle/>
          <a:p>
            <a:pPr algn="l">
              <a:lnSpc>
                <a:spcPts val="2520"/>
              </a:lnSpc>
            </a:pPr>
            <a:r>
              <a:rPr lang="en-US" sz="1800">
                <a:solidFill>
                  <a:srgbClr val="555E69"/>
                </a:solidFill>
                <a:latin typeface="Aptos"/>
                <a:ea typeface="Aptos"/>
                <a:cs typeface="Aptos"/>
                <a:sym typeface="Aptos"/>
              </a:rPr>
              <a:t>Szymura-Tyc (ed.)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19761" y="-67365"/>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3">
              <a:alphaModFix amt="30000"/>
            </a:blip>
            <a:stretch>
              <a:fillRect/>
            </a:stretch>
          </a:blipFill>
        </p:spPr>
        <p:txBody>
          <a:bodyPr/>
          <a:lstStyle/>
          <a:p>
            <a:endParaRPr lang="en-US"/>
          </a:p>
        </p:txBody>
      </p:sp>
      <p:sp>
        <p:nvSpPr>
          <p:cNvPr id="3" name="AutoShape 3"/>
          <p:cNvSpPr/>
          <p:nvPr/>
        </p:nvSpPr>
        <p:spPr>
          <a:xfrm>
            <a:off x="1078979" y="2392817"/>
            <a:ext cx="17247167" cy="39735"/>
          </a:xfrm>
          <a:prstGeom prst="line">
            <a:avLst/>
          </a:prstGeom>
          <a:ln w="19050" cap="rnd">
            <a:solidFill>
              <a:srgbClr val="FF5F1F"/>
            </a:solidFill>
            <a:prstDash val="solid"/>
            <a:headEnd type="none" w="sm" len="sm"/>
            <a:tailEnd type="none" w="sm" len="sm"/>
          </a:ln>
        </p:spPr>
        <p:txBody>
          <a:bodyPr/>
          <a:lstStyle/>
          <a:p>
            <a:endParaRPr lang="en-US"/>
          </a:p>
        </p:txBody>
      </p:sp>
      <p:sp>
        <p:nvSpPr>
          <p:cNvPr id="4" name="Freeform 4"/>
          <p:cNvSpPr/>
          <p:nvPr/>
        </p:nvSpPr>
        <p:spPr>
          <a:xfrm>
            <a:off x="11222355" y="4896251"/>
            <a:ext cx="4662998" cy="5390749"/>
          </a:xfrm>
          <a:custGeom>
            <a:avLst/>
            <a:gdLst/>
            <a:ahLst/>
            <a:cxnLst/>
            <a:rect l="l" t="t" r="r" b="b"/>
            <a:pathLst>
              <a:path w="4662998" h="5390749">
                <a:moveTo>
                  <a:pt x="0" y="0"/>
                </a:moveTo>
                <a:lnTo>
                  <a:pt x="4662998" y="0"/>
                </a:lnTo>
                <a:lnTo>
                  <a:pt x="4662998" y="5390749"/>
                </a:lnTo>
                <a:lnTo>
                  <a:pt x="0" y="5390749"/>
                </a:lnTo>
                <a:lnTo>
                  <a:pt x="0" y="0"/>
                </a:lnTo>
                <a:close/>
              </a:path>
            </a:pathLst>
          </a:custGeom>
          <a:blipFill>
            <a:blip r:embed="rId4"/>
            <a:stretch>
              <a:fillRect/>
            </a:stretch>
          </a:blipFill>
        </p:spPr>
        <p:txBody>
          <a:bodyPr/>
          <a:lstStyle/>
          <a:p>
            <a:endParaRPr lang="en-US"/>
          </a:p>
        </p:txBody>
      </p:sp>
      <p:sp>
        <p:nvSpPr>
          <p:cNvPr id="5" name="Freeform 5"/>
          <p:cNvSpPr/>
          <p:nvPr/>
        </p:nvSpPr>
        <p:spPr>
          <a:xfrm>
            <a:off x="-380321" y="6325782"/>
            <a:ext cx="12375338" cy="8229600"/>
          </a:xfrm>
          <a:custGeom>
            <a:avLst/>
            <a:gdLst/>
            <a:ahLst/>
            <a:cxnLst/>
            <a:rect l="l" t="t" r="r" b="b"/>
            <a:pathLst>
              <a:path w="12375338" h="8229600">
                <a:moveTo>
                  <a:pt x="0" y="0"/>
                </a:moveTo>
                <a:lnTo>
                  <a:pt x="12375339" y="0"/>
                </a:lnTo>
                <a:lnTo>
                  <a:pt x="12375339" y="8229600"/>
                </a:lnTo>
                <a:lnTo>
                  <a:pt x="0" y="8229600"/>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078979" y="1045982"/>
            <a:ext cx="16325088" cy="670560"/>
          </a:xfrm>
          <a:prstGeom prst="rect">
            <a:avLst/>
          </a:prstGeom>
        </p:spPr>
        <p:txBody>
          <a:bodyPr lIns="0" tIns="0" rIns="0" bIns="0" rtlCol="0" anchor="t">
            <a:spAutoFit/>
          </a:bodyPr>
          <a:lstStyle/>
          <a:p>
            <a:pPr algn="l">
              <a:lnSpc>
                <a:spcPts val="5280"/>
              </a:lnSpc>
            </a:pPr>
            <a:r>
              <a:rPr lang="en-US" sz="4800" b="1">
                <a:solidFill>
                  <a:srgbClr val="F5F2EA"/>
                </a:solidFill>
                <a:latin typeface="Aptos Bold"/>
                <a:ea typeface="Aptos Bold"/>
                <a:cs typeface="Aptos Bold"/>
                <a:sym typeface="Aptos Bold"/>
              </a:rPr>
              <a:t>Same steps in Warsaw or London</a:t>
            </a:r>
          </a:p>
        </p:txBody>
      </p:sp>
      <p:sp>
        <p:nvSpPr>
          <p:cNvPr id="7" name="TextBox 7"/>
          <p:cNvSpPr txBox="1"/>
          <p:nvPr/>
        </p:nvSpPr>
        <p:spPr>
          <a:xfrm>
            <a:off x="1219200" y="3451727"/>
            <a:ext cx="3076594" cy="396183"/>
          </a:xfrm>
          <a:prstGeom prst="rect">
            <a:avLst/>
          </a:prstGeom>
        </p:spPr>
        <p:txBody>
          <a:bodyPr lIns="0" tIns="0" rIns="0" bIns="0" rtlCol="0" anchor="t">
            <a:spAutoFit/>
          </a:bodyPr>
          <a:lstStyle/>
          <a:p>
            <a:pPr algn="l">
              <a:lnSpc>
                <a:spcPts val="2520"/>
              </a:lnSpc>
            </a:pPr>
            <a:r>
              <a:rPr lang="en-US" sz="1800" b="1">
                <a:solidFill>
                  <a:srgbClr val="FF5F1F"/>
                </a:solidFill>
                <a:latin typeface="Inter Bold"/>
                <a:ea typeface="Inter Bold"/>
                <a:cs typeface="Inter Bold"/>
                <a:sym typeface="Inter Bold"/>
              </a:rPr>
              <a:t>1 · Define the problem</a:t>
            </a:r>
          </a:p>
        </p:txBody>
      </p:sp>
      <p:sp>
        <p:nvSpPr>
          <p:cNvPr id="8" name="TextBox 8"/>
          <p:cNvSpPr txBox="1"/>
          <p:nvPr/>
        </p:nvSpPr>
        <p:spPr>
          <a:xfrm>
            <a:off x="1219200" y="4095559"/>
            <a:ext cx="3076594" cy="716166"/>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Isolate the self-reference criterion</a:t>
            </a:r>
          </a:p>
        </p:txBody>
      </p:sp>
      <p:sp>
        <p:nvSpPr>
          <p:cNvPr id="9" name="TextBox 9"/>
          <p:cNvSpPr txBox="1"/>
          <p:nvPr/>
        </p:nvSpPr>
        <p:spPr>
          <a:xfrm>
            <a:off x="4434783" y="3451727"/>
            <a:ext cx="3076689" cy="396183"/>
          </a:xfrm>
          <a:prstGeom prst="rect">
            <a:avLst/>
          </a:prstGeom>
        </p:spPr>
        <p:txBody>
          <a:bodyPr lIns="0" tIns="0" rIns="0" bIns="0" rtlCol="0" anchor="t">
            <a:spAutoFit/>
          </a:bodyPr>
          <a:lstStyle/>
          <a:p>
            <a:pPr algn="l">
              <a:lnSpc>
                <a:spcPts val="2520"/>
              </a:lnSpc>
            </a:pPr>
            <a:r>
              <a:rPr lang="en-US" sz="1800" b="1">
                <a:solidFill>
                  <a:srgbClr val="FF5F1F"/>
                </a:solidFill>
                <a:latin typeface="Inter Bold"/>
                <a:ea typeface="Inter Bold"/>
                <a:cs typeface="Inter Bold"/>
                <a:sym typeface="Inter Bold"/>
              </a:rPr>
              <a:t>2 · Plan the research</a:t>
            </a:r>
          </a:p>
        </p:txBody>
      </p:sp>
      <p:sp>
        <p:nvSpPr>
          <p:cNvPr id="10" name="TextBox 10"/>
          <p:cNvSpPr txBox="1"/>
          <p:nvPr/>
        </p:nvSpPr>
        <p:spPr>
          <a:xfrm>
            <a:off x="4434783" y="4061336"/>
            <a:ext cx="2745131" cy="1249572"/>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Construct equivalence; secondary-data quality; valid instruments; language</a:t>
            </a:r>
          </a:p>
        </p:txBody>
      </p:sp>
      <p:sp>
        <p:nvSpPr>
          <p:cNvPr id="11" name="TextBox 11"/>
          <p:cNvSpPr txBox="1"/>
          <p:nvPr/>
        </p:nvSpPr>
        <p:spPr>
          <a:xfrm>
            <a:off x="7650461" y="3451727"/>
            <a:ext cx="3076594" cy="396183"/>
          </a:xfrm>
          <a:prstGeom prst="rect">
            <a:avLst/>
          </a:prstGeom>
        </p:spPr>
        <p:txBody>
          <a:bodyPr lIns="0" tIns="0" rIns="0" bIns="0" rtlCol="0" anchor="t">
            <a:spAutoFit/>
          </a:bodyPr>
          <a:lstStyle/>
          <a:p>
            <a:pPr algn="l">
              <a:lnSpc>
                <a:spcPts val="2520"/>
              </a:lnSpc>
            </a:pPr>
            <a:r>
              <a:rPr lang="en-US" sz="1800" b="1">
                <a:solidFill>
                  <a:srgbClr val="FF5F1F"/>
                </a:solidFill>
                <a:latin typeface="Inter Bold"/>
                <a:ea typeface="Inter Bold"/>
                <a:cs typeface="Inter Bold"/>
                <a:sym typeface="Inter Bold"/>
              </a:rPr>
              <a:t>3 · Collect data</a:t>
            </a:r>
          </a:p>
        </p:txBody>
      </p:sp>
      <p:sp>
        <p:nvSpPr>
          <p:cNvPr id="12" name="TextBox 12"/>
          <p:cNvSpPr txBox="1"/>
          <p:nvPr/>
        </p:nvSpPr>
        <p:spPr>
          <a:xfrm>
            <a:off x="7650461" y="4095560"/>
            <a:ext cx="3076594" cy="1563870"/>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Collect relevant data sources </a:t>
            </a:r>
          </a:p>
          <a:p>
            <a:pPr algn="l">
              <a:lnSpc>
                <a:spcPts val="2520"/>
              </a:lnSpc>
            </a:pPr>
            <a:endParaRPr lang="en-US" sz="1800">
              <a:solidFill>
                <a:srgbClr val="F5F2EA"/>
              </a:solidFill>
              <a:latin typeface="Inter"/>
              <a:ea typeface="Inter"/>
              <a:cs typeface="Inter"/>
              <a:sym typeface="Inter"/>
            </a:endParaRPr>
          </a:p>
          <a:p>
            <a:pPr algn="l">
              <a:lnSpc>
                <a:spcPts val="2520"/>
              </a:lnSpc>
            </a:pPr>
            <a:r>
              <a:rPr lang="en-US" sz="1800" i="1">
                <a:solidFill>
                  <a:srgbClr val="F5F2EA"/>
                </a:solidFill>
                <a:latin typeface="Inter Italics"/>
                <a:ea typeface="Inter Italics"/>
                <a:cs typeface="Inter Italics"/>
                <a:sym typeface="Inter Italics"/>
              </a:rPr>
              <a:t>Select, train and supervise field workers</a:t>
            </a:r>
          </a:p>
        </p:txBody>
      </p:sp>
      <p:sp>
        <p:nvSpPr>
          <p:cNvPr id="13" name="TextBox 13"/>
          <p:cNvSpPr txBox="1"/>
          <p:nvPr/>
        </p:nvSpPr>
        <p:spPr>
          <a:xfrm>
            <a:off x="10866044" y="3451727"/>
            <a:ext cx="3076689" cy="396183"/>
          </a:xfrm>
          <a:prstGeom prst="rect">
            <a:avLst/>
          </a:prstGeom>
        </p:spPr>
        <p:txBody>
          <a:bodyPr lIns="0" tIns="0" rIns="0" bIns="0" rtlCol="0" anchor="t">
            <a:spAutoFit/>
          </a:bodyPr>
          <a:lstStyle/>
          <a:p>
            <a:pPr algn="l">
              <a:lnSpc>
                <a:spcPts val="2520"/>
              </a:lnSpc>
            </a:pPr>
            <a:r>
              <a:rPr lang="en-US" sz="1800" b="1">
                <a:solidFill>
                  <a:srgbClr val="FF5F1F"/>
                </a:solidFill>
                <a:latin typeface="Inter Bold"/>
                <a:ea typeface="Inter Bold"/>
                <a:cs typeface="Inter Bold"/>
                <a:sym typeface="Inter Bold"/>
              </a:rPr>
              <a:t>4 · Analyse</a:t>
            </a:r>
          </a:p>
        </p:txBody>
      </p:sp>
      <p:sp>
        <p:nvSpPr>
          <p:cNvPr id="14" name="TextBox 14"/>
          <p:cNvSpPr txBox="1"/>
          <p:nvPr/>
        </p:nvSpPr>
        <p:spPr>
          <a:xfrm>
            <a:off x="10866044" y="4095560"/>
            <a:ext cx="3076689" cy="1036139"/>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Check inconsistent findings; analysis equivalence</a:t>
            </a:r>
          </a:p>
        </p:txBody>
      </p:sp>
      <p:sp>
        <p:nvSpPr>
          <p:cNvPr id="15" name="TextBox 15"/>
          <p:cNvSpPr txBox="1"/>
          <p:nvPr/>
        </p:nvSpPr>
        <p:spPr>
          <a:xfrm>
            <a:off x="14081722" y="3451727"/>
            <a:ext cx="3076594" cy="396183"/>
          </a:xfrm>
          <a:prstGeom prst="rect">
            <a:avLst/>
          </a:prstGeom>
        </p:spPr>
        <p:txBody>
          <a:bodyPr lIns="0" tIns="0" rIns="0" bIns="0" rtlCol="0" anchor="t">
            <a:spAutoFit/>
          </a:bodyPr>
          <a:lstStyle/>
          <a:p>
            <a:pPr algn="l">
              <a:lnSpc>
                <a:spcPts val="2520"/>
              </a:lnSpc>
            </a:pPr>
            <a:r>
              <a:rPr lang="en-US" sz="1800" b="1">
                <a:solidFill>
                  <a:srgbClr val="FF5F1F"/>
                </a:solidFill>
                <a:latin typeface="Inter Bold"/>
                <a:ea typeface="Inter Bold"/>
                <a:cs typeface="Inter Bold"/>
                <a:sym typeface="Inter Bold"/>
              </a:rPr>
              <a:t>5 · Report</a:t>
            </a:r>
          </a:p>
        </p:txBody>
      </p:sp>
      <p:sp>
        <p:nvSpPr>
          <p:cNvPr id="16" name="TextBox 16"/>
          <p:cNvSpPr txBox="1"/>
          <p:nvPr/>
        </p:nvSpPr>
        <p:spPr>
          <a:xfrm>
            <a:off x="14081722" y="4095560"/>
            <a:ext cx="3076594" cy="1036139"/>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The researcher’s frame of reference; limits of projecting to other cultures</a:t>
            </a:r>
          </a:p>
        </p:txBody>
      </p:sp>
      <p:sp>
        <p:nvSpPr>
          <p:cNvPr id="17" name="TextBox 17"/>
          <p:cNvSpPr txBox="1"/>
          <p:nvPr/>
        </p:nvSpPr>
        <p:spPr>
          <a:xfrm>
            <a:off x="1219200" y="5059375"/>
            <a:ext cx="3076594" cy="716166"/>
          </a:xfrm>
          <a:prstGeom prst="rect">
            <a:avLst/>
          </a:prstGeom>
        </p:spPr>
        <p:txBody>
          <a:bodyPr lIns="0" tIns="0" rIns="0" bIns="0" rtlCol="0" anchor="t">
            <a:spAutoFit/>
          </a:bodyPr>
          <a:lstStyle/>
          <a:p>
            <a:pPr algn="l">
              <a:lnSpc>
                <a:spcPts val="2520"/>
              </a:lnSpc>
            </a:pPr>
            <a:r>
              <a:rPr lang="en-US" sz="1800">
                <a:solidFill>
                  <a:srgbClr val="F5F2EA"/>
                </a:solidFill>
                <a:latin typeface="Inter"/>
                <a:ea typeface="Inter"/>
                <a:cs typeface="Inter"/>
                <a:sym typeface="Inter"/>
              </a:rPr>
              <a:t>The iceberg principle</a:t>
            </a:r>
          </a:p>
        </p:txBody>
      </p:sp>
      <p:sp>
        <p:nvSpPr>
          <p:cNvPr id="18" name="TextBox 18"/>
          <p:cNvSpPr txBox="1"/>
          <p:nvPr/>
        </p:nvSpPr>
        <p:spPr>
          <a:xfrm>
            <a:off x="1170375" y="5800077"/>
            <a:ext cx="2771003" cy="878053"/>
          </a:xfrm>
          <a:prstGeom prst="rect">
            <a:avLst/>
          </a:prstGeom>
        </p:spPr>
        <p:txBody>
          <a:bodyPr lIns="0" tIns="0" rIns="0" bIns="0" rtlCol="0" anchor="t">
            <a:spAutoFit/>
          </a:bodyPr>
          <a:lstStyle/>
          <a:p>
            <a:pPr algn="l">
              <a:lnSpc>
                <a:spcPts val="2160"/>
              </a:lnSpc>
            </a:pPr>
            <a:r>
              <a:rPr lang="en-US" sz="1800">
                <a:solidFill>
                  <a:srgbClr val="F5F2EA"/>
                </a:solidFill>
                <a:latin typeface="Inter"/>
                <a:ea typeface="Inter"/>
                <a:cs typeface="Inter"/>
                <a:sym typeface="Inter"/>
              </a:rPr>
              <a:t>“The real problems are below the waterline of observation”</a:t>
            </a:r>
          </a:p>
        </p:txBody>
      </p:sp>
      <p:sp>
        <p:nvSpPr>
          <p:cNvPr id="19" name="TextBox 19"/>
          <p:cNvSpPr txBox="1"/>
          <p:nvPr/>
        </p:nvSpPr>
        <p:spPr>
          <a:xfrm>
            <a:off x="1170397" y="6963880"/>
            <a:ext cx="3033979" cy="2400056"/>
          </a:xfrm>
          <a:prstGeom prst="rect">
            <a:avLst/>
          </a:prstGeom>
        </p:spPr>
        <p:txBody>
          <a:bodyPr lIns="0" tIns="0" rIns="0" bIns="0" rtlCol="0" anchor="t">
            <a:spAutoFit/>
          </a:bodyPr>
          <a:lstStyle/>
          <a:p>
            <a:pPr algn="l">
              <a:lnSpc>
                <a:spcPts val="2160"/>
              </a:lnSpc>
            </a:pPr>
            <a:r>
              <a:rPr lang="en-US" sz="1800" i="1">
                <a:solidFill>
                  <a:srgbClr val="F5F2EA"/>
                </a:solidFill>
                <a:latin typeface="Inter Italics"/>
                <a:ea typeface="Inter Italics"/>
                <a:cs typeface="Inter Italics"/>
                <a:sym typeface="Inter Italics"/>
              </a:rPr>
              <a:t>Introduce a new type of frozen cake into the Polish market (</a:t>
            </a:r>
            <a:r>
              <a:rPr lang="en-US" sz="1800" b="1" i="1" u="sng">
                <a:solidFill>
                  <a:srgbClr val="F5F2EA"/>
                </a:solidFill>
                <a:latin typeface="Inter Bold Italics"/>
                <a:ea typeface="Inter Bold Italics"/>
                <a:cs typeface="Inter Bold Italics"/>
                <a:sym typeface="Inter Bold Italics"/>
              </a:rPr>
              <a:t>decision problem) ⟶ </a:t>
            </a:r>
            <a:r>
              <a:rPr lang="en-US" sz="1800" i="1">
                <a:solidFill>
                  <a:srgbClr val="F5F2EA"/>
                </a:solidFill>
                <a:latin typeface="Inter Italics"/>
                <a:ea typeface="Inter Italics"/>
                <a:cs typeface="Inter Italics"/>
                <a:sym typeface="Inter Italics"/>
              </a:rPr>
              <a:t> analyse the Polish cake market and find out whether there is demand for new types of frozen cakes (</a:t>
            </a:r>
            <a:r>
              <a:rPr lang="en-US" sz="1800" b="1" i="1" u="sng">
                <a:solidFill>
                  <a:srgbClr val="F5F2EA"/>
                </a:solidFill>
                <a:latin typeface="Inter Bold Italics"/>
                <a:ea typeface="Inter Bold Italics"/>
                <a:cs typeface="Inter Bold Italics"/>
                <a:sym typeface="Inter Bold Italics"/>
              </a:rPr>
              <a:t>research problem)</a:t>
            </a:r>
          </a:p>
          <a:p>
            <a:pPr algn="l">
              <a:lnSpc>
                <a:spcPts val="2160"/>
              </a:lnSpc>
            </a:pPr>
            <a:endParaRPr lang="en-US" sz="1800" b="1" i="1" u="sng">
              <a:solidFill>
                <a:srgbClr val="F5F2EA"/>
              </a:solidFill>
              <a:latin typeface="Inter Bold Italics"/>
              <a:ea typeface="Inter Bold Italics"/>
              <a:cs typeface="Inter Bold Italics"/>
              <a:sym typeface="Inter Bold Itali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632746" y="732169"/>
            <a:ext cx="6371602"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Research – foundations</a:t>
            </a:r>
          </a:p>
        </p:txBody>
      </p:sp>
      <p:graphicFrame>
        <p:nvGraphicFramePr>
          <p:cNvPr id="3" name="Table 3"/>
          <p:cNvGraphicFramePr>
            <a:graphicFrameLocks noGrp="1"/>
          </p:cNvGraphicFramePr>
          <p:nvPr/>
        </p:nvGraphicFramePr>
        <p:xfrm>
          <a:off x="1632746" y="2290222"/>
          <a:ext cx="13909403" cy="6844814"/>
        </p:xfrm>
        <a:graphic>
          <a:graphicData uri="http://schemas.openxmlformats.org/drawingml/2006/table">
            <a:tbl>
              <a:tblPr/>
              <a:tblGrid>
                <a:gridCol w="3798072">
                  <a:extLst>
                    <a:ext uri="{9D8B030D-6E8A-4147-A177-3AD203B41FA5}">
                      <a16:colId xmlns:a16="http://schemas.microsoft.com/office/drawing/2014/main" val="20000"/>
                    </a:ext>
                  </a:extLst>
                </a:gridCol>
                <a:gridCol w="10111331">
                  <a:extLst>
                    <a:ext uri="{9D8B030D-6E8A-4147-A177-3AD203B41FA5}">
                      <a16:colId xmlns:a16="http://schemas.microsoft.com/office/drawing/2014/main" val="20001"/>
                    </a:ext>
                  </a:extLst>
                </a:gridCol>
              </a:tblGrid>
              <a:tr h="692133">
                <a:tc>
                  <a:txBody>
                    <a:bodyPr/>
                    <a:lstStyle/>
                    <a:p>
                      <a:pPr algn="l">
                        <a:lnSpc>
                          <a:spcPts val="2729"/>
                        </a:lnSpc>
                        <a:defRPr/>
                      </a:pPr>
                      <a:r>
                        <a:rPr lang="en-US" sz="1950" b="1">
                          <a:solidFill>
                            <a:srgbClr val="F5F2EA"/>
                          </a:solidFill>
                          <a:latin typeface="Inter Bold"/>
                          <a:ea typeface="Inter Bold"/>
                          <a:cs typeface="Inter Bold"/>
                          <a:sym typeface="Inter Bold"/>
                        </a:rPr>
                        <a:t>Criterion</a:t>
                      </a:r>
                      <a:endParaRPr lang="en-US" sz="1100"/>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0D1D35"/>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0D1D35"/>
                      </a:solidFill>
                      <a:prstDash val="solid"/>
                      <a:round/>
                      <a:headEnd type="none" w="med" len="med"/>
                      <a:tailEnd type="none" w="med" len="med"/>
                    </a:lnB>
                    <a:solidFill>
                      <a:srgbClr val="0B1F3F"/>
                    </a:solidFill>
                  </a:tcPr>
                </a:tc>
                <a:tc>
                  <a:txBody>
                    <a:bodyPr/>
                    <a:lstStyle/>
                    <a:p>
                      <a:pPr algn="l">
                        <a:lnSpc>
                          <a:spcPts val="2729"/>
                        </a:lnSpc>
                        <a:defRPr/>
                      </a:pPr>
                      <a:r>
                        <a:rPr lang="en-US" sz="1950" b="1">
                          <a:solidFill>
                            <a:srgbClr val="F5F2EA"/>
                          </a:solidFill>
                          <a:latin typeface="Inter Bold"/>
                          <a:ea typeface="Inter Bold"/>
                          <a:cs typeface="Inter Bold"/>
                          <a:sym typeface="Inter Bold"/>
                        </a:rPr>
                        <a:t>Types</a:t>
                      </a:r>
                      <a:endParaRPr lang="en-US" sz="1100"/>
                    </a:p>
                  </a:txBody>
                  <a:tcPr marL="85725" marR="85725" marT="85725" marB="85725">
                    <a:lnL w="12700" cap="flat" cmpd="sng" algn="ctr">
                      <a:solidFill>
                        <a:srgbClr val="0D1D35"/>
                      </a:solidFill>
                      <a:prstDash val="solid"/>
                      <a:round/>
                      <a:headEnd type="none" w="med" len="med"/>
                      <a:tailEnd type="none" w="med" len="med"/>
                    </a:lnL>
                    <a:lnR w="12700" cap="flat" cmpd="sng" algn="ctr">
                      <a:solidFill>
                        <a:srgbClr val="0D1D35"/>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0D1D35"/>
                      </a:solidFill>
                      <a:prstDash val="solid"/>
                      <a:round/>
                      <a:headEnd type="none" w="med" len="med"/>
                      <a:tailEnd type="none" w="med" len="med"/>
                    </a:lnB>
                    <a:solidFill>
                      <a:srgbClr val="0B1F3F"/>
                    </a:solidFill>
                  </a:tcPr>
                </a:tc>
                <a:extLst>
                  <a:ext uri="{0D108BD9-81ED-4DB2-BD59-A6C34878D82A}">
                    <a16:rowId xmlns:a16="http://schemas.microsoft.com/office/drawing/2014/main" val="10000"/>
                  </a:ext>
                </a:extLst>
              </a:tr>
              <a:tr h="1288265">
                <a:tc>
                  <a:txBody>
                    <a:bodyPr/>
                    <a:lstStyle/>
                    <a:p>
                      <a:pPr algn="l">
                        <a:lnSpc>
                          <a:spcPts val="2729"/>
                        </a:lnSpc>
                        <a:defRPr/>
                      </a:pPr>
                      <a:r>
                        <a:rPr lang="en-US" sz="1950">
                          <a:solidFill>
                            <a:srgbClr val="0B1F3F"/>
                          </a:solidFill>
                          <a:latin typeface="Inter"/>
                          <a:ea typeface="Inter"/>
                          <a:cs typeface="Inter"/>
                          <a:sym typeface="Inter"/>
                        </a:rPr>
                        <a:t>(a) Nature of the enquiry</a:t>
                      </a:r>
                      <a:endParaRPr lang="en-US" sz="1100"/>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0D1D35"/>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marL="352901" lvl="1" indent="-176451" algn="l">
                        <a:lnSpc>
                          <a:spcPts val="2729"/>
                        </a:lnSpc>
                        <a:buFont typeface="Arial"/>
                        <a:buChar char="•"/>
                        <a:defRPr/>
                      </a:pPr>
                      <a:r>
                        <a:rPr lang="en-US" sz="1950" b="1">
                          <a:solidFill>
                            <a:srgbClr val="0B1F3F"/>
                          </a:solidFill>
                          <a:latin typeface="Inter Bold"/>
                          <a:ea typeface="Inter Bold"/>
                          <a:cs typeface="Inter Bold"/>
                          <a:sym typeface="Inter Bold"/>
                        </a:rPr>
                        <a:t>Exploratory</a:t>
                      </a:r>
                      <a:r>
                        <a:rPr lang="en-US" sz="1950">
                          <a:solidFill>
                            <a:srgbClr val="0B1F3F"/>
                          </a:solidFill>
                          <a:latin typeface="Inter"/>
                          <a:ea typeface="Inter"/>
                          <a:cs typeface="Inter"/>
                          <a:sym typeface="Inter"/>
                        </a:rPr>
                        <a:t> (explore issue or topic, clarify an unfamiliar market) </a:t>
                      </a:r>
                      <a:endParaRPr lang="en-US" sz="1100"/>
                    </a:p>
                    <a:p>
                      <a:pPr marL="352901" lvl="1" indent="-176451" algn="l">
                        <a:lnSpc>
                          <a:spcPts val="2729"/>
                        </a:lnSpc>
                        <a:buFont typeface="Arial"/>
                        <a:buChar char="•"/>
                      </a:pPr>
                      <a:r>
                        <a:rPr lang="en-US" sz="1950" b="1">
                          <a:solidFill>
                            <a:srgbClr val="0B1F3F"/>
                          </a:solidFill>
                          <a:latin typeface="Inter Bold"/>
                          <a:ea typeface="Inter Bold"/>
                          <a:cs typeface="Inter Bold"/>
                          <a:sym typeface="Inter Bold"/>
                        </a:rPr>
                        <a:t>Descriptive</a:t>
                      </a:r>
                      <a:r>
                        <a:rPr lang="en-US" sz="1950">
                          <a:solidFill>
                            <a:srgbClr val="0B1F3F"/>
                          </a:solidFill>
                          <a:latin typeface="Inter"/>
                          <a:ea typeface="Inter"/>
                          <a:cs typeface="Inter"/>
                          <a:sym typeface="Inter"/>
                        </a:rPr>
                        <a:t> (who, what, how many) </a:t>
                      </a:r>
                    </a:p>
                    <a:p>
                      <a:pPr marL="352901" lvl="1" indent="-176451" algn="l">
                        <a:lnSpc>
                          <a:spcPts val="2729"/>
                        </a:lnSpc>
                        <a:buFont typeface="Arial"/>
                        <a:buChar char="•"/>
                      </a:pPr>
                      <a:r>
                        <a:rPr lang="en-US" sz="1950" b="1">
                          <a:solidFill>
                            <a:srgbClr val="0B1F3F"/>
                          </a:solidFill>
                          <a:latin typeface="Inter Bold"/>
                          <a:ea typeface="Inter Bold"/>
                          <a:cs typeface="Inter Bold"/>
                          <a:sym typeface="Inter Bold"/>
                        </a:rPr>
                        <a:t>Causal</a:t>
                      </a:r>
                      <a:r>
                        <a:rPr lang="en-US" sz="1950">
                          <a:solidFill>
                            <a:srgbClr val="0B1F3F"/>
                          </a:solidFill>
                          <a:latin typeface="Inter"/>
                          <a:ea typeface="Inter"/>
                          <a:cs typeface="Inter"/>
                          <a:sym typeface="Inter"/>
                        </a:rPr>
                        <a:t> (cause and effect, by experiment)</a:t>
                      </a:r>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0D1D35"/>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1"/>
                  </a:ext>
                </a:extLst>
              </a:tr>
              <a:tr h="944728">
                <a:tc>
                  <a:txBody>
                    <a:bodyPr/>
                    <a:lstStyle/>
                    <a:p>
                      <a:pPr algn="l">
                        <a:lnSpc>
                          <a:spcPts val="2729"/>
                        </a:lnSpc>
                        <a:defRPr/>
                      </a:pPr>
                      <a:r>
                        <a:rPr lang="en-US" sz="1950">
                          <a:solidFill>
                            <a:srgbClr val="0B1F3F"/>
                          </a:solidFill>
                          <a:latin typeface="Inter"/>
                          <a:ea typeface="Inter"/>
                          <a:cs typeface="Inter"/>
                          <a:sym typeface="Inter"/>
                        </a:rPr>
                        <a:t>(b) Source of data</a:t>
                      </a:r>
                      <a:endParaRPr lang="en-US" sz="1100"/>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marL="352901" lvl="1" indent="-176451" algn="l">
                        <a:lnSpc>
                          <a:spcPts val="2729"/>
                        </a:lnSpc>
                        <a:buFont typeface="Arial"/>
                        <a:buChar char="•"/>
                        <a:defRPr/>
                      </a:pPr>
                      <a:r>
                        <a:rPr lang="en-US" sz="1950" b="1">
                          <a:solidFill>
                            <a:srgbClr val="0B1F3F"/>
                          </a:solidFill>
                          <a:latin typeface="Inter Bold"/>
                          <a:ea typeface="Inter Bold"/>
                          <a:cs typeface="Inter Bold"/>
                          <a:sym typeface="Inter Bold"/>
                        </a:rPr>
                        <a:t>Secondary</a:t>
                      </a:r>
                      <a:r>
                        <a:rPr lang="en-US" sz="1950">
                          <a:solidFill>
                            <a:srgbClr val="0B1F3F"/>
                          </a:solidFill>
                          <a:latin typeface="Inter"/>
                          <a:ea typeface="Inter"/>
                          <a:cs typeface="Inter"/>
                          <a:sym typeface="Inter"/>
                        </a:rPr>
                        <a:t> (collected by others, for other purposes – datasets, literature etc) </a:t>
                      </a:r>
                      <a:endParaRPr lang="en-US" sz="1100"/>
                    </a:p>
                    <a:p>
                      <a:pPr marL="352901" lvl="1" indent="-176451" algn="l">
                        <a:lnSpc>
                          <a:spcPts val="2729"/>
                        </a:lnSpc>
                        <a:buFont typeface="Arial"/>
                        <a:buChar char="•"/>
                      </a:pPr>
                      <a:r>
                        <a:rPr lang="en-US" sz="1950" b="1">
                          <a:solidFill>
                            <a:srgbClr val="0B1F3F"/>
                          </a:solidFill>
                          <a:latin typeface="Inter Bold"/>
                          <a:ea typeface="Inter Bold"/>
                          <a:cs typeface="Inter Bold"/>
                          <a:sym typeface="Inter Bold"/>
                        </a:rPr>
                        <a:t>Primary</a:t>
                      </a:r>
                      <a:r>
                        <a:rPr lang="en-US" sz="1950">
                          <a:solidFill>
                            <a:srgbClr val="0B1F3F"/>
                          </a:solidFill>
                          <a:latin typeface="Inter"/>
                          <a:ea typeface="Inter"/>
                          <a:cs typeface="Inter"/>
                          <a:sym typeface="Inter"/>
                        </a:rPr>
                        <a:t> (collected for this project)</a:t>
                      </a:r>
                    </a:p>
                  </a:txBody>
                  <a:tcPr marL="85725" marR="85725" marT="85725" marB="85725">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extLst>
                  <a:ext uri="{0D108BD9-81ED-4DB2-BD59-A6C34878D82A}">
                    <a16:rowId xmlns:a16="http://schemas.microsoft.com/office/drawing/2014/main" val="10002"/>
                  </a:ext>
                </a:extLst>
              </a:tr>
              <a:tr h="944728">
                <a:tc>
                  <a:txBody>
                    <a:bodyPr/>
                    <a:lstStyle/>
                    <a:p>
                      <a:pPr algn="l">
                        <a:lnSpc>
                          <a:spcPts val="2729"/>
                        </a:lnSpc>
                        <a:defRPr/>
                      </a:pPr>
                      <a:r>
                        <a:rPr lang="en-US" sz="1950">
                          <a:solidFill>
                            <a:srgbClr val="0B1F3F"/>
                          </a:solidFill>
                          <a:latin typeface="Inter"/>
                          <a:ea typeface="Inter"/>
                          <a:cs typeface="Inter"/>
                          <a:sym typeface="Inter"/>
                        </a:rPr>
                        <a:t>(c) Type of data</a:t>
                      </a:r>
                      <a:endParaRPr lang="en-US" sz="1100"/>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marL="352901" lvl="1" indent="-176451" algn="l">
                        <a:lnSpc>
                          <a:spcPts val="2729"/>
                        </a:lnSpc>
                        <a:buFont typeface="Arial"/>
                        <a:buChar char="•"/>
                        <a:defRPr/>
                      </a:pPr>
                      <a:r>
                        <a:rPr lang="en-US" sz="1950" b="1">
                          <a:solidFill>
                            <a:srgbClr val="0B1F3F"/>
                          </a:solidFill>
                          <a:latin typeface="Inter Bold"/>
                          <a:ea typeface="Inter Bold"/>
                          <a:cs typeface="Inter Bold"/>
                          <a:sym typeface="Inter Bold"/>
                        </a:rPr>
                        <a:t>Qualitative</a:t>
                      </a:r>
                      <a:r>
                        <a:rPr lang="en-US" sz="1950">
                          <a:solidFill>
                            <a:srgbClr val="0B1F3F"/>
                          </a:solidFill>
                          <a:latin typeface="Inter"/>
                          <a:ea typeface="Inter"/>
                          <a:cs typeface="Inter"/>
                          <a:sym typeface="Inter"/>
                        </a:rPr>
                        <a:t> (ideas, quotes, small samples, interviews) </a:t>
                      </a:r>
                      <a:endParaRPr lang="en-US" sz="1100"/>
                    </a:p>
                    <a:p>
                      <a:pPr marL="352901" lvl="1" indent="-176451" algn="l">
                        <a:lnSpc>
                          <a:spcPts val="2729"/>
                        </a:lnSpc>
                        <a:buFont typeface="Arial"/>
                        <a:buChar char="•"/>
                      </a:pPr>
                      <a:r>
                        <a:rPr lang="en-US" sz="1950" b="1">
                          <a:solidFill>
                            <a:srgbClr val="0B1F3F"/>
                          </a:solidFill>
                          <a:latin typeface="Inter Bold"/>
                          <a:ea typeface="Inter Bold"/>
                          <a:cs typeface="Inter Bold"/>
                          <a:sym typeface="Inter Bold"/>
                        </a:rPr>
                        <a:t>Quantitative</a:t>
                      </a:r>
                      <a:r>
                        <a:rPr lang="en-US" sz="1950">
                          <a:solidFill>
                            <a:srgbClr val="0B1F3F"/>
                          </a:solidFill>
                          <a:latin typeface="Inter"/>
                          <a:ea typeface="Inter"/>
                          <a:cs typeface="Inter"/>
                          <a:sym typeface="Inter"/>
                        </a:rPr>
                        <a:t> (structured, representative samples)</a:t>
                      </a:r>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3"/>
                  </a:ext>
                </a:extLst>
              </a:tr>
              <a:tr h="1631803">
                <a:tc>
                  <a:txBody>
                    <a:bodyPr/>
                    <a:lstStyle/>
                    <a:p>
                      <a:pPr algn="l">
                        <a:lnSpc>
                          <a:spcPts val="2729"/>
                        </a:lnSpc>
                        <a:defRPr/>
                      </a:pPr>
                      <a:r>
                        <a:rPr lang="en-US" sz="1950">
                          <a:solidFill>
                            <a:srgbClr val="0B1F3F"/>
                          </a:solidFill>
                          <a:latin typeface="Inter"/>
                          <a:ea typeface="Inter"/>
                          <a:cs typeface="Inter"/>
                          <a:sym typeface="Inter"/>
                        </a:rPr>
                        <a:t>(d) Method </a:t>
                      </a:r>
                      <a:endParaRPr lang="en-US" sz="1100"/>
                    </a:p>
                    <a:p>
                      <a:pPr algn="l">
                        <a:lnSpc>
                          <a:spcPts val="2729"/>
                        </a:lnSpc>
                      </a:pPr>
                      <a:r>
                        <a:rPr lang="en-US" sz="1950">
                          <a:solidFill>
                            <a:srgbClr val="0B1F3F"/>
                          </a:solidFill>
                          <a:latin typeface="Inter"/>
                          <a:ea typeface="Inter"/>
                          <a:cs typeface="Inter"/>
                          <a:sym typeface="Inter"/>
                        </a:rPr>
                        <a:t>and </a:t>
                      </a:r>
                    </a:p>
                    <a:p>
                      <a:pPr algn="l">
                        <a:lnSpc>
                          <a:spcPts val="2729"/>
                        </a:lnSpc>
                      </a:pPr>
                      <a:endParaRPr lang="en-US" sz="1950">
                        <a:solidFill>
                          <a:srgbClr val="0B1F3F"/>
                        </a:solidFill>
                        <a:latin typeface="Inter"/>
                        <a:ea typeface="Inter"/>
                        <a:cs typeface="Inter"/>
                        <a:sym typeface="Inter"/>
                      </a:endParaRPr>
                    </a:p>
                    <a:p>
                      <a:pPr algn="l">
                        <a:lnSpc>
                          <a:spcPts val="2729"/>
                        </a:lnSpc>
                      </a:pPr>
                      <a:r>
                        <a:rPr lang="en-US" sz="1950">
                          <a:solidFill>
                            <a:srgbClr val="0B1F3F"/>
                          </a:solidFill>
                          <a:latin typeface="Inter"/>
                          <a:ea typeface="Inter"/>
                          <a:cs typeface="Inter"/>
                          <a:sym typeface="Inter"/>
                        </a:rPr>
                        <a:t>(e)mode: ad hoc, continuous</a:t>
                      </a:r>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marL="352901" lvl="1" indent="-176451" algn="l">
                        <a:lnSpc>
                          <a:spcPts val="2729"/>
                        </a:lnSpc>
                        <a:buFont typeface="Arial"/>
                        <a:buChar char="•"/>
                        <a:defRPr/>
                      </a:pPr>
                      <a:r>
                        <a:rPr lang="en-US" sz="1950">
                          <a:solidFill>
                            <a:srgbClr val="0B1F3F"/>
                          </a:solidFill>
                          <a:latin typeface="Inter"/>
                          <a:ea typeface="Inter"/>
                          <a:cs typeface="Inter"/>
                          <a:sym typeface="Inter"/>
                        </a:rPr>
                        <a:t>Observation</a:t>
                      </a:r>
                      <a:endParaRPr lang="en-US" sz="1100"/>
                    </a:p>
                    <a:p>
                      <a:pPr marL="352901" lvl="1" indent="-176451" algn="l">
                        <a:lnSpc>
                          <a:spcPts val="2729"/>
                        </a:lnSpc>
                        <a:buFont typeface="Arial"/>
                        <a:buChar char="•"/>
                      </a:pPr>
                      <a:r>
                        <a:rPr lang="en-US" sz="1950">
                          <a:solidFill>
                            <a:srgbClr val="0B1F3F"/>
                          </a:solidFill>
                          <a:latin typeface="Inter"/>
                          <a:ea typeface="Inter"/>
                          <a:cs typeface="Inter"/>
                          <a:sym typeface="Inter"/>
                        </a:rPr>
                        <a:t>Interview</a:t>
                      </a:r>
                    </a:p>
                    <a:p>
                      <a:pPr marL="352901" lvl="1" indent="-176451" algn="l">
                        <a:lnSpc>
                          <a:spcPts val="2729"/>
                        </a:lnSpc>
                        <a:buFont typeface="Arial"/>
                        <a:buChar char="•"/>
                      </a:pPr>
                      <a:r>
                        <a:rPr lang="en-US" sz="1950">
                          <a:solidFill>
                            <a:srgbClr val="0B1F3F"/>
                          </a:solidFill>
                          <a:latin typeface="Inter"/>
                          <a:ea typeface="Inter"/>
                          <a:cs typeface="Inter"/>
                          <a:sym typeface="Inter"/>
                        </a:rPr>
                        <a:t>Survey</a:t>
                      </a:r>
                    </a:p>
                    <a:p>
                      <a:pPr marL="352901" lvl="1" indent="-176451" algn="l">
                        <a:lnSpc>
                          <a:spcPts val="2729"/>
                        </a:lnSpc>
                        <a:buFont typeface="Arial"/>
                        <a:buChar char="•"/>
                      </a:pPr>
                      <a:r>
                        <a:rPr lang="en-US" sz="1950">
                          <a:solidFill>
                            <a:srgbClr val="0B1F3F"/>
                          </a:solidFill>
                          <a:latin typeface="Inter"/>
                          <a:ea typeface="Inter"/>
                          <a:cs typeface="Inter"/>
                          <a:sym typeface="Inter"/>
                        </a:rPr>
                        <a:t>Panels, etc. </a:t>
                      </a:r>
                    </a:p>
                  </a:txBody>
                  <a:tcPr marL="85725" marR="85725" marT="85725" marB="85725">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extLst>
                  <a:ext uri="{0D108BD9-81ED-4DB2-BD59-A6C34878D82A}">
                    <a16:rowId xmlns:a16="http://schemas.microsoft.com/office/drawing/2014/main" val="10004"/>
                  </a:ext>
                </a:extLst>
              </a:tr>
              <a:tr h="1343157">
                <a:tc>
                  <a:txBody>
                    <a:bodyPr/>
                    <a:lstStyle/>
                    <a:p>
                      <a:pPr algn="l">
                        <a:lnSpc>
                          <a:spcPts val="2729"/>
                        </a:lnSpc>
                        <a:defRPr/>
                      </a:pPr>
                      <a:r>
                        <a:rPr lang="en-US" sz="1950">
                          <a:solidFill>
                            <a:srgbClr val="0B1F3F"/>
                          </a:solidFill>
                          <a:latin typeface="Inter"/>
                          <a:ea typeface="Inter"/>
                          <a:cs typeface="Inter"/>
                          <a:sym typeface="Inter"/>
                        </a:rPr>
                        <a:t>(f) Countries covered</a:t>
                      </a:r>
                      <a:endParaRPr lang="en-US" sz="1100"/>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marL="352901" lvl="1" indent="-176451" algn="l">
                        <a:lnSpc>
                          <a:spcPts val="2729"/>
                        </a:lnSpc>
                        <a:buFont typeface="Arial"/>
                        <a:buChar char="•"/>
                        <a:defRPr/>
                      </a:pPr>
                      <a:r>
                        <a:rPr lang="en-US" sz="1950">
                          <a:solidFill>
                            <a:srgbClr val="0B1F3F"/>
                          </a:solidFill>
                          <a:latin typeface="Inter"/>
                          <a:ea typeface="Inter"/>
                          <a:cs typeface="Inter"/>
                          <a:sym typeface="Inter"/>
                        </a:rPr>
                        <a:t>Single-country</a:t>
                      </a:r>
                      <a:endParaRPr lang="en-US" sz="1100"/>
                    </a:p>
                    <a:p>
                      <a:pPr marL="352901" lvl="1" indent="-176451" algn="l">
                        <a:lnSpc>
                          <a:spcPts val="2729"/>
                        </a:lnSpc>
                        <a:buFont typeface="Arial"/>
                        <a:buChar char="•"/>
                      </a:pPr>
                      <a:r>
                        <a:rPr lang="en-US" sz="1950">
                          <a:solidFill>
                            <a:srgbClr val="0B1F3F"/>
                          </a:solidFill>
                          <a:latin typeface="Inter"/>
                          <a:ea typeface="Inter"/>
                          <a:cs typeface="Inter"/>
                          <a:sym typeface="Inter"/>
                        </a:rPr>
                        <a:t>Multi-country: independent, sequential or simultaneous - for instace, causal research is difficult in the international environment (ligistics, price)</a:t>
                      </a:r>
                    </a:p>
                  </a:txBody>
                  <a:tcPr marL="85725" marR="85725" marT="85725" marB="85725">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Box 4"/>
          <p:cNvSpPr txBox="1"/>
          <p:nvPr/>
        </p:nvSpPr>
        <p:spPr>
          <a:xfrm>
            <a:off x="1392822" y="9890817"/>
            <a:ext cx="16325088" cy="306678"/>
          </a:xfrm>
          <a:prstGeom prst="rect">
            <a:avLst/>
          </a:prstGeom>
        </p:spPr>
        <p:txBody>
          <a:bodyPr lIns="0" tIns="0" rIns="0" bIns="0" rtlCol="0" anchor="t">
            <a:spAutoFit/>
          </a:bodyPr>
          <a:lstStyle/>
          <a:p>
            <a:pPr algn="l">
              <a:lnSpc>
                <a:spcPts val="2520"/>
              </a:lnSpc>
            </a:pPr>
            <a:r>
              <a:rPr lang="en-US" sz="1800">
                <a:solidFill>
                  <a:srgbClr val="555E69"/>
                </a:solidFill>
                <a:latin typeface="Aptos"/>
                <a:ea typeface="Aptos"/>
                <a:cs typeface="Aptos"/>
                <a:sym typeface="Aptos"/>
              </a:rPr>
              <a:t>Szymura-Tyc (ed.), 2012; see also Onkvisit &amp; Shaw.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8278" y="1748009"/>
            <a:ext cx="15811500" cy="530438"/>
            <a:chOff x="0" y="0"/>
            <a:chExt cx="21082000" cy="707250"/>
          </a:xfrm>
        </p:grpSpPr>
        <p:sp>
          <p:nvSpPr>
            <p:cNvPr id="3" name="Freeform 3"/>
            <p:cNvSpPr/>
            <p:nvPr/>
          </p:nvSpPr>
          <p:spPr>
            <a:xfrm>
              <a:off x="0" y="0"/>
              <a:ext cx="21082000" cy="707250"/>
            </a:xfrm>
            <a:custGeom>
              <a:avLst/>
              <a:gdLst/>
              <a:ahLst/>
              <a:cxnLst/>
              <a:rect l="l" t="t" r="r" b="b"/>
              <a:pathLst>
                <a:path w="21082000" h="707250">
                  <a:moveTo>
                    <a:pt x="0" y="0"/>
                  </a:moveTo>
                  <a:lnTo>
                    <a:pt x="21082000" y="0"/>
                  </a:lnTo>
                  <a:lnTo>
                    <a:pt x="21082000" y="707250"/>
                  </a:lnTo>
                  <a:lnTo>
                    <a:pt x="0" y="707250"/>
                  </a:lnTo>
                  <a:close/>
                </a:path>
              </a:pathLst>
            </a:custGeom>
            <a:solidFill>
              <a:srgbClr val="0B1F3F"/>
            </a:solidFill>
          </p:spPr>
          <p:txBody>
            <a:bodyPr/>
            <a:lstStyle/>
            <a:p>
              <a:endParaRPr lang="en-US"/>
            </a:p>
          </p:txBody>
        </p:sp>
        <p:sp>
          <p:nvSpPr>
            <p:cNvPr id="4" name="TextBox 4"/>
            <p:cNvSpPr txBox="1"/>
            <p:nvPr/>
          </p:nvSpPr>
          <p:spPr>
            <a:xfrm>
              <a:off x="0" y="-38100"/>
              <a:ext cx="21082000" cy="74535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348278" y="3040447"/>
            <a:ext cx="15811500" cy="762000"/>
            <a:chOff x="0" y="0"/>
            <a:chExt cx="21082000" cy="1016000"/>
          </a:xfrm>
        </p:grpSpPr>
        <p:sp>
          <p:nvSpPr>
            <p:cNvPr id="6" name="Freeform 6"/>
            <p:cNvSpPr/>
            <p:nvPr/>
          </p:nvSpPr>
          <p:spPr>
            <a:xfrm>
              <a:off x="0" y="0"/>
              <a:ext cx="21082000" cy="1016000"/>
            </a:xfrm>
            <a:custGeom>
              <a:avLst/>
              <a:gdLst/>
              <a:ahLst/>
              <a:cxnLst/>
              <a:rect l="l" t="t" r="r" b="b"/>
              <a:pathLst>
                <a:path w="21082000" h="1016000">
                  <a:moveTo>
                    <a:pt x="0" y="0"/>
                  </a:moveTo>
                  <a:lnTo>
                    <a:pt x="21082000" y="0"/>
                  </a:lnTo>
                  <a:lnTo>
                    <a:pt x="21082000" y="1016000"/>
                  </a:lnTo>
                  <a:lnTo>
                    <a:pt x="0" y="1016000"/>
                  </a:lnTo>
                  <a:close/>
                </a:path>
              </a:pathLst>
            </a:custGeom>
            <a:solidFill>
              <a:srgbClr val="FFEBE4"/>
            </a:solidFill>
          </p:spPr>
          <p:txBody>
            <a:bodyPr/>
            <a:lstStyle/>
            <a:p>
              <a:endParaRPr lang="en-US"/>
            </a:p>
          </p:txBody>
        </p:sp>
        <p:sp>
          <p:nvSpPr>
            <p:cNvPr id="7" name="TextBox 7"/>
            <p:cNvSpPr txBox="1"/>
            <p:nvPr/>
          </p:nvSpPr>
          <p:spPr>
            <a:xfrm>
              <a:off x="0" y="-38100"/>
              <a:ext cx="21082000" cy="1054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348278" y="4850197"/>
            <a:ext cx="15811500" cy="762000"/>
            <a:chOff x="0" y="0"/>
            <a:chExt cx="21082000" cy="1016000"/>
          </a:xfrm>
        </p:grpSpPr>
        <p:sp>
          <p:nvSpPr>
            <p:cNvPr id="9" name="Freeform 9"/>
            <p:cNvSpPr/>
            <p:nvPr/>
          </p:nvSpPr>
          <p:spPr>
            <a:xfrm>
              <a:off x="0" y="0"/>
              <a:ext cx="21082000" cy="1016000"/>
            </a:xfrm>
            <a:custGeom>
              <a:avLst/>
              <a:gdLst/>
              <a:ahLst/>
              <a:cxnLst/>
              <a:rect l="l" t="t" r="r" b="b"/>
              <a:pathLst>
                <a:path w="21082000" h="1016000">
                  <a:moveTo>
                    <a:pt x="0" y="0"/>
                  </a:moveTo>
                  <a:lnTo>
                    <a:pt x="21082000" y="0"/>
                  </a:lnTo>
                  <a:lnTo>
                    <a:pt x="21082000" y="1016000"/>
                  </a:lnTo>
                  <a:lnTo>
                    <a:pt x="0" y="1016000"/>
                  </a:lnTo>
                  <a:close/>
                </a:path>
              </a:pathLst>
            </a:custGeom>
            <a:solidFill>
              <a:srgbClr val="FFEBE4"/>
            </a:solidFill>
          </p:spPr>
          <p:txBody>
            <a:bodyPr/>
            <a:lstStyle/>
            <a:p>
              <a:endParaRPr lang="en-US"/>
            </a:p>
          </p:txBody>
        </p:sp>
        <p:sp>
          <p:nvSpPr>
            <p:cNvPr id="10" name="TextBox 10"/>
            <p:cNvSpPr txBox="1"/>
            <p:nvPr/>
          </p:nvSpPr>
          <p:spPr>
            <a:xfrm>
              <a:off x="0" y="-38100"/>
              <a:ext cx="21082000" cy="1054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348278" y="6374197"/>
            <a:ext cx="15811500" cy="533400"/>
            <a:chOff x="0" y="0"/>
            <a:chExt cx="21082000" cy="711200"/>
          </a:xfrm>
        </p:grpSpPr>
        <p:sp>
          <p:nvSpPr>
            <p:cNvPr id="12" name="Freeform 12"/>
            <p:cNvSpPr/>
            <p:nvPr/>
          </p:nvSpPr>
          <p:spPr>
            <a:xfrm>
              <a:off x="0" y="0"/>
              <a:ext cx="21082000" cy="711200"/>
            </a:xfrm>
            <a:custGeom>
              <a:avLst/>
              <a:gdLst/>
              <a:ahLst/>
              <a:cxnLst/>
              <a:rect l="l" t="t" r="r" b="b"/>
              <a:pathLst>
                <a:path w="21082000" h="711200">
                  <a:moveTo>
                    <a:pt x="0" y="0"/>
                  </a:moveTo>
                  <a:lnTo>
                    <a:pt x="21082000" y="0"/>
                  </a:lnTo>
                  <a:lnTo>
                    <a:pt x="21082000" y="711200"/>
                  </a:lnTo>
                  <a:lnTo>
                    <a:pt x="0" y="711200"/>
                  </a:lnTo>
                  <a:close/>
                </a:path>
              </a:pathLst>
            </a:custGeom>
            <a:solidFill>
              <a:srgbClr val="FFEBE4"/>
            </a:solidFill>
          </p:spPr>
          <p:txBody>
            <a:bodyPr/>
            <a:lstStyle/>
            <a:p>
              <a:endParaRPr lang="en-US"/>
            </a:p>
          </p:txBody>
        </p:sp>
        <p:sp>
          <p:nvSpPr>
            <p:cNvPr id="13" name="TextBox 13"/>
            <p:cNvSpPr txBox="1"/>
            <p:nvPr/>
          </p:nvSpPr>
          <p:spPr>
            <a:xfrm>
              <a:off x="0" y="-38100"/>
              <a:ext cx="21082000" cy="7493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348278" y="3030922"/>
            <a:ext cx="15811500" cy="14288"/>
            <a:chOff x="0" y="0"/>
            <a:chExt cx="21082000" cy="19050"/>
          </a:xfrm>
        </p:grpSpPr>
        <p:sp>
          <p:nvSpPr>
            <p:cNvPr id="15" name="Freeform 15"/>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16" name="TextBox 16"/>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348278" y="3792922"/>
            <a:ext cx="15811500" cy="14288"/>
            <a:chOff x="0" y="0"/>
            <a:chExt cx="21082000" cy="19050"/>
          </a:xfrm>
        </p:grpSpPr>
        <p:sp>
          <p:nvSpPr>
            <p:cNvPr id="18" name="Freeform 18"/>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19" name="TextBox 19"/>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20" name="Group 20"/>
          <p:cNvGrpSpPr/>
          <p:nvPr/>
        </p:nvGrpSpPr>
        <p:grpSpPr>
          <a:xfrm>
            <a:off x="348278" y="4840672"/>
            <a:ext cx="15811500" cy="14288"/>
            <a:chOff x="0" y="0"/>
            <a:chExt cx="21082000" cy="19050"/>
          </a:xfrm>
        </p:grpSpPr>
        <p:sp>
          <p:nvSpPr>
            <p:cNvPr id="21" name="Freeform 21"/>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22" name="TextBox 22"/>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348278" y="5602672"/>
            <a:ext cx="15811500" cy="14288"/>
            <a:chOff x="0" y="0"/>
            <a:chExt cx="21082000" cy="19050"/>
          </a:xfrm>
        </p:grpSpPr>
        <p:sp>
          <p:nvSpPr>
            <p:cNvPr id="24" name="Freeform 24"/>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25" name="TextBox 25"/>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26" name="Group 26"/>
          <p:cNvGrpSpPr/>
          <p:nvPr/>
        </p:nvGrpSpPr>
        <p:grpSpPr>
          <a:xfrm>
            <a:off x="348278" y="6364672"/>
            <a:ext cx="15811500" cy="14288"/>
            <a:chOff x="0" y="0"/>
            <a:chExt cx="21082000" cy="19050"/>
          </a:xfrm>
        </p:grpSpPr>
        <p:sp>
          <p:nvSpPr>
            <p:cNvPr id="27" name="Freeform 27"/>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28" name="TextBox 28"/>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29" name="Group 29"/>
          <p:cNvGrpSpPr/>
          <p:nvPr/>
        </p:nvGrpSpPr>
        <p:grpSpPr>
          <a:xfrm>
            <a:off x="1238250" y="7751870"/>
            <a:ext cx="15811500" cy="14288"/>
            <a:chOff x="0" y="0"/>
            <a:chExt cx="21082000" cy="19050"/>
          </a:xfrm>
        </p:grpSpPr>
        <p:sp>
          <p:nvSpPr>
            <p:cNvPr id="30" name="Freeform 30"/>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31" name="TextBox 31"/>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grpSp>
        <p:nvGrpSpPr>
          <p:cNvPr id="32" name="Group 32"/>
          <p:cNvGrpSpPr/>
          <p:nvPr/>
        </p:nvGrpSpPr>
        <p:grpSpPr>
          <a:xfrm>
            <a:off x="348278" y="2268922"/>
            <a:ext cx="15811500" cy="14288"/>
            <a:chOff x="0" y="0"/>
            <a:chExt cx="21082000" cy="19050"/>
          </a:xfrm>
        </p:grpSpPr>
        <p:sp>
          <p:nvSpPr>
            <p:cNvPr id="33" name="Freeform 33"/>
            <p:cNvSpPr/>
            <p:nvPr/>
          </p:nvSpPr>
          <p:spPr>
            <a:xfrm>
              <a:off x="0" y="0"/>
              <a:ext cx="21082000" cy="19050"/>
            </a:xfrm>
            <a:custGeom>
              <a:avLst/>
              <a:gdLst/>
              <a:ahLst/>
              <a:cxnLst/>
              <a:rect l="l" t="t" r="r" b="b"/>
              <a:pathLst>
                <a:path w="21082000" h="19050">
                  <a:moveTo>
                    <a:pt x="0" y="0"/>
                  </a:moveTo>
                  <a:lnTo>
                    <a:pt x="21082000" y="0"/>
                  </a:lnTo>
                  <a:lnTo>
                    <a:pt x="21082000" y="19050"/>
                  </a:lnTo>
                  <a:lnTo>
                    <a:pt x="0" y="19050"/>
                  </a:lnTo>
                  <a:close/>
                </a:path>
              </a:pathLst>
            </a:custGeom>
            <a:solidFill>
              <a:srgbClr val="C9C2B3"/>
            </a:solidFill>
          </p:spPr>
          <p:txBody>
            <a:bodyPr/>
            <a:lstStyle/>
            <a:p>
              <a:endParaRPr lang="en-US"/>
            </a:p>
          </p:txBody>
        </p:sp>
        <p:sp>
          <p:nvSpPr>
            <p:cNvPr id="34" name="TextBox 34"/>
            <p:cNvSpPr txBox="1"/>
            <p:nvPr/>
          </p:nvSpPr>
          <p:spPr>
            <a:xfrm>
              <a:off x="0" y="-38100"/>
              <a:ext cx="21082000" cy="57150"/>
            </a:xfrm>
            <a:prstGeom prst="rect">
              <a:avLst/>
            </a:prstGeom>
          </p:spPr>
          <p:txBody>
            <a:bodyPr lIns="50800" tIns="50800" rIns="50800" bIns="50800" rtlCol="0" anchor="ctr"/>
            <a:lstStyle/>
            <a:p>
              <a:pPr algn="l">
                <a:lnSpc>
                  <a:spcPts val="1679"/>
                </a:lnSpc>
              </a:pPr>
              <a:endParaRPr/>
            </a:p>
          </p:txBody>
        </p:sp>
      </p:grpSp>
      <p:sp>
        <p:nvSpPr>
          <p:cNvPr id="35" name="Freeform 35"/>
          <p:cNvSpPr/>
          <p:nvPr/>
        </p:nvSpPr>
        <p:spPr>
          <a:xfrm>
            <a:off x="307722" y="7593397"/>
            <a:ext cx="5300812" cy="2574207"/>
          </a:xfrm>
          <a:custGeom>
            <a:avLst/>
            <a:gdLst/>
            <a:ahLst/>
            <a:cxnLst/>
            <a:rect l="l" t="t" r="r" b="b"/>
            <a:pathLst>
              <a:path w="5300812" h="2574207">
                <a:moveTo>
                  <a:pt x="0" y="0"/>
                </a:moveTo>
                <a:lnTo>
                  <a:pt x="5300812" y="0"/>
                </a:lnTo>
                <a:lnTo>
                  <a:pt x="5300812" y="2574207"/>
                </a:lnTo>
                <a:lnTo>
                  <a:pt x="0" y="2574207"/>
                </a:lnTo>
                <a:lnTo>
                  <a:pt x="0" y="0"/>
                </a:lnTo>
                <a:close/>
              </a:path>
            </a:pathLst>
          </a:custGeom>
          <a:blipFill>
            <a:blip r:embed="rId3"/>
            <a:stretch>
              <a:fillRect/>
            </a:stretch>
          </a:blipFill>
        </p:spPr>
        <p:txBody>
          <a:bodyPr/>
          <a:lstStyle/>
          <a:p>
            <a:endParaRPr lang="en-US"/>
          </a:p>
        </p:txBody>
      </p:sp>
      <p:sp>
        <p:nvSpPr>
          <p:cNvPr id="36" name="Freeform 36"/>
          <p:cNvSpPr/>
          <p:nvPr/>
        </p:nvSpPr>
        <p:spPr>
          <a:xfrm>
            <a:off x="6126407" y="7528032"/>
            <a:ext cx="6341818" cy="2097247"/>
          </a:xfrm>
          <a:custGeom>
            <a:avLst/>
            <a:gdLst/>
            <a:ahLst/>
            <a:cxnLst/>
            <a:rect l="l" t="t" r="r" b="b"/>
            <a:pathLst>
              <a:path w="6341818" h="2097247">
                <a:moveTo>
                  <a:pt x="0" y="0"/>
                </a:moveTo>
                <a:lnTo>
                  <a:pt x="6341818" y="0"/>
                </a:lnTo>
                <a:lnTo>
                  <a:pt x="6341818" y="2097247"/>
                </a:lnTo>
                <a:lnTo>
                  <a:pt x="0" y="2097247"/>
                </a:lnTo>
                <a:lnTo>
                  <a:pt x="0" y="0"/>
                </a:lnTo>
                <a:close/>
              </a:path>
            </a:pathLst>
          </a:custGeom>
          <a:blipFill>
            <a:blip r:embed="rId4"/>
            <a:stretch>
              <a:fillRect t="-130967"/>
            </a:stretch>
          </a:blipFill>
        </p:spPr>
        <p:txBody>
          <a:bodyPr/>
          <a:lstStyle/>
          <a:p>
            <a:endParaRPr lang="en-US"/>
          </a:p>
        </p:txBody>
      </p:sp>
      <p:sp>
        <p:nvSpPr>
          <p:cNvPr id="37" name="Freeform 37"/>
          <p:cNvSpPr/>
          <p:nvPr/>
        </p:nvSpPr>
        <p:spPr>
          <a:xfrm>
            <a:off x="12734925" y="7528032"/>
            <a:ext cx="5159472" cy="2802353"/>
          </a:xfrm>
          <a:custGeom>
            <a:avLst/>
            <a:gdLst/>
            <a:ahLst/>
            <a:cxnLst/>
            <a:rect l="l" t="t" r="r" b="b"/>
            <a:pathLst>
              <a:path w="5159472" h="2802353">
                <a:moveTo>
                  <a:pt x="0" y="0"/>
                </a:moveTo>
                <a:lnTo>
                  <a:pt x="5159472" y="0"/>
                </a:lnTo>
                <a:lnTo>
                  <a:pt x="5159472" y="2802353"/>
                </a:lnTo>
                <a:lnTo>
                  <a:pt x="0" y="2802353"/>
                </a:lnTo>
                <a:lnTo>
                  <a:pt x="0" y="0"/>
                </a:lnTo>
                <a:close/>
              </a:path>
            </a:pathLst>
          </a:custGeom>
          <a:blipFill>
            <a:blip r:embed="rId5"/>
            <a:stretch>
              <a:fillRect/>
            </a:stretch>
          </a:blipFill>
        </p:spPr>
        <p:txBody>
          <a:bodyPr/>
          <a:lstStyle/>
          <a:p>
            <a:endParaRPr lang="en-US"/>
          </a:p>
        </p:txBody>
      </p:sp>
      <p:sp>
        <p:nvSpPr>
          <p:cNvPr id="38" name="TextBox 38"/>
          <p:cNvSpPr txBox="1"/>
          <p:nvPr/>
        </p:nvSpPr>
        <p:spPr>
          <a:xfrm>
            <a:off x="2958128" y="1849822"/>
            <a:ext cx="4171950" cy="285750"/>
          </a:xfrm>
          <a:prstGeom prst="rect">
            <a:avLst/>
          </a:prstGeom>
        </p:spPr>
        <p:txBody>
          <a:bodyPr lIns="0" tIns="0" rIns="0" bIns="0" rtlCol="0" anchor="t">
            <a:spAutoFit/>
          </a:bodyPr>
          <a:lstStyle/>
          <a:p>
            <a:pPr algn="l">
              <a:lnSpc>
                <a:spcPts val="2160"/>
              </a:lnSpc>
            </a:pPr>
            <a:r>
              <a:rPr lang="en-US" sz="1800" b="1">
                <a:solidFill>
                  <a:srgbClr val="FFFFFF"/>
                </a:solidFill>
                <a:latin typeface="Arimo Bold"/>
                <a:ea typeface="Arimo Bold"/>
                <a:cs typeface="Arimo Bold"/>
                <a:sym typeface="Arimo Bold"/>
              </a:rPr>
              <a:t>Exploratory</a:t>
            </a:r>
          </a:p>
        </p:txBody>
      </p:sp>
      <p:sp>
        <p:nvSpPr>
          <p:cNvPr id="39" name="TextBox 39"/>
          <p:cNvSpPr txBox="1"/>
          <p:nvPr/>
        </p:nvSpPr>
        <p:spPr>
          <a:xfrm>
            <a:off x="7406303" y="1849822"/>
            <a:ext cx="4171950" cy="285750"/>
          </a:xfrm>
          <a:prstGeom prst="rect">
            <a:avLst/>
          </a:prstGeom>
        </p:spPr>
        <p:txBody>
          <a:bodyPr lIns="0" tIns="0" rIns="0" bIns="0" rtlCol="0" anchor="t">
            <a:spAutoFit/>
          </a:bodyPr>
          <a:lstStyle/>
          <a:p>
            <a:pPr algn="l">
              <a:lnSpc>
                <a:spcPts val="2160"/>
              </a:lnSpc>
            </a:pPr>
            <a:r>
              <a:rPr lang="en-US" sz="1800" b="1">
                <a:solidFill>
                  <a:srgbClr val="FFFFFF"/>
                </a:solidFill>
                <a:latin typeface="Arimo Bold"/>
                <a:ea typeface="Arimo Bold"/>
                <a:cs typeface="Arimo Bold"/>
                <a:sym typeface="Arimo Bold"/>
              </a:rPr>
              <a:t>Descriptive</a:t>
            </a:r>
          </a:p>
        </p:txBody>
      </p:sp>
      <p:sp>
        <p:nvSpPr>
          <p:cNvPr id="40" name="TextBox 40"/>
          <p:cNvSpPr txBox="1"/>
          <p:nvPr/>
        </p:nvSpPr>
        <p:spPr>
          <a:xfrm>
            <a:off x="11844953" y="1849822"/>
            <a:ext cx="4171950" cy="285750"/>
          </a:xfrm>
          <a:prstGeom prst="rect">
            <a:avLst/>
          </a:prstGeom>
        </p:spPr>
        <p:txBody>
          <a:bodyPr lIns="0" tIns="0" rIns="0" bIns="0" rtlCol="0" anchor="t">
            <a:spAutoFit/>
          </a:bodyPr>
          <a:lstStyle/>
          <a:p>
            <a:pPr algn="l">
              <a:lnSpc>
                <a:spcPts val="2160"/>
              </a:lnSpc>
            </a:pPr>
            <a:r>
              <a:rPr lang="en-US" sz="1800" b="1">
                <a:solidFill>
                  <a:srgbClr val="FFFFFF"/>
                </a:solidFill>
                <a:latin typeface="Arimo Bold"/>
                <a:ea typeface="Arimo Bold"/>
                <a:cs typeface="Arimo Bold"/>
                <a:sym typeface="Arimo Bold"/>
              </a:rPr>
              <a:t>Causal</a:t>
            </a:r>
          </a:p>
        </p:txBody>
      </p:sp>
      <p:sp>
        <p:nvSpPr>
          <p:cNvPr id="41" name="TextBox 41"/>
          <p:cNvSpPr txBox="1"/>
          <p:nvPr/>
        </p:nvSpPr>
        <p:spPr>
          <a:xfrm>
            <a:off x="481628" y="237369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When</a:t>
            </a:r>
          </a:p>
        </p:txBody>
      </p:sp>
      <p:sp>
        <p:nvSpPr>
          <p:cNvPr id="42" name="TextBox 42"/>
          <p:cNvSpPr txBox="1"/>
          <p:nvPr/>
        </p:nvSpPr>
        <p:spPr>
          <a:xfrm>
            <a:off x="2958128" y="2373697"/>
            <a:ext cx="4171950" cy="514377"/>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At the start, when the </a:t>
            </a:r>
            <a:r>
              <a:rPr lang="en-US" sz="1650" b="1">
                <a:solidFill>
                  <a:srgbClr val="0B1F3F"/>
                </a:solidFill>
                <a:latin typeface="Arimo Bold"/>
                <a:ea typeface="Arimo Bold"/>
                <a:cs typeface="Arimo Bold"/>
                <a:sym typeface="Arimo Bold"/>
              </a:rPr>
              <a:t>market or problem is unfamiliar</a:t>
            </a:r>
          </a:p>
        </p:txBody>
      </p:sp>
      <p:sp>
        <p:nvSpPr>
          <p:cNvPr id="43" name="TextBox 43"/>
          <p:cNvSpPr txBox="1"/>
          <p:nvPr/>
        </p:nvSpPr>
        <p:spPr>
          <a:xfrm>
            <a:off x="7406303" y="2373697"/>
            <a:ext cx="4171950" cy="266714"/>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When </a:t>
            </a:r>
            <a:r>
              <a:rPr lang="en-US" sz="1650" b="1">
                <a:solidFill>
                  <a:srgbClr val="0B1F3F"/>
                </a:solidFill>
                <a:latin typeface="Arimo Bold"/>
                <a:ea typeface="Arimo Bold"/>
                <a:cs typeface="Arimo Bold"/>
                <a:sym typeface="Arimo Bold"/>
              </a:rPr>
              <a:t>we know what we are looking for</a:t>
            </a:r>
          </a:p>
        </p:txBody>
      </p:sp>
      <p:sp>
        <p:nvSpPr>
          <p:cNvPr id="44" name="TextBox 44"/>
          <p:cNvSpPr txBox="1"/>
          <p:nvPr/>
        </p:nvSpPr>
        <p:spPr>
          <a:xfrm>
            <a:off x="11844953" y="2373697"/>
            <a:ext cx="4171950" cy="514377"/>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When we need to know what drives an outcome</a:t>
            </a:r>
          </a:p>
        </p:txBody>
      </p:sp>
      <p:sp>
        <p:nvSpPr>
          <p:cNvPr id="45" name="TextBox 45"/>
          <p:cNvSpPr txBox="1"/>
          <p:nvPr/>
        </p:nvSpPr>
        <p:spPr>
          <a:xfrm>
            <a:off x="481628" y="313569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Key question</a:t>
            </a:r>
          </a:p>
        </p:txBody>
      </p:sp>
      <p:sp>
        <p:nvSpPr>
          <p:cNvPr id="46" name="TextBox 46"/>
          <p:cNvSpPr txBox="1"/>
          <p:nvPr/>
        </p:nvSpPr>
        <p:spPr>
          <a:xfrm>
            <a:off x="2958128" y="3135697"/>
            <a:ext cx="4171950" cy="51435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What is going on here? What don’t we know?</a:t>
            </a:r>
          </a:p>
        </p:txBody>
      </p:sp>
      <p:sp>
        <p:nvSpPr>
          <p:cNvPr id="47" name="TextBox 47"/>
          <p:cNvSpPr txBox="1"/>
          <p:nvPr/>
        </p:nvSpPr>
        <p:spPr>
          <a:xfrm>
            <a:off x="7406303" y="313569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Who? What? When? How? How many?</a:t>
            </a:r>
          </a:p>
        </p:txBody>
      </p:sp>
      <p:sp>
        <p:nvSpPr>
          <p:cNvPr id="48" name="TextBox 48"/>
          <p:cNvSpPr txBox="1"/>
          <p:nvPr/>
        </p:nvSpPr>
        <p:spPr>
          <a:xfrm>
            <a:off x="11844953" y="313569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Does X cause Y?</a:t>
            </a:r>
          </a:p>
        </p:txBody>
      </p:sp>
      <p:sp>
        <p:nvSpPr>
          <p:cNvPr id="49" name="TextBox 49"/>
          <p:cNvSpPr txBox="1"/>
          <p:nvPr/>
        </p:nvSpPr>
        <p:spPr>
          <a:xfrm>
            <a:off x="481628" y="389769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Aim</a:t>
            </a:r>
          </a:p>
        </p:txBody>
      </p:sp>
      <p:sp>
        <p:nvSpPr>
          <p:cNvPr id="50" name="TextBox 50"/>
          <p:cNvSpPr txBox="1"/>
          <p:nvPr/>
        </p:nvSpPr>
        <p:spPr>
          <a:xfrm>
            <a:off x="2958128" y="3897697"/>
            <a:ext cx="4171950" cy="51435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Clarify concepts, develop hypotheses, set priorities</a:t>
            </a:r>
          </a:p>
        </p:txBody>
      </p:sp>
      <p:sp>
        <p:nvSpPr>
          <p:cNvPr id="51" name="TextBox 51"/>
          <p:cNvSpPr txBox="1"/>
          <p:nvPr/>
        </p:nvSpPr>
        <p:spPr>
          <a:xfrm>
            <a:off x="7406303" y="3897697"/>
            <a:ext cx="4171950" cy="51435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Build a picture of a market; identify, describe and count</a:t>
            </a:r>
          </a:p>
        </p:txBody>
      </p:sp>
      <p:sp>
        <p:nvSpPr>
          <p:cNvPr id="52" name="TextBox 52"/>
          <p:cNvSpPr txBox="1"/>
          <p:nvPr/>
        </p:nvSpPr>
        <p:spPr>
          <a:xfrm>
            <a:off x="11844953" y="3897697"/>
            <a:ext cx="4171950" cy="7620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Determine cause and effect between decision variables (price, advertising) and outcomes (sales)</a:t>
            </a:r>
          </a:p>
        </p:txBody>
      </p:sp>
      <p:sp>
        <p:nvSpPr>
          <p:cNvPr id="53" name="TextBox 53"/>
          <p:cNvSpPr txBox="1"/>
          <p:nvPr/>
        </p:nvSpPr>
        <p:spPr>
          <a:xfrm>
            <a:off x="481628" y="494544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Typical data</a:t>
            </a:r>
          </a:p>
        </p:txBody>
      </p:sp>
      <p:sp>
        <p:nvSpPr>
          <p:cNvPr id="54" name="TextBox 54"/>
          <p:cNvSpPr txBox="1"/>
          <p:nvPr/>
        </p:nvSpPr>
        <p:spPr>
          <a:xfrm>
            <a:off x="2958128" y="4945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Qualitative, small samples, flexible questions</a:t>
            </a:r>
          </a:p>
        </p:txBody>
      </p:sp>
      <p:sp>
        <p:nvSpPr>
          <p:cNvPr id="55" name="TextBox 55"/>
          <p:cNvSpPr txBox="1"/>
          <p:nvPr/>
        </p:nvSpPr>
        <p:spPr>
          <a:xfrm>
            <a:off x="7406303" y="4945447"/>
            <a:ext cx="4171950" cy="51435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Quantitative, structured, representative samples</a:t>
            </a:r>
          </a:p>
        </p:txBody>
      </p:sp>
      <p:sp>
        <p:nvSpPr>
          <p:cNvPr id="56" name="TextBox 56"/>
          <p:cNvSpPr txBox="1"/>
          <p:nvPr/>
        </p:nvSpPr>
        <p:spPr>
          <a:xfrm>
            <a:off x="11844953" y="4945447"/>
            <a:ext cx="4171950" cy="51435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Quantitative; test and control groups, randomly assigned</a:t>
            </a:r>
          </a:p>
        </p:txBody>
      </p:sp>
      <p:sp>
        <p:nvSpPr>
          <p:cNvPr id="57" name="TextBox 57"/>
          <p:cNvSpPr txBox="1"/>
          <p:nvPr/>
        </p:nvSpPr>
        <p:spPr>
          <a:xfrm>
            <a:off x="481628" y="570744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Main method</a:t>
            </a:r>
          </a:p>
        </p:txBody>
      </p:sp>
      <p:sp>
        <p:nvSpPr>
          <p:cNvPr id="58" name="TextBox 58"/>
          <p:cNvSpPr txBox="1"/>
          <p:nvPr/>
        </p:nvSpPr>
        <p:spPr>
          <a:xfrm>
            <a:off x="2958128" y="5707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Interviews, focus groups, observation</a:t>
            </a:r>
          </a:p>
        </p:txBody>
      </p:sp>
      <p:sp>
        <p:nvSpPr>
          <p:cNvPr id="59" name="TextBox 59"/>
          <p:cNvSpPr txBox="1"/>
          <p:nvPr/>
        </p:nvSpPr>
        <p:spPr>
          <a:xfrm>
            <a:off x="7406303" y="5707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Surveys, secondary data</a:t>
            </a:r>
          </a:p>
        </p:txBody>
      </p:sp>
      <p:sp>
        <p:nvSpPr>
          <p:cNvPr id="60" name="TextBox 60"/>
          <p:cNvSpPr txBox="1"/>
          <p:nvPr/>
        </p:nvSpPr>
        <p:spPr>
          <a:xfrm>
            <a:off x="11844953" y="5707447"/>
            <a:ext cx="4171950" cy="266714"/>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Experiment (laboratory or natural setting)</a:t>
            </a:r>
          </a:p>
        </p:txBody>
      </p:sp>
      <p:sp>
        <p:nvSpPr>
          <p:cNvPr id="61" name="TextBox 61"/>
          <p:cNvSpPr txBox="1"/>
          <p:nvPr/>
        </p:nvSpPr>
        <p:spPr>
          <a:xfrm>
            <a:off x="481628" y="6469447"/>
            <a:ext cx="2209800" cy="266700"/>
          </a:xfrm>
          <a:prstGeom prst="rect">
            <a:avLst/>
          </a:prstGeom>
        </p:spPr>
        <p:txBody>
          <a:bodyPr lIns="0" tIns="0" rIns="0" bIns="0" rtlCol="0" anchor="t">
            <a:spAutoFit/>
          </a:bodyPr>
          <a:lstStyle/>
          <a:p>
            <a:pPr algn="l">
              <a:lnSpc>
                <a:spcPts val="1980"/>
              </a:lnSpc>
            </a:pPr>
            <a:r>
              <a:rPr lang="en-US" sz="1650" b="1">
                <a:solidFill>
                  <a:srgbClr val="0B1F3F"/>
                </a:solidFill>
                <a:latin typeface="Arimo Bold"/>
                <a:ea typeface="Arimo Bold"/>
                <a:cs typeface="Arimo Bold"/>
                <a:sym typeface="Arimo Bold"/>
              </a:rPr>
              <a:t>Output</a:t>
            </a:r>
          </a:p>
        </p:txBody>
      </p:sp>
      <p:sp>
        <p:nvSpPr>
          <p:cNvPr id="62" name="TextBox 62"/>
          <p:cNvSpPr txBox="1"/>
          <p:nvPr/>
        </p:nvSpPr>
        <p:spPr>
          <a:xfrm>
            <a:off x="2958128" y="6469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Hypotheses and better questions</a:t>
            </a:r>
          </a:p>
        </p:txBody>
      </p:sp>
      <p:sp>
        <p:nvSpPr>
          <p:cNvPr id="63" name="TextBox 63"/>
          <p:cNvSpPr txBox="1"/>
          <p:nvPr/>
        </p:nvSpPr>
        <p:spPr>
          <a:xfrm>
            <a:off x="7406303" y="6469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Numbers and profiles</a:t>
            </a:r>
          </a:p>
        </p:txBody>
      </p:sp>
      <p:sp>
        <p:nvSpPr>
          <p:cNvPr id="64" name="TextBox 64"/>
          <p:cNvSpPr txBox="1"/>
          <p:nvPr/>
        </p:nvSpPr>
        <p:spPr>
          <a:xfrm>
            <a:off x="11844953" y="6469447"/>
            <a:ext cx="4171950" cy="266700"/>
          </a:xfrm>
          <a:prstGeom prst="rect">
            <a:avLst/>
          </a:prstGeom>
        </p:spPr>
        <p:txBody>
          <a:bodyPr lIns="0" tIns="0" rIns="0" bIns="0" rtlCol="0" anchor="t">
            <a:spAutoFit/>
          </a:bodyPr>
          <a:lstStyle/>
          <a:p>
            <a:pPr algn="l">
              <a:lnSpc>
                <a:spcPts val="1980"/>
              </a:lnSpc>
            </a:pPr>
            <a:r>
              <a:rPr lang="en-US" sz="1650">
                <a:solidFill>
                  <a:srgbClr val="0B1F3F"/>
                </a:solidFill>
                <a:latin typeface="Arimo"/>
                <a:ea typeface="Arimo"/>
                <a:cs typeface="Arimo"/>
                <a:sym typeface="Arimo"/>
              </a:rPr>
              <a:t>Evidence of cause and effect</a:t>
            </a:r>
          </a:p>
        </p:txBody>
      </p:sp>
      <p:sp>
        <p:nvSpPr>
          <p:cNvPr id="65" name="TextBox 65"/>
          <p:cNvSpPr txBox="1"/>
          <p:nvPr/>
        </p:nvSpPr>
        <p:spPr>
          <a:xfrm>
            <a:off x="1632746" y="732169"/>
            <a:ext cx="5824186" cy="650213"/>
          </a:xfrm>
          <a:prstGeom prst="rect">
            <a:avLst/>
          </a:prstGeom>
        </p:spPr>
        <p:txBody>
          <a:bodyPr lIns="0" tIns="0" rIns="0" bIns="0" rtlCol="0" anchor="t">
            <a:spAutoFit/>
          </a:bodyPr>
          <a:lstStyle/>
          <a:p>
            <a:pPr algn="l">
              <a:lnSpc>
                <a:spcPts val="5170"/>
              </a:lnSpc>
            </a:pPr>
            <a:r>
              <a:rPr lang="en-US" sz="4700" b="1" i="1">
                <a:solidFill>
                  <a:srgbClr val="0B1F3F"/>
                </a:solidFill>
                <a:latin typeface="Aptos Bold Italics"/>
                <a:ea typeface="Aptos Bold Italics"/>
                <a:cs typeface="Aptos Bold Italics"/>
                <a:sym typeface="Aptos Bold Italics"/>
              </a:rPr>
              <a:t>Nature of the enquiry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286000"/>
            <a:ext cx="4953000" cy="3429000"/>
            <a:chOff x="0" y="0"/>
            <a:chExt cx="6604000" cy="4572000"/>
          </a:xfrm>
        </p:grpSpPr>
        <p:sp>
          <p:nvSpPr>
            <p:cNvPr id="3" name="Freeform 3"/>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4" name="TextBox 4"/>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2363450" y="2924175"/>
            <a:ext cx="4419600" cy="1247843"/>
          </a:xfrm>
          <a:prstGeom prst="rect">
            <a:avLst/>
          </a:prstGeom>
        </p:spPr>
        <p:txBody>
          <a:bodyPr lIns="0" tIns="0" rIns="0" bIns="0" rtlCol="0" anchor="t">
            <a:spAutoFit/>
          </a:bodyPr>
          <a:lstStyle/>
          <a:p>
            <a:pPr marL="0" lvl="0" indent="0" algn="l">
              <a:lnSpc>
                <a:spcPts val="1950"/>
              </a:lnSpc>
              <a:spcBef>
                <a:spcPct val="0"/>
              </a:spcBef>
            </a:pPr>
            <a:r>
              <a:rPr lang="en-US" sz="1500" u="none" strike="noStrike" dirty="0">
                <a:solidFill>
                  <a:srgbClr val="0B1F3F"/>
                </a:solidFill>
                <a:latin typeface="Arimo"/>
                <a:ea typeface="Arimo"/>
                <a:cs typeface="Arimo"/>
                <a:sym typeface="Arimo"/>
              </a:rPr>
              <a:t>Every year, the Reuters Institute (University of Oxford) surveys news use in 48 markets, with almost 100,000 online respondents. Interesting finding: in the countries tracked since 2014, TikTok news use rose from 1% in 2020 to 10% in 2025.</a:t>
            </a:r>
          </a:p>
        </p:txBody>
      </p:sp>
      <p:sp>
        <p:nvSpPr>
          <p:cNvPr id="6" name="TextBox 6"/>
          <p:cNvSpPr txBox="1"/>
          <p:nvPr/>
        </p:nvSpPr>
        <p:spPr>
          <a:xfrm>
            <a:off x="1504950" y="6638925"/>
            <a:ext cx="4419600" cy="1247775"/>
          </a:xfrm>
          <a:prstGeom prst="rect">
            <a:avLst/>
          </a:prstGeom>
        </p:spPr>
        <p:txBody>
          <a:bodyPr lIns="0" tIns="0" rIns="0" bIns="0" rtlCol="0" anchor="t">
            <a:spAutoFit/>
          </a:bodyPr>
          <a:lstStyle/>
          <a:p>
            <a:pPr marL="0" lvl="0" indent="0" algn="l">
              <a:lnSpc>
                <a:spcPts val="1950"/>
              </a:lnSpc>
              <a:spcBef>
                <a:spcPct val="0"/>
              </a:spcBef>
            </a:pPr>
            <a:r>
              <a:rPr lang="en-US" sz="1500" u="none" strike="noStrike">
                <a:solidFill>
                  <a:srgbClr val="0B1F3F"/>
                </a:solidFill>
                <a:latin typeface="Arimo"/>
                <a:ea typeface="Arimo"/>
                <a:cs typeface="Arimo"/>
                <a:sym typeface="Arimo"/>
              </a:rPr>
              <a:t>At any moment Booking.com runs more than 1,000 A/B tests on its live website: a different button colour here, a different urgency message (“booked 4 times in the last 24 hours”) there. Users are split into groups that see different versions.</a:t>
            </a:r>
          </a:p>
        </p:txBody>
      </p:sp>
      <p:sp>
        <p:nvSpPr>
          <p:cNvPr id="7" name="TextBox 7"/>
          <p:cNvSpPr txBox="1"/>
          <p:nvPr/>
        </p:nvSpPr>
        <p:spPr>
          <a:xfrm>
            <a:off x="6934200" y="6638925"/>
            <a:ext cx="4419600" cy="1495425"/>
          </a:xfrm>
          <a:prstGeom prst="rect">
            <a:avLst/>
          </a:prstGeom>
        </p:spPr>
        <p:txBody>
          <a:bodyPr lIns="0" tIns="0" rIns="0" bIns="0" rtlCol="0" anchor="t">
            <a:spAutoFit/>
          </a:bodyPr>
          <a:lstStyle/>
          <a:p>
            <a:pPr marL="0" lvl="0" indent="0" algn="l">
              <a:lnSpc>
                <a:spcPts val="1950"/>
              </a:lnSpc>
              <a:spcBef>
                <a:spcPct val="0"/>
              </a:spcBef>
            </a:pPr>
            <a:r>
              <a:rPr lang="en-US" sz="1500" u="none" strike="noStrike">
                <a:solidFill>
                  <a:srgbClr val="0B1F3F"/>
                </a:solidFill>
                <a:latin typeface="Arimo"/>
                <a:ea typeface="Arimo"/>
                <a:cs typeface="Arimo"/>
                <a:sym typeface="Arimo"/>
              </a:rPr>
              <a:t>In 2006 Nokia researchers went to Uganda to understand how people share mobile phones. They found practices nobody at headquarters had imagined, e.g. “Sente”: a phone owner acts as an informal ATM, sending money to the village as airtime.</a:t>
            </a:r>
          </a:p>
        </p:txBody>
      </p:sp>
      <p:sp>
        <p:nvSpPr>
          <p:cNvPr id="8" name="TextBox 8"/>
          <p:cNvSpPr txBox="1"/>
          <p:nvPr/>
        </p:nvSpPr>
        <p:spPr>
          <a:xfrm>
            <a:off x="12363450" y="6638925"/>
            <a:ext cx="4419600" cy="1247775"/>
          </a:xfrm>
          <a:prstGeom prst="rect">
            <a:avLst/>
          </a:prstGeom>
        </p:spPr>
        <p:txBody>
          <a:bodyPr lIns="0" tIns="0" rIns="0" bIns="0" rtlCol="0" anchor="t">
            <a:spAutoFit/>
          </a:bodyPr>
          <a:lstStyle/>
          <a:p>
            <a:pPr marL="0" lvl="0" indent="0" algn="l">
              <a:lnSpc>
                <a:spcPts val="1950"/>
              </a:lnSpc>
              <a:spcBef>
                <a:spcPct val="0"/>
              </a:spcBef>
            </a:pPr>
            <a:r>
              <a:rPr lang="en-US" sz="1500" u="none" strike="noStrike">
                <a:solidFill>
                  <a:srgbClr val="0B1F3F"/>
                </a:solidFill>
                <a:latin typeface="Arimo"/>
                <a:ea typeface="Arimo"/>
                <a:cs typeface="Arimo"/>
                <a:sym typeface="Arimo"/>
              </a:rPr>
              <a:t>Every year Duolingo publishes which languages people learn in which countries. In 2024 English was #1 in 135 countries. In China, Japanese came second, and 32% of its learners said they study it just for fun.</a:t>
            </a:r>
          </a:p>
        </p:txBody>
      </p:sp>
      <p:sp>
        <p:nvSpPr>
          <p:cNvPr id="9" name="TextBox 9"/>
          <p:cNvSpPr txBox="1"/>
          <p:nvPr/>
        </p:nvSpPr>
        <p:spPr>
          <a:xfrm>
            <a:off x="1504950" y="529590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3" tooltip="https://pmc.ncbi.nlm.nih.gov/articles/PMC4066473/"/>
              </a:rPr>
              <a:t>Source: PNAS, 2014</a:t>
            </a:r>
          </a:p>
        </p:txBody>
      </p:sp>
      <p:sp>
        <p:nvSpPr>
          <p:cNvPr id="10" name="TextBox 10"/>
          <p:cNvSpPr txBox="1"/>
          <p:nvPr/>
        </p:nvSpPr>
        <p:spPr>
          <a:xfrm>
            <a:off x="6934200" y="529590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4" tooltip="https://www.fortune.com/2014/02/27/how-lego-got-hot-again/"/>
              </a:rPr>
              <a:t>Source: Fortune, 2014</a:t>
            </a:r>
          </a:p>
        </p:txBody>
      </p:sp>
      <p:sp>
        <p:nvSpPr>
          <p:cNvPr id="11" name="TextBox 11"/>
          <p:cNvSpPr txBox="1"/>
          <p:nvPr/>
        </p:nvSpPr>
        <p:spPr>
          <a:xfrm>
            <a:off x="12363450" y="529590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5" tooltip="https://users.ox.ac.uk/~polf0572/publication/digital-news-report-2025/"/>
              </a:rPr>
              <a:t>Source: Reuters Institute Digital News Report 2025</a:t>
            </a:r>
          </a:p>
        </p:txBody>
      </p:sp>
      <p:sp>
        <p:nvSpPr>
          <p:cNvPr id="12" name="TextBox 12"/>
          <p:cNvSpPr txBox="1"/>
          <p:nvPr/>
        </p:nvSpPr>
        <p:spPr>
          <a:xfrm>
            <a:off x="1504950" y="901065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6" tooltip="https://siliconcanals.com/?p=104116"/>
              </a:rPr>
              <a:t>Source: Silicon Canals</a:t>
            </a:r>
          </a:p>
        </p:txBody>
      </p:sp>
      <p:sp>
        <p:nvSpPr>
          <p:cNvPr id="13" name="TextBox 13"/>
          <p:cNvSpPr txBox="1"/>
          <p:nvPr/>
        </p:nvSpPr>
        <p:spPr>
          <a:xfrm>
            <a:off x="6934200" y="901065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7" tooltip="https://www.ted.com/talks/view/id/190"/>
              </a:rPr>
              <a:t>Source: TED, Jan Chipchase, 2007</a:t>
            </a:r>
          </a:p>
        </p:txBody>
      </p:sp>
      <p:sp>
        <p:nvSpPr>
          <p:cNvPr id="14" name="TextBox 14"/>
          <p:cNvSpPr txBox="1"/>
          <p:nvPr/>
        </p:nvSpPr>
        <p:spPr>
          <a:xfrm>
            <a:off x="12363450" y="9010650"/>
            <a:ext cx="4419600" cy="217170"/>
          </a:xfrm>
          <a:prstGeom prst="rect">
            <a:avLst/>
          </a:prstGeom>
        </p:spPr>
        <p:txBody>
          <a:bodyPr lIns="0" tIns="0" rIns="0" bIns="0" rtlCol="0" anchor="t">
            <a:spAutoFit/>
          </a:bodyPr>
          <a:lstStyle/>
          <a:p>
            <a:pPr algn="l">
              <a:lnSpc>
                <a:spcPts val="1679"/>
              </a:lnSpc>
            </a:pPr>
            <a:r>
              <a:rPr lang="en-US" sz="1200">
                <a:solidFill>
                  <a:srgbClr val="555E69"/>
                </a:solidFill>
                <a:latin typeface="Arimo"/>
                <a:ea typeface="Arimo"/>
                <a:cs typeface="Arimo"/>
                <a:sym typeface="Arimo"/>
                <a:hlinkClick r:id="rId8" tooltip="https://blog.duolingo.com/2024-duolingo-language-report/"/>
              </a:rPr>
              <a:t>Source: Duolingo Language Report 2024</a:t>
            </a:r>
          </a:p>
        </p:txBody>
      </p:sp>
      <p:sp>
        <p:nvSpPr>
          <p:cNvPr id="15" name="TextBox 15"/>
          <p:cNvSpPr txBox="1"/>
          <p:nvPr/>
        </p:nvSpPr>
        <p:spPr>
          <a:xfrm>
            <a:off x="1504950" y="2924175"/>
            <a:ext cx="4419600" cy="1495506"/>
          </a:xfrm>
          <a:prstGeom prst="rect">
            <a:avLst/>
          </a:prstGeom>
        </p:spPr>
        <p:txBody>
          <a:bodyPr lIns="0" tIns="0" rIns="0" bIns="0" rtlCol="0" anchor="t">
            <a:spAutoFit/>
          </a:bodyPr>
          <a:lstStyle/>
          <a:p>
            <a:pPr algn="l">
              <a:lnSpc>
                <a:spcPts val="1950"/>
              </a:lnSpc>
            </a:pPr>
            <a:r>
              <a:rPr lang="en-US" sz="1500" dirty="0">
                <a:solidFill>
                  <a:srgbClr val="0B1F3F"/>
                </a:solidFill>
                <a:latin typeface="Arimo"/>
                <a:ea typeface="Arimo"/>
                <a:cs typeface="Arimo"/>
                <a:sym typeface="Arimo"/>
              </a:rPr>
              <a:t>Researchers reduced the number of either positive or negative stories in the news feeds of 689,003 randomly selected Facebook users for one week. Then they checked what the users posted themselves and whether the emotional states were transferred. </a:t>
            </a:r>
          </a:p>
        </p:txBody>
      </p:sp>
      <p:sp>
        <p:nvSpPr>
          <p:cNvPr id="16" name="TextBox 16"/>
          <p:cNvSpPr txBox="1"/>
          <p:nvPr/>
        </p:nvSpPr>
        <p:spPr>
          <a:xfrm>
            <a:off x="6934200" y="2924175"/>
            <a:ext cx="4419600" cy="1990833"/>
          </a:xfrm>
          <a:prstGeom prst="rect">
            <a:avLst/>
          </a:prstGeom>
        </p:spPr>
        <p:txBody>
          <a:bodyPr lIns="0" tIns="0" rIns="0" bIns="0" rtlCol="0" anchor="t">
            <a:spAutoFit/>
          </a:bodyPr>
          <a:lstStyle/>
          <a:p>
            <a:pPr algn="l">
              <a:lnSpc>
                <a:spcPts val="1950"/>
              </a:lnSpc>
            </a:pPr>
            <a:r>
              <a:rPr lang="en-US" sz="1500">
                <a:solidFill>
                  <a:srgbClr val="0B1F3F"/>
                </a:solidFill>
                <a:latin typeface="Arimo"/>
                <a:ea typeface="Arimo"/>
                <a:cs typeface="Arimo"/>
                <a:sym typeface="Arimo"/>
              </a:rPr>
              <a:t>In the early 2000s, LEGO was on the brink. Researchers fanned out across Los Angeles, New York, Chicago, Munich and Hamburg. They made photo diaries, interviewed parents and asked kids to tell them stories. An 11-year-old German boy showed them his most prized possession: a worn-out pair of sneakers. They discovered that kids like complex tasks, not the easy ones. </a:t>
            </a:r>
          </a:p>
        </p:txBody>
      </p:sp>
      <p:sp>
        <p:nvSpPr>
          <p:cNvPr id="17" name="TextBox 17"/>
          <p:cNvSpPr txBox="1"/>
          <p:nvPr/>
        </p:nvSpPr>
        <p:spPr>
          <a:xfrm>
            <a:off x="1504950" y="2514600"/>
            <a:ext cx="4419600" cy="285750"/>
          </a:xfrm>
          <a:prstGeom prst="rect">
            <a:avLst/>
          </a:prstGeom>
        </p:spPr>
        <p:txBody>
          <a:bodyPr lIns="0" tIns="0" rIns="0" bIns="0" rtlCol="0" anchor="t">
            <a:spAutoFit/>
          </a:bodyPr>
          <a:lstStyle/>
          <a:p>
            <a:pPr algn="l">
              <a:lnSpc>
                <a:spcPts val="2160"/>
              </a:lnSpc>
            </a:pPr>
            <a:r>
              <a:rPr lang="en-US" sz="1800" b="1">
                <a:solidFill>
                  <a:srgbClr val="0B1F3F"/>
                </a:solidFill>
                <a:latin typeface="Arimo Bold"/>
                <a:ea typeface="Arimo Bold"/>
                <a:cs typeface="Arimo Bold"/>
                <a:sym typeface="Arimo Bold"/>
              </a:rPr>
              <a:t>1 · Facebook and your mood</a:t>
            </a:r>
          </a:p>
        </p:txBody>
      </p:sp>
      <p:sp>
        <p:nvSpPr>
          <p:cNvPr id="18" name="TextBox 18"/>
          <p:cNvSpPr txBox="1"/>
          <p:nvPr/>
        </p:nvSpPr>
        <p:spPr>
          <a:xfrm>
            <a:off x="6934200" y="2514600"/>
            <a:ext cx="4419600" cy="285750"/>
          </a:xfrm>
          <a:prstGeom prst="rect">
            <a:avLst/>
          </a:prstGeom>
        </p:spPr>
        <p:txBody>
          <a:bodyPr lIns="0" tIns="0" rIns="0" bIns="0" rtlCol="0" anchor="t">
            <a:spAutoFit/>
          </a:bodyPr>
          <a:lstStyle/>
          <a:p>
            <a:pPr algn="l">
              <a:lnSpc>
                <a:spcPts val="2160"/>
              </a:lnSpc>
            </a:pPr>
            <a:r>
              <a:rPr lang="en-US" sz="1800" b="1">
                <a:solidFill>
                  <a:srgbClr val="0B1F3F"/>
                </a:solidFill>
                <a:latin typeface="Arimo Bold"/>
                <a:ea typeface="Arimo Bold"/>
                <a:cs typeface="Arimo Bold"/>
                <a:sym typeface="Arimo Bold"/>
              </a:rPr>
              <a:t>2 · LEGO and the old sneakers</a:t>
            </a:r>
          </a:p>
        </p:txBody>
      </p:sp>
      <p:sp>
        <p:nvSpPr>
          <p:cNvPr id="19" name="TextBox 19"/>
          <p:cNvSpPr txBox="1"/>
          <p:nvPr/>
        </p:nvSpPr>
        <p:spPr>
          <a:xfrm>
            <a:off x="12363450" y="2514600"/>
            <a:ext cx="4419600" cy="285750"/>
          </a:xfrm>
          <a:prstGeom prst="rect">
            <a:avLst/>
          </a:prstGeom>
        </p:spPr>
        <p:txBody>
          <a:bodyPr lIns="0" tIns="0" rIns="0" bIns="0" rtlCol="0" anchor="t">
            <a:spAutoFit/>
          </a:bodyPr>
          <a:lstStyle/>
          <a:p>
            <a:pPr marL="0" lvl="0" indent="0" algn="l">
              <a:lnSpc>
                <a:spcPts val="2160"/>
              </a:lnSpc>
              <a:spcBef>
                <a:spcPct val="0"/>
              </a:spcBef>
            </a:pPr>
            <a:r>
              <a:rPr lang="en-US" sz="1800" b="1" u="none" strike="noStrike">
                <a:solidFill>
                  <a:srgbClr val="0B1F3F"/>
                </a:solidFill>
                <a:latin typeface="Arimo Bold"/>
                <a:ea typeface="Arimo Bold"/>
                <a:cs typeface="Arimo Bold"/>
                <a:sym typeface="Arimo Bold"/>
              </a:rPr>
              <a:t>3 · Where young people get news</a:t>
            </a:r>
          </a:p>
        </p:txBody>
      </p:sp>
      <p:sp>
        <p:nvSpPr>
          <p:cNvPr id="20" name="TextBox 20"/>
          <p:cNvSpPr txBox="1"/>
          <p:nvPr/>
        </p:nvSpPr>
        <p:spPr>
          <a:xfrm>
            <a:off x="1504950" y="6229350"/>
            <a:ext cx="4419600" cy="285750"/>
          </a:xfrm>
          <a:prstGeom prst="rect">
            <a:avLst/>
          </a:prstGeom>
        </p:spPr>
        <p:txBody>
          <a:bodyPr lIns="0" tIns="0" rIns="0" bIns="0" rtlCol="0" anchor="t">
            <a:spAutoFit/>
          </a:bodyPr>
          <a:lstStyle/>
          <a:p>
            <a:pPr marL="0" lvl="0" indent="0" algn="l">
              <a:lnSpc>
                <a:spcPts val="2160"/>
              </a:lnSpc>
              <a:spcBef>
                <a:spcPct val="0"/>
              </a:spcBef>
            </a:pPr>
            <a:r>
              <a:rPr lang="en-US" sz="1800" b="1" u="none" strike="noStrike">
                <a:solidFill>
                  <a:srgbClr val="0B1F3F"/>
                </a:solidFill>
                <a:latin typeface="Arimo Bold"/>
                <a:ea typeface="Arimo Bold"/>
                <a:cs typeface="Arimo Bold"/>
                <a:sym typeface="Arimo Bold"/>
              </a:rPr>
              <a:t>4 · Booking.com: many versions</a:t>
            </a:r>
          </a:p>
        </p:txBody>
      </p:sp>
      <p:sp>
        <p:nvSpPr>
          <p:cNvPr id="21" name="TextBox 21"/>
          <p:cNvSpPr txBox="1"/>
          <p:nvPr/>
        </p:nvSpPr>
        <p:spPr>
          <a:xfrm>
            <a:off x="6934200" y="6229350"/>
            <a:ext cx="4419600" cy="285750"/>
          </a:xfrm>
          <a:prstGeom prst="rect">
            <a:avLst/>
          </a:prstGeom>
        </p:spPr>
        <p:txBody>
          <a:bodyPr lIns="0" tIns="0" rIns="0" bIns="0" rtlCol="0" anchor="t">
            <a:spAutoFit/>
          </a:bodyPr>
          <a:lstStyle/>
          <a:p>
            <a:pPr algn="l">
              <a:lnSpc>
                <a:spcPts val="2160"/>
              </a:lnSpc>
            </a:pPr>
            <a:r>
              <a:rPr lang="en-US" sz="1800" b="1">
                <a:solidFill>
                  <a:srgbClr val="0B1F3F"/>
                </a:solidFill>
                <a:latin typeface="Arimo Bold"/>
                <a:ea typeface="Arimo Bold"/>
                <a:cs typeface="Arimo Bold"/>
                <a:sym typeface="Arimo Bold"/>
              </a:rPr>
              <a:t>5 · Nokia in Uganda</a:t>
            </a:r>
          </a:p>
        </p:txBody>
      </p:sp>
      <p:sp>
        <p:nvSpPr>
          <p:cNvPr id="22" name="TextBox 22"/>
          <p:cNvSpPr txBox="1"/>
          <p:nvPr/>
        </p:nvSpPr>
        <p:spPr>
          <a:xfrm>
            <a:off x="12363450" y="6229350"/>
            <a:ext cx="4419600" cy="285750"/>
          </a:xfrm>
          <a:prstGeom prst="rect">
            <a:avLst/>
          </a:prstGeom>
        </p:spPr>
        <p:txBody>
          <a:bodyPr lIns="0" tIns="0" rIns="0" bIns="0" rtlCol="0" anchor="t">
            <a:spAutoFit/>
          </a:bodyPr>
          <a:lstStyle/>
          <a:p>
            <a:pPr algn="l">
              <a:lnSpc>
                <a:spcPts val="2160"/>
              </a:lnSpc>
            </a:pPr>
            <a:r>
              <a:rPr lang="en-US" sz="1800" b="1">
                <a:solidFill>
                  <a:srgbClr val="0B1F3F"/>
                </a:solidFill>
                <a:latin typeface="Arimo Bold"/>
                <a:ea typeface="Arimo Bold"/>
                <a:cs typeface="Arimo Bold"/>
                <a:sym typeface="Arimo Bold"/>
              </a:rPr>
              <a:t>6 · Duolingo’s language map</a:t>
            </a:r>
          </a:p>
        </p:txBody>
      </p:sp>
      <p:sp>
        <p:nvSpPr>
          <p:cNvPr id="23" name="TextBox 23"/>
          <p:cNvSpPr txBox="1"/>
          <p:nvPr/>
        </p:nvSpPr>
        <p:spPr>
          <a:xfrm>
            <a:off x="2909650" y="4819657"/>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C</a:t>
            </a:r>
          </a:p>
        </p:txBody>
      </p:sp>
      <p:sp>
        <p:nvSpPr>
          <p:cNvPr id="24" name="TextBox 24"/>
          <p:cNvSpPr txBox="1"/>
          <p:nvPr/>
        </p:nvSpPr>
        <p:spPr>
          <a:xfrm>
            <a:off x="2909650" y="8534400"/>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C</a:t>
            </a:r>
          </a:p>
        </p:txBody>
      </p:sp>
      <p:sp>
        <p:nvSpPr>
          <p:cNvPr id="25" name="TextBox 25"/>
          <p:cNvSpPr txBox="1"/>
          <p:nvPr/>
        </p:nvSpPr>
        <p:spPr>
          <a:xfrm>
            <a:off x="8518770" y="4819657"/>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E</a:t>
            </a:r>
          </a:p>
        </p:txBody>
      </p:sp>
      <p:sp>
        <p:nvSpPr>
          <p:cNvPr id="26" name="TextBox 26"/>
          <p:cNvSpPr txBox="1"/>
          <p:nvPr/>
        </p:nvSpPr>
        <p:spPr>
          <a:xfrm>
            <a:off x="8518770" y="8509649"/>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E</a:t>
            </a:r>
          </a:p>
        </p:txBody>
      </p:sp>
      <p:sp>
        <p:nvSpPr>
          <p:cNvPr id="27" name="TextBox 27"/>
          <p:cNvSpPr txBox="1"/>
          <p:nvPr/>
        </p:nvSpPr>
        <p:spPr>
          <a:xfrm>
            <a:off x="14128995" y="4705364"/>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D</a:t>
            </a:r>
          </a:p>
        </p:txBody>
      </p:sp>
      <p:sp>
        <p:nvSpPr>
          <p:cNvPr id="28" name="TextBox 28"/>
          <p:cNvSpPr txBox="1"/>
          <p:nvPr/>
        </p:nvSpPr>
        <p:spPr>
          <a:xfrm>
            <a:off x="14128995" y="8509649"/>
            <a:ext cx="4419600" cy="628636"/>
          </a:xfrm>
          <a:prstGeom prst="rect">
            <a:avLst/>
          </a:prstGeom>
        </p:spPr>
        <p:txBody>
          <a:bodyPr lIns="0" tIns="0" rIns="0" bIns="0" rtlCol="0" anchor="t">
            <a:spAutoFit/>
          </a:bodyPr>
          <a:lstStyle/>
          <a:p>
            <a:pPr algn="ctr">
              <a:lnSpc>
                <a:spcPts val="4859"/>
              </a:lnSpc>
              <a:spcBef>
                <a:spcPct val="0"/>
              </a:spcBef>
            </a:pPr>
            <a:r>
              <a:rPr lang="en-US" sz="4049" dirty="0">
                <a:solidFill>
                  <a:srgbClr val="000000"/>
                </a:solidFill>
                <a:latin typeface="Arimo"/>
                <a:ea typeface="Arimo"/>
                <a:cs typeface="Arimo"/>
                <a:sym typeface="Arimo"/>
              </a:rPr>
              <a:t>D</a:t>
            </a:r>
          </a:p>
        </p:txBody>
      </p:sp>
      <p:sp>
        <p:nvSpPr>
          <p:cNvPr id="29" name="TextBox 29"/>
          <p:cNvSpPr txBox="1"/>
          <p:nvPr/>
        </p:nvSpPr>
        <p:spPr>
          <a:xfrm>
            <a:off x="1228725" y="732169"/>
            <a:ext cx="13733723" cy="650213"/>
          </a:xfrm>
          <a:prstGeom prst="rect">
            <a:avLst/>
          </a:prstGeom>
        </p:spPr>
        <p:txBody>
          <a:bodyPr lIns="0" tIns="0" rIns="0" bIns="0" rtlCol="0" anchor="t">
            <a:spAutoFit/>
          </a:bodyPr>
          <a:lstStyle/>
          <a:p>
            <a:pPr algn="l">
              <a:lnSpc>
                <a:spcPts val="5170"/>
              </a:lnSpc>
            </a:pPr>
            <a:r>
              <a:rPr lang="en-US" sz="4700" b="1" i="1">
                <a:solidFill>
                  <a:srgbClr val="0B1F3F"/>
                </a:solidFill>
                <a:latin typeface="Aptos Bold Italics"/>
                <a:ea typeface="Aptos Bold Italics"/>
                <a:cs typeface="Aptos Bold Italics"/>
                <a:sym typeface="Aptos Bold Italics"/>
              </a:rPr>
              <a:t>Guess the type: exploratory, descriptive or causal?</a:t>
            </a:r>
          </a:p>
        </p:txBody>
      </p:sp>
      <p:grpSp>
        <p:nvGrpSpPr>
          <p:cNvPr id="30" name="Group 30"/>
          <p:cNvGrpSpPr/>
          <p:nvPr/>
        </p:nvGrpSpPr>
        <p:grpSpPr>
          <a:xfrm>
            <a:off x="6667500" y="2286000"/>
            <a:ext cx="4953000" cy="3429000"/>
            <a:chOff x="0" y="0"/>
            <a:chExt cx="6604000" cy="4572000"/>
          </a:xfrm>
        </p:grpSpPr>
        <p:sp>
          <p:nvSpPr>
            <p:cNvPr id="31" name="Freeform 31"/>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32" name="TextBox 32"/>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grpSp>
        <p:nvGrpSpPr>
          <p:cNvPr id="33" name="Group 33"/>
          <p:cNvGrpSpPr/>
          <p:nvPr/>
        </p:nvGrpSpPr>
        <p:grpSpPr>
          <a:xfrm>
            <a:off x="12096750" y="2310441"/>
            <a:ext cx="4953000" cy="3429000"/>
            <a:chOff x="0" y="0"/>
            <a:chExt cx="6604000" cy="4572000"/>
          </a:xfrm>
        </p:grpSpPr>
        <p:sp>
          <p:nvSpPr>
            <p:cNvPr id="34" name="Freeform 34"/>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35" name="TextBox 35"/>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grpSp>
        <p:nvGrpSpPr>
          <p:cNvPr id="36" name="Group 36"/>
          <p:cNvGrpSpPr/>
          <p:nvPr/>
        </p:nvGrpSpPr>
        <p:grpSpPr>
          <a:xfrm>
            <a:off x="1238250" y="6134100"/>
            <a:ext cx="4953000" cy="3429000"/>
            <a:chOff x="0" y="0"/>
            <a:chExt cx="6604000" cy="4572000"/>
          </a:xfrm>
        </p:grpSpPr>
        <p:sp>
          <p:nvSpPr>
            <p:cNvPr id="37" name="Freeform 37"/>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38" name="TextBox 38"/>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grpSp>
        <p:nvGrpSpPr>
          <p:cNvPr id="39" name="Group 39"/>
          <p:cNvGrpSpPr/>
          <p:nvPr/>
        </p:nvGrpSpPr>
        <p:grpSpPr>
          <a:xfrm>
            <a:off x="6667500" y="6134100"/>
            <a:ext cx="4953000" cy="3429000"/>
            <a:chOff x="0" y="0"/>
            <a:chExt cx="6604000" cy="4572000"/>
          </a:xfrm>
        </p:grpSpPr>
        <p:sp>
          <p:nvSpPr>
            <p:cNvPr id="40" name="Freeform 40"/>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41" name="TextBox 41"/>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grpSp>
        <p:nvGrpSpPr>
          <p:cNvPr id="42" name="Group 42"/>
          <p:cNvGrpSpPr/>
          <p:nvPr/>
        </p:nvGrpSpPr>
        <p:grpSpPr>
          <a:xfrm>
            <a:off x="12096750" y="6134100"/>
            <a:ext cx="4953000" cy="3429000"/>
            <a:chOff x="0" y="0"/>
            <a:chExt cx="6604000" cy="4572000"/>
          </a:xfrm>
        </p:grpSpPr>
        <p:sp>
          <p:nvSpPr>
            <p:cNvPr id="43" name="Freeform 43"/>
            <p:cNvSpPr/>
            <p:nvPr/>
          </p:nvSpPr>
          <p:spPr>
            <a:xfrm>
              <a:off x="0" y="0"/>
              <a:ext cx="6604000" cy="4572000"/>
            </a:xfrm>
            <a:custGeom>
              <a:avLst/>
              <a:gdLst/>
              <a:ahLst/>
              <a:cxnLst/>
              <a:rect l="l" t="t" r="r" b="b"/>
              <a:pathLst>
                <a:path w="6604000" h="4572000">
                  <a:moveTo>
                    <a:pt x="39077" y="0"/>
                  </a:moveTo>
                  <a:lnTo>
                    <a:pt x="6564923" y="0"/>
                  </a:lnTo>
                  <a:cubicBezTo>
                    <a:pt x="6586505" y="0"/>
                    <a:pt x="6604000" y="17495"/>
                    <a:pt x="6604000" y="39077"/>
                  </a:cubicBezTo>
                  <a:lnTo>
                    <a:pt x="6604000" y="4532923"/>
                  </a:lnTo>
                  <a:cubicBezTo>
                    <a:pt x="6604000" y="4554505"/>
                    <a:pt x="6586505" y="4572000"/>
                    <a:pt x="6564923" y="4572000"/>
                  </a:cubicBezTo>
                  <a:lnTo>
                    <a:pt x="39077" y="4572000"/>
                  </a:lnTo>
                  <a:cubicBezTo>
                    <a:pt x="17495" y="4572000"/>
                    <a:pt x="0" y="4554505"/>
                    <a:pt x="0" y="4532923"/>
                  </a:cubicBezTo>
                  <a:lnTo>
                    <a:pt x="0" y="39077"/>
                  </a:lnTo>
                  <a:cubicBezTo>
                    <a:pt x="0" y="17495"/>
                    <a:pt x="17495" y="0"/>
                    <a:pt x="39077" y="0"/>
                  </a:cubicBezTo>
                  <a:close/>
                </a:path>
              </a:pathLst>
            </a:custGeom>
            <a:ln w="9525" cap="sq">
              <a:solidFill>
                <a:srgbClr val="FF5F1F"/>
              </a:solidFill>
              <a:prstDash val="solid"/>
              <a:miter/>
            </a:ln>
          </p:spPr>
          <p:txBody>
            <a:bodyPr/>
            <a:lstStyle/>
            <a:p>
              <a:endParaRPr lang="en-US"/>
            </a:p>
          </p:txBody>
        </p:sp>
        <p:sp>
          <p:nvSpPr>
            <p:cNvPr id="44" name="TextBox 44"/>
            <p:cNvSpPr txBox="1"/>
            <p:nvPr/>
          </p:nvSpPr>
          <p:spPr>
            <a:xfrm>
              <a:off x="0" y="-38100"/>
              <a:ext cx="6604000" cy="4610100"/>
            </a:xfrm>
            <a:prstGeom prst="rect">
              <a:avLst/>
            </a:prstGeom>
          </p:spPr>
          <p:txBody>
            <a:bodyPr lIns="50800" tIns="50800" rIns="50800" bIns="50800" rtlCol="0" anchor="ctr"/>
            <a:lstStyle/>
            <a:p>
              <a:pPr algn="l">
                <a:lnSpc>
                  <a:spcPts val="1679"/>
                </a:lnSpc>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404728" y="562131"/>
            <a:ext cx="10904651" cy="9162739"/>
          </a:xfrm>
          <a:custGeom>
            <a:avLst/>
            <a:gdLst/>
            <a:ahLst/>
            <a:cxnLst/>
            <a:rect l="l" t="t" r="r" b="b"/>
            <a:pathLst>
              <a:path w="10904651" h="9162739">
                <a:moveTo>
                  <a:pt x="0" y="0"/>
                </a:moveTo>
                <a:lnTo>
                  <a:pt x="10904651" y="0"/>
                </a:lnTo>
                <a:lnTo>
                  <a:pt x="10904651" y="9162738"/>
                </a:lnTo>
                <a:lnTo>
                  <a:pt x="0" y="9162738"/>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3561323" y="6404302"/>
            <a:ext cx="11741217" cy="2329623"/>
            <a:chOff x="0" y="0"/>
            <a:chExt cx="15654957" cy="3106164"/>
          </a:xfrm>
        </p:grpSpPr>
        <p:sp>
          <p:nvSpPr>
            <p:cNvPr id="4" name="Freeform 4"/>
            <p:cNvSpPr/>
            <p:nvPr/>
          </p:nvSpPr>
          <p:spPr>
            <a:xfrm>
              <a:off x="0" y="0"/>
              <a:ext cx="15654956" cy="3106164"/>
            </a:xfrm>
            <a:custGeom>
              <a:avLst/>
              <a:gdLst/>
              <a:ahLst/>
              <a:cxnLst/>
              <a:rect l="l" t="t" r="r" b="b"/>
              <a:pathLst>
                <a:path w="15654956" h="3106164">
                  <a:moveTo>
                    <a:pt x="16484" y="0"/>
                  </a:moveTo>
                  <a:lnTo>
                    <a:pt x="15638472" y="0"/>
                  </a:lnTo>
                  <a:cubicBezTo>
                    <a:pt x="15647575" y="0"/>
                    <a:pt x="15654956" y="7380"/>
                    <a:pt x="15654956" y="16484"/>
                  </a:cubicBezTo>
                  <a:lnTo>
                    <a:pt x="15654956" y="3089679"/>
                  </a:lnTo>
                  <a:cubicBezTo>
                    <a:pt x="15654956" y="3094051"/>
                    <a:pt x="15653220" y="3098244"/>
                    <a:pt x="15650128" y="3101336"/>
                  </a:cubicBezTo>
                  <a:cubicBezTo>
                    <a:pt x="15647037" y="3104427"/>
                    <a:pt x="15642844" y="3106164"/>
                    <a:pt x="15638472" y="3106164"/>
                  </a:cubicBezTo>
                  <a:lnTo>
                    <a:pt x="16484" y="3106164"/>
                  </a:lnTo>
                  <a:cubicBezTo>
                    <a:pt x="12113" y="3106164"/>
                    <a:pt x="7920" y="3104427"/>
                    <a:pt x="4828" y="3101336"/>
                  </a:cubicBezTo>
                  <a:cubicBezTo>
                    <a:pt x="1737" y="3098244"/>
                    <a:pt x="0" y="3094051"/>
                    <a:pt x="0" y="3089679"/>
                  </a:cubicBezTo>
                  <a:lnTo>
                    <a:pt x="0" y="16484"/>
                  </a:lnTo>
                  <a:cubicBezTo>
                    <a:pt x="0" y="12113"/>
                    <a:pt x="1737" y="7920"/>
                    <a:pt x="4828" y="4828"/>
                  </a:cubicBezTo>
                  <a:cubicBezTo>
                    <a:pt x="7920" y="1737"/>
                    <a:pt x="12113" y="0"/>
                    <a:pt x="16484" y="0"/>
                  </a:cubicBezTo>
                  <a:close/>
                </a:path>
              </a:pathLst>
            </a:custGeom>
            <a:gradFill rotWithShape="1">
              <a:gsLst>
                <a:gs pos="0">
                  <a:srgbClr val="FFF7AD">
                    <a:alpha val="27000"/>
                  </a:srgbClr>
                </a:gs>
                <a:gs pos="100000">
                  <a:srgbClr val="FFA9F9">
                    <a:alpha val="27000"/>
                  </a:srgbClr>
                </a:gs>
              </a:gsLst>
              <a:lin ang="0"/>
            </a:gradFill>
            <a:ln w="9525" cap="sq">
              <a:solidFill>
                <a:srgbClr val="FF5F1F">
                  <a:alpha val="26667"/>
                </a:srgbClr>
              </a:solidFill>
              <a:prstDash val="solid"/>
              <a:miter/>
            </a:ln>
          </p:spPr>
          <p:txBody>
            <a:bodyPr/>
            <a:lstStyle/>
            <a:p>
              <a:endParaRPr lang="en-US"/>
            </a:p>
          </p:txBody>
        </p:sp>
        <p:sp>
          <p:nvSpPr>
            <p:cNvPr id="5" name="TextBox 5"/>
            <p:cNvSpPr txBox="1"/>
            <p:nvPr/>
          </p:nvSpPr>
          <p:spPr>
            <a:xfrm>
              <a:off x="0" y="-38100"/>
              <a:ext cx="15654957" cy="3144264"/>
            </a:xfrm>
            <a:prstGeom prst="rect">
              <a:avLst/>
            </a:prstGeom>
          </p:spPr>
          <p:txBody>
            <a:bodyPr lIns="50800" tIns="50800" rIns="50800" bIns="50800" rtlCol="0" anchor="ctr"/>
            <a:lstStyle/>
            <a:p>
              <a:pPr algn="l">
                <a:lnSpc>
                  <a:spcPts val="1679"/>
                </a:lnSpc>
              </a:pPr>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19761" y="-67365"/>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3">
              <a:alphaModFix amt="30000"/>
            </a:blip>
            <a:stretch>
              <a:fillRect/>
            </a:stretch>
          </a:blipFill>
        </p:spPr>
        <p:txBody>
          <a:bodyPr/>
          <a:lstStyle/>
          <a:p>
            <a:endParaRPr lang="en-US"/>
          </a:p>
        </p:txBody>
      </p:sp>
      <p:sp>
        <p:nvSpPr>
          <p:cNvPr id="3" name="TextBox 3"/>
          <p:cNvSpPr txBox="1"/>
          <p:nvPr/>
        </p:nvSpPr>
        <p:spPr>
          <a:xfrm>
            <a:off x="2591788" y="1869806"/>
            <a:ext cx="13984768" cy="6534935"/>
          </a:xfrm>
          <a:prstGeom prst="rect">
            <a:avLst/>
          </a:prstGeom>
        </p:spPr>
        <p:txBody>
          <a:bodyPr lIns="0" tIns="0" rIns="0" bIns="0" rtlCol="0" anchor="t">
            <a:spAutoFit/>
          </a:bodyPr>
          <a:lstStyle/>
          <a:p>
            <a:pPr algn="l">
              <a:lnSpc>
                <a:spcPts val="6494"/>
              </a:lnSpc>
            </a:pPr>
            <a:r>
              <a:rPr lang="en-US" sz="4920" b="1">
                <a:solidFill>
                  <a:srgbClr val="F5F2EA"/>
                </a:solidFill>
                <a:latin typeface="Aptos Bold"/>
                <a:ea typeface="Aptos Bold"/>
                <a:cs typeface="Aptos Bold"/>
                <a:sym typeface="Aptos Bold"/>
              </a:rPr>
              <a:t>High-quality </a:t>
            </a:r>
            <a:r>
              <a:rPr lang="en-US" sz="4920" b="1">
                <a:solidFill>
                  <a:srgbClr val="FF5F1F"/>
                </a:solidFill>
                <a:latin typeface="Aptos Bold"/>
                <a:ea typeface="Aptos Bold"/>
                <a:cs typeface="Aptos Bold"/>
                <a:sym typeface="Aptos Bold"/>
              </a:rPr>
              <a:t>desk research is an important part of most international market research studies</a:t>
            </a:r>
            <a:r>
              <a:rPr lang="en-US" sz="4920" b="1">
                <a:solidFill>
                  <a:srgbClr val="F5F2EA"/>
                </a:solidFill>
                <a:latin typeface="Aptos Bold"/>
                <a:ea typeface="Aptos Bold"/>
                <a:cs typeface="Aptos Bold"/>
                <a:sym typeface="Aptos Bold"/>
              </a:rPr>
              <a:t>. What is more, a significant increase in the use of secondary data is predicted, and an increasing number of international marketing research problems are likely to be addressed based on secondary data alone”.</a:t>
            </a:r>
          </a:p>
          <a:p>
            <a:pPr algn="l">
              <a:lnSpc>
                <a:spcPts val="6494"/>
              </a:lnSpc>
            </a:pPr>
            <a:endParaRPr lang="en-US" sz="4920" b="1">
              <a:solidFill>
                <a:srgbClr val="F5F2EA"/>
              </a:solidFill>
              <a:latin typeface="Aptos Bold"/>
              <a:ea typeface="Aptos Bold"/>
              <a:cs typeface="Aptos Bold"/>
              <a:sym typeface="Aptos Bold"/>
            </a:endParaRPr>
          </a:p>
        </p:txBody>
      </p:sp>
      <p:sp>
        <p:nvSpPr>
          <p:cNvPr id="4" name="TextBox 4"/>
          <p:cNvSpPr txBox="1"/>
          <p:nvPr/>
        </p:nvSpPr>
        <p:spPr>
          <a:xfrm>
            <a:off x="2591788" y="8119560"/>
            <a:ext cx="2587648" cy="285723"/>
          </a:xfrm>
          <a:prstGeom prst="rect">
            <a:avLst/>
          </a:prstGeom>
        </p:spPr>
        <p:txBody>
          <a:bodyPr lIns="0" tIns="0" rIns="0" bIns="0" rtlCol="0" anchor="t">
            <a:spAutoFit/>
          </a:bodyPr>
          <a:lstStyle/>
          <a:p>
            <a:pPr algn="ctr">
              <a:lnSpc>
                <a:spcPts val="2160"/>
              </a:lnSpc>
              <a:spcBef>
                <a:spcPct val="0"/>
              </a:spcBef>
            </a:pPr>
            <a:r>
              <a:rPr lang="en-US" sz="1800" b="1">
                <a:solidFill>
                  <a:srgbClr val="F5F2EA"/>
                </a:solidFill>
                <a:latin typeface="Arimo Bold"/>
                <a:ea typeface="Arimo Bold"/>
                <a:cs typeface="Arimo Bold"/>
                <a:sym typeface="Arimo Bold"/>
              </a:rPr>
              <a:t>Szymura-Tyc (ed.), 2012</a:t>
            </a:r>
          </a:p>
        </p:txBody>
      </p:sp>
      <p:sp>
        <p:nvSpPr>
          <p:cNvPr id="5" name="TextBox 5"/>
          <p:cNvSpPr txBox="1"/>
          <p:nvPr/>
        </p:nvSpPr>
        <p:spPr>
          <a:xfrm>
            <a:off x="1308130" y="1207735"/>
            <a:ext cx="938903" cy="3457575"/>
          </a:xfrm>
          <a:prstGeom prst="rect">
            <a:avLst/>
          </a:prstGeom>
        </p:spPr>
        <p:txBody>
          <a:bodyPr lIns="0" tIns="0" rIns="0" bIns="0" rtlCol="0" anchor="t">
            <a:spAutoFit/>
          </a:bodyPr>
          <a:lstStyle/>
          <a:p>
            <a:pPr algn="ctr">
              <a:lnSpc>
                <a:spcPts val="26639"/>
              </a:lnSpc>
              <a:spcBef>
                <a:spcPct val="0"/>
              </a:spcBef>
            </a:pPr>
            <a:r>
              <a:rPr lang="en-US" sz="22200">
                <a:solidFill>
                  <a:srgbClr val="FFFFFF"/>
                </a:solidFill>
                <a:latin typeface="Arimo"/>
                <a:ea typeface="Arimo"/>
                <a:cs typeface="Arimo"/>
                <a:sym typeface="Arimo"/>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571750"/>
            <a:ext cx="7715250" cy="5715000"/>
            <a:chOff x="0" y="0"/>
            <a:chExt cx="10287000" cy="7620000"/>
          </a:xfrm>
        </p:grpSpPr>
        <p:sp>
          <p:nvSpPr>
            <p:cNvPr id="3" name="Freeform 3"/>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6000"/>
                  </a:srgbClr>
                </a:gs>
                <a:gs pos="100000">
                  <a:srgbClr val="FFA9F9">
                    <a:alpha val="16000"/>
                  </a:srgbClr>
                </a:gs>
              </a:gsLst>
              <a:lin ang="0"/>
            </a:gradFill>
          </p:spPr>
          <p:txBody>
            <a:bodyPr/>
            <a:lstStyle/>
            <a:p>
              <a:endParaRPr lang="en-US"/>
            </a:p>
          </p:txBody>
        </p:sp>
        <p:sp>
          <p:nvSpPr>
            <p:cNvPr id="4" name="TextBox 4"/>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Secondary</a:t>
            </a:r>
          </a:p>
        </p:txBody>
      </p:sp>
      <p:sp>
        <p:nvSpPr>
          <p:cNvPr id="6" name="TextBox 6"/>
          <p:cNvSpPr txBox="1"/>
          <p:nvPr/>
        </p:nvSpPr>
        <p:spPr>
          <a:xfrm>
            <a:off x="1571625" y="3343275"/>
            <a:ext cx="7048500" cy="900903"/>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Data gathered earlier by someone else and/or for another purpose: company records, governments, trade press, UN agencies, Eurostat. </a:t>
            </a:r>
            <a:r>
              <a:rPr lang="en-US" sz="1800" b="1" u="sng">
                <a:solidFill>
                  <a:srgbClr val="0B1F3F"/>
                </a:solidFill>
                <a:latin typeface="Arimo Bold"/>
                <a:ea typeface="Arimo Bold"/>
                <a:cs typeface="Arimo Bold"/>
                <a:sym typeface="Arimo Bold"/>
              </a:rPr>
              <a:t>Cheap, quick, often available online.</a:t>
            </a:r>
          </a:p>
        </p:txBody>
      </p:sp>
      <p:sp>
        <p:nvSpPr>
          <p:cNvPr id="7" name="TextBox 7"/>
          <p:cNvSpPr txBox="1"/>
          <p:nvPr/>
        </p:nvSpPr>
        <p:spPr>
          <a:xfrm>
            <a:off x="1571625" y="5286375"/>
            <a:ext cx="704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a:t>
            </a:r>
          </a:p>
        </p:txBody>
      </p:sp>
      <p:sp>
        <p:nvSpPr>
          <p:cNvPr id="8" name="TextBox 8"/>
          <p:cNvSpPr txBox="1"/>
          <p:nvPr/>
        </p:nvSpPr>
        <p:spPr>
          <a:xfrm>
            <a:off x="1571625" y="5629275"/>
            <a:ext cx="7048500" cy="1196394"/>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Check the definitions before you compare countries. An “urban” area means a locality of 200+ inhabitants in Denmark, but at least 20,000 in Nigeria. In Bermuda and Singapore the whole country counts as urban.</a:t>
            </a:r>
          </a:p>
        </p:txBody>
      </p:sp>
      <p:sp>
        <p:nvSpPr>
          <p:cNvPr id="9" name="TextBox 9"/>
          <p:cNvSpPr txBox="1"/>
          <p:nvPr/>
        </p:nvSpPr>
        <p:spPr>
          <a:xfrm>
            <a:off x="1571625" y="7820025"/>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rPr>
              <a:t>Source: Onkvisit &amp; Shaw, 2004</a:t>
            </a:r>
          </a:p>
        </p:txBody>
      </p:sp>
      <p:grpSp>
        <p:nvGrpSpPr>
          <p:cNvPr id="10" name="Group 10"/>
          <p:cNvGrpSpPr/>
          <p:nvPr/>
        </p:nvGrpSpPr>
        <p:grpSpPr>
          <a:xfrm>
            <a:off x="9544050" y="2590800"/>
            <a:ext cx="7715250" cy="5715000"/>
            <a:chOff x="0" y="0"/>
            <a:chExt cx="10287000" cy="7620000"/>
          </a:xfrm>
        </p:grpSpPr>
        <p:sp>
          <p:nvSpPr>
            <p:cNvPr id="11" name="Freeform 11"/>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6000"/>
                  </a:srgbClr>
                </a:gs>
                <a:gs pos="100000">
                  <a:srgbClr val="FFA9F9">
                    <a:alpha val="16000"/>
                  </a:srgbClr>
                </a:gs>
              </a:gsLst>
              <a:lin ang="0"/>
            </a:gradFill>
          </p:spPr>
          <p:txBody>
            <a:bodyPr/>
            <a:lstStyle/>
            <a:p>
              <a:endParaRPr lang="en-US"/>
            </a:p>
          </p:txBody>
        </p:sp>
        <p:sp>
          <p:nvSpPr>
            <p:cNvPr id="12" name="TextBox 12"/>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sp>
        <p:nvSpPr>
          <p:cNvPr id="13" name="TextBox 13"/>
          <p:cNvSpPr txBox="1"/>
          <p:nvPr/>
        </p:nvSpPr>
        <p:spPr>
          <a:xfrm>
            <a:off x="966787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Primary</a:t>
            </a:r>
          </a:p>
        </p:txBody>
      </p:sp>
      <p:sp>
        <p:nvSpPr>
          <p:cNvPr id="14" name="TextBox 14"/>
          <p:cNvSpPr txBox="1"/>
          <p:nvPr/>
        </p:nvSpPr>
        <p:spPr>
          <a:xfrm>
            <a:off x="9667875" y="3343275"/>
            <a:ext cx="7048500" cy="900903"/>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Data collected specifically for this project, in the field, with trained interviewers or moderators. </a:t>
            </a:r>
            <a:r>
              <a:rPr lang="en-US" sz="1800" b="1" u="sng">
                <a:solidFill>
                  <a:srgbClr val="0B1F3F"/>
                </a:solidFill>
                <a:latin typeface="Arimo Bold"/>
                <a:ea typeface="Arimo Bold"/>
                <a:cs typeface="Arimo Bold"/>
                <a:sym typeface="Arimo Bold"/>
              </a:rPr>
              <a:t>Tailored to the question, but costly and difficult to collect abroad.</a:t>
            </a:r>
          </a:p>
        </p:txBody>
      </p:sp>
      <p:sp>
        <p:nvSpPr>
          <p:cNvPr id="15" name="TextBox 15"/>
          <p:cNvSpPr txBox="1"/>
          <p:nvPr/>
        </p:nvSpPr>
        <p:spPr>
          <a:xfrm>
            <a:off x="9667875" y="5286375"/>
            <a:ext cx="704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a:t>
            </a:r>
          </a:p>
        </p:txBody>
      </p:sp>
      <p:sp>
        <p:nvSpPr>
          <p:cNvPr id="16" name="TextBox 16"/>
          <p:cNvSpPr txBox="1"/>
          <p:nvPr/>
        </p:nvSpPr>
        <p:spPr>
          <a:xfrm>
            <a:off x="9667875" y="5629275"/>
            <a:ext cx="7048500" cy="119634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Before opening its first Indian store (Hyderabad, 2018), IKEA visited more than 1,000 Indian homes. What it saw shaped the range: pressure cookers, coconut-fibre mattresses and pans for Indian flatbread.</a:t>
            </a:r>
          </a:p>
        </p:txBody>
      </p:sp>
      <p:sp>
        <p:nvSpPr>
          <p:cNvPr id="17" name="TextBox 17"/>
          <p:cNvSpPr txBox="1"/>
          <p:nvPr/>
        </p:nvSpPr>
        <p:spPr>
          <a:xfrm>
            <a:off x="9667875" y="7820025"/>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hlinkClick r:id="rId3" tooltip="https://www.wral.com/archive/17754440/"/>
              </a:rPr>
              <a:t>Source: CNN via WRAL, 2018</a:t>
            </a:r>
          </a:p>
        </p:txBody>
      </p:sp>
      <p:sp>
        <p:nvSpPr>
          <p:cNvPr id="18" name="TextBox 18"/>
          <p:cNvSpPr txBox="1"/>
          <p:nvPr/>
        </p:nvSpPr>
        <p:spPr>
          <a:xfrm>
            <a:off x="1228725" y="732169"/>
            <a:ext cx="10299989"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Source of data: secondary or primary?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1F3D"/>
        </a:solidFill>
        <a:effectLst/>
      </p:bgPr>
    </p:bg>
    <p:spTree>
      <p:nvGrpSpPr>
        <p:cNvPr id="1" name=""/>
        <p:cNvGrpSpPr/>
        <p:nvPr/>
      </p:nvGrpSpPr>
      <p:grpSpPr>
        <a:xfrm>
          <a:off x="0" y="0"/>
          <a:ext cx="0" cy="0"/>
          <a:chOff x="0" y="0"/>
          <a:chExt cx="0" cy="0"/>
        </a:xfrm>
      </p:grpSpPr>
      <p:sp>
        <p:nvSpPr>
          <p:cNvPr id="2" name="Freeform 2"/>
          <p:cNvSpPr/>
          <p:nvPr/>
        </p:nvSpPr>
        <p:spPr>
          <a:xfrm>
            <a:off x="0" y="-220947"/>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24000"/>
            </a:blip>
            <a:stretch>
              <a:fillRect/>
            </a:stretch>
          </a:blipFill>
        </p:spPr>
        <p:txBody>
          <a:bodyPr/>
          <a:lstStyle/>
          <a:p>
            <a:endParaRPr lang="en-US"/>
          </a:p>
        </p:txBody>
      </p:sp>
      <p:sp>
        <p:nvSpPr>
          <p:cNvPr id="3" name="TextBox 3"/>
          <p:cNvSpPr txBox="1"/>
          <p:nvPr/>
        </p:nvSpPr>
        <p:spPr>
          <a:xfrm>
            <a:off x="1948297" y="1863686"/>
            <a:ext cx="13761243" cy="5144866"/>
          </a:xfrm>
          <a:prstGeom prst="rect">
            <a:avLst/>
          </a:prstGeom>
        </p:spPr>
        <p:txBody>
          <a:bodyPr lIns="0" tIns="0" rIns="0" bIns="0" rtlCol="0" anchor="t">
            <a:spAutoFit/>
          </a:bodyPr>
          <a:lstStyle/>
          <a:p>
            <a:pPr algn="l">
              <a:lnSpc>
                <a:spcPts val="8683"/>
              </a:lnSpc>
            </a:pPr>
            <a:r>
              <a:rPr lang="en-US" sz="6946" b="1">
                <a:solidFill>
                  <a:srgbClr val="F4F2EB"/>
                </a:solidFill>
                <a:latin typeface="Arimo Bold"/>
                <a:ea typeface="Arimo Bold"/>
                <a:cs typeface="Arimo Bold"/>
                <a:sym typeface="Arimo Bold"/>
              </a:rPr>
              <a:t>Denmark counts a place with 200 people as urban. </a:t>
            </a:r>
            <a:r>
              <a:rPr lang="en-US" sz="6946" b="1">
                <a:gradFill>
                  <a:gsLst>
                    <a:gs pos="0">
                      <a:srgbClr val="FFF7AD">
                        <a:alpha val="100000"/>
                      </a:srgbClr>
                    </a:gs>
                    <a:gs pos="100000">
                      <a:srgbClr val="FFA9F9">
                        <a:alpha val="100000"/>
                      </a:srgbClr>
                    </a:gs>
                  </a:gsLst>
                  <a:lin ang="0"/>
                </a:gradFill>
                <a:latin typeface="Arimo Bold"/>
                <a:ea typeface="Arimo Bold"/>
                <a:cs typeface="Arimo Bold"/>
                <a:sym typeface="Arimo Bold"/>
              </a:rPr>
              <a:t>Nigeria needs 20,000.</a:t>
            </a:r>
          </a:p>
          <a:p>
            <a:pPr algn="l">
              <a:lnSpc>
                <a:spcPts val="8683"/>
              </a:lnSpc>
            </a:pPr>
            <a:endParaRPr lang="en-US" sz="6946" b="1">
              <a:gradFill>
                <a:gsLst>
                  <a:gs pos="0">
                    <a:srgbClr val="FFF7AD">
                      <a:alpha val="100000"/>
                    </a:srgbClr>
                  </a:gs>
                  <a:gs pos="100000">
                    <a:srgbClr val="FFA9F9">
                      <a:alpha val="100000"/>
                    </a:srgbClr>
                  </a:gs>
                </a:gsLst>
                <a:lin ang="0"/>
              </a:gradFill>
              <a:latin typeface="Arimo Bold"/>
              <a:ea typeface="Arimo Bold"/>
              <a:cs typeface="Arimo Bold"/>
              <a:sym typeface="Arimo Bold"/>
            </a:endParaRPr>
          </a:p>
          <a:p>
            <a:pPr algn="l">
              <a:lnSpc>
                <a:spcPts val="5789"/>
              </a:lnSpc>
            </a:pPr>
            <a:endParaRPr lang="en-US" sz="6946" b="1">
              <a:gradFill>
                <a:gsLst>
                  <a:gs pos="0">
                    <a:srgbClr val="FFF7AD">
                      <a:alpha val="100000"/>
                    </a:srgbClr>
                  </a:gs>
                  <a:gs pos="100000">
                    <a:srgbClr val="FFA9F9">
                      <a:alpha val="100000"/>
                    </a:srgbClr>
                  </a:gs>
                </a:gsLst>
                <a:lin ang="0"/>
              </a:gradFill>
              <a:latin typeface="Arimo Bold"/>
              <a:ea typeface="Arimo Bold"/>
              <a:cs typeface="Arimo Bold"/>
              <a:sym typeface="Arimo Bold"/>
            </a:endParaRPr>
          </a:p>
        </p:txBody>
      </p:sp>
      <p:sp>
        <p:nvSpPr>
          <p:cNvPr id="4" name="TextBox 4"/>
          <p:cNvSpPr txBox="1"/>
          <p:nvPr/>
        </p:nvSpPr>
        <p:spPr>
          <a:xfrm>
            <a:off x="1948297" y="8308408"/>
            <a:ext cx="12603735" cy="394300"/>
          </a:xfrm>
          <a:prstGeom prst="rect">
            <a:avLst/>
          </a:prstGeom>
        </p:spPr>
        <p:txBody>
          <a:bodyPr lIns="0" tIns="0" rIns="0" bIns="0" rtlCol="0" anchor="t">
            <a:spAutoFit/>
          </a:bodyPr>
          <a:lstStyle/>
          <a:p>
            <a:pPr algn="l">
              <a:lnSpc>
                <a:spcPts val="3126"/>
              </a:lnSpc>
            </a:pPr>
            <a:r>
              <a:rPr lang="en-US" sz="2232" b="1" u="sng">
                <a:solidFill>
                  <a:srgbClr val="F4F2EB"/>
                </a:solidFill>
                <a:latin typeface="Arimo Bold"/>
                <a:ea typeface="Arimo Bold"/>
                <a:cs typeface="Arimo Bold"/>
                <a:sym typeface="Arimo Bold"/>
                <a:hlinkClick r:id="rId3" tooltip="https://unhabitat.org/sites/default/files/2020/06/city_definition_what_is_a_city.pdf"/>
              </a:rPr>
              <a:t>UN-Habitat (2020), What is a City?</a:t>
            </a:r>
          </a:p>
        </p:txBody>
      </p:sp>
      <p:sp>
        <p:nvSpPr>
          <p:cNvPr id="5" name="TextBox 5"/>
          <p:cNvSpPr txBox="1"/>
          <p:nvPr/>
        </p:nvSpPr>
        <p:spPr>
          <a:xfrm>
            <a:off x="1948297" y="6080610"/>
            <a:ext cx="9402690" cy="673682"/>
          </a:xfrm>
          <a:prstGeom prst="rect">
            <a:avLst/>
          </a:prstGeom>
        </p:spPr>
        <p:txBody>
          <a:bodyPr lIns="0" tIns="0" rIns="0" bIns="0" rtlCol="0" anchor="t">
            <a:spAutoFit/>
          </a:bodyPr>
          <a:lstStyle/>
          <a:p>
            <a:pPr algn="ctr">
              <a:lnSpc>
                <a:spcPts val="5389"/>
              </a:lnSpc>
              <a:spcBef>
                <a:spcPct val="0"/>
              </a:spcBef>
            </a:pPr>
            <a:r>
              <a:rPr lang="en-US" sz="3849" i="1">
                <a:solidFill>
                  <a:srgbClr val="FFFFFF"/>
                </a:solidFill>
                <a:latin typeface="Arimo Italics"/>
                <a:ea typeface="Arimo Italics"/>
                <a:cs typeface="Arimo Italics"/>
                <a:sym typeface="Arimo Italics"/>
              </a:rPr>
              <a:t>Always check and compare methodologies.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6745" y="2858799"/>
            <a:ext cx="7817314" cy="1361326"/>
          </a:xfrm>
          <a:custGeom>
            <a:avLst/>
            <a:gdLst/>
            <a:ahLst/>
            <a:cxnLst/>
            <a:rect l="l" t="t" r="r" b="b"/>
            <a:pathLst>
              <a:path w="7817314" h="1361326">
                <a:moveTo>
                  <a:pt x="0" y="0"/>
                </a:moveTo>
                <a:lnTo>
                  <a:pt x="7817314" y="0"/>
                </a:lnTo>
                <a:lnTo>
                  <a:pt x="7817314" y="1361327"/>
                </a:lnTo>
                <a:lnTo>
                  <a:pt x="0" y="1361327"/>
                </a:lnTo>
                <a:lnTo>
                  <a:pt x="0" y="0"/>
                </a:lnTo>
                <a:close/>
              </a:path>
            </a:pathLst>
          </a:custGeom>
          <a:blipFill>
            <a:blip r:embed="rId3"/>
            <a:stretch>
              <a:fillRect/>
            </a:stretch>
          </a:blipFill>
        </p:spPr>
        <p:txBody>
          <a:bodyPr/>
          <a:lstStyle/>
          <a:p>
            <a:endParaRPr lang="en-US"/>
          </a:p>
        </p:txBody>
      </p:sp>
      <p:sp>
        <p:nvSpPr>
          <p:cNvPr id="3" name="Freeform 3"/>
          <p:cNvSpPr/>
          <p:nvPr/>
        </p:nvSpPr>
        <p:spPr>
          <a:xfrm>
            <a:off x="1238250" y="4582076"/>
            <a:ext cx="5946693" cy="2640589"/>
          </a:xfrm>
          <a:custGeom>
            <a:avLst/>
            <a:gdLst/>
            <a:ahLst/>
            <a:cxnLst/>
            <a:rect l="l" t="t" r="r" b="b"/>
            <a:pathLst>
              <a:path w="5946693" h="2640589">
                <a:moveTo>
                  <a:pt x="0" y="0"/>
                </a:moveTo>
                <a:lnTo>
                  <a:pt x="5946693" y="0"/>
                </a:lnTo>
                <a:lnTo>
                  <a:pt x="5946693" y="2640589"/>
                </a:lnTo>
                <a:lnTo>
                  <a:pt x="0" y="2640589"/>
                </a:lnTo>
                <a:lnTo>
                  <a:pt x="0" y="0"/>
                </a:lnTo>
                <a:close/>
              </a:path>
            </a:pathLst>
          </a:custGeom>
          <a:blipFill>
            <a:blip r:embed="rId4"/>
            <a:stretch>
              <a:fillRect/>
            </a:stretch>
          </a:blipFill>
        </p:spPr>
        <p:txBody>
          <a:bodyPr/>
          <a:lstStyle/>
          <a:p>
            <a:endParaRPr lang="en-US"/>
          </a:p>
        </p:txBody>
      </p:sp>
      <p:sp>
        <p:nvSpPr>
          <p:cNvPr id="4" name="Freeform 4"/>
          <p:cNvSpPr/>
          <p:nvPr/>
        </p:nvSpPr>
        <p:spPr>
          <a:xfrm>
            <a:off x="9324051" y="1969449"/>
            <a:ext cx="6961354" cy="3593931"/>
          </a:xfrm>
          <a:custGeom>
            <a:avLst/>
            <a:gdLst/>
            <a:ahLst/>
            <a:cxnLst/>
            <a:rect l="l" t="t" r="r" b="b"/>
            <a:pathLst>
              <a:path w="6961354" h="3593931">
                <a:moveTo>
                  <a:pt x="0" y="0"/>
                </a:moveTo>
                <a:lnTo>
                  <a:pt x="6961354" y="0"/>
                </a:lnTo>
                <a:lnTo>
                  <a:pt x="6961354" y="3593931"/>
                </a:lnTo>
                <a:lnTo>
                  <a:pt x="0" y="3593931"/>
                </a:lnTo>
                <a:lnTo>
                  <a:pt x="0" y="0"/>
                </a:lnTo>
                <a:close/>
              </a:path>
            </a:pathLst>
          </a:custGeom>
          <a:blipFill>
            <a:blip r:embed="rId5"/>
            <a:stretch>
              <a:fillRect/>
            </a:stretch>
          </a:blipFill>
        </p:spPr>
        <p:txBody>
          <a:bodyPr/>
          <a:lstStyle/>
          <a:p>
            <a:endParaRPr lang="en-US"/>
          </a:p>
        </p:txBody>
      </p:sp>
      <p:sp>
        <p:nvSpPr>
          <p:cNvPr id="5" name="Freeform 5"/>
          <p:cNvSpPr/>
          <p:nvPr/>
        </p:nvSpPr>
        <p:spPr>
          <a:xfrm>
            <a:off x="11854364" y="6067707"/>
            <a:ext cx="4915689" cy="1778829"/>
          </a:xfrm>
          <a:custGeom>
            <a:avLst/>
            <a:gdLst/>
            <a:ahLst/>
            <a:cxnLst/>
            <a:rect l="l" t="t" r="r" b="b"/>
            <a:pathLst>
              <a:path w="4915689" h="1778829">
                <a:moveTo>
                  <a:pt x="0" y="0"/>
                </a:moveTo>
                <a:lnTo>
                  <a:pt x="4915688" y="0"/>
                </a:lnTo>
                <a:lnTo>
                  <a:pt x="4915688" y="1778830"/>
                </a:lnTo>
                <a:lnTo>
                  <a:pt x="0" y="1778830"/>
                </a:lnTo>
                <a:lnTo>
                  <a:pt x="0" y="0"/>
                </a:lnTo>
                <a:close/>
              </a:path>
            </a:pathLst>
          </a:custGeom>
          <a:blipFill>
            <a:blip r:embed="rId6"/>
            <a:stretch>
              <a:fillRect/>
            </a:stretch>
          </a:blipFill>
        </p:spPr>
        <p:txBody>
          <a:bodyPr/>
          <a:lstStyle/>
          <a:p>
            <a:endParaRPr lang="en-US"/>
          </a:p>
        </p:txBody>
      </p:sp>
      <p:sp>
        <p:nvSpPr>
          <p:cNvPr id="6" name="Freeform 6"/>
          <p:cNvSpPr/>
          <p:nvPr/>
        </p:nvSpPr>
        <p:spPr>
          <a:xfrm>
            <a:off x="7543676" y="6230250"/>
            <a:ext cx="4200663" cy="1520580"/>
          </a:xfrm>
          <a:custGeom>
            <a:avLst/>
            <a:gdLst/>
            <a:ahLst/>
            <a:cxnLst/>
            <a:rect l="l" t="t" r="r" b="b"/>
            <a:pathLst>
              <a:path w="4200663" h="1520580">
                <a:moveTo>
                  <a:pt x="0" y="0"/>
                </a:moveTo>
                <a:lnTo>
                  <a:pt x="4200662" y="0"/>
                </a:lnTo>
                <a:lnTo>
                  <a:pt x="4200662" y="1520580"/>
                </a:lnTo>
                <a:lnTo>
                  <a:pt x="0" y="1520580"/>
                </a:lnTo>
                <a:lnTo>
                  <a:pt x="0" y="0"/>
                </a:lnTo>
                <a:close/>
              </a:path>
            </a:pathLst>
          </a:custGeom>
          <a:blipFill>
            <a:blip r:embed="rId7"/>
            <a:stretch>
              <a:fillRect t="-4395" r="-90556"/>
            </a:stretch>
          </a:blipFill>
        </p:spPr>
        <p:txBody>
          <a:bodyPr/>
          <a:lstStyle/>
          <a:p>
            <a:endParaRPr lang="en-US"/>
          </a:p>
        </p:txBody>
      </p:sp>
      <p:sp>
        <p:nvSpPr>
          <p:cNvPr id="7" name="Freeform 7"/>
          <p:cNvSpPr/>
          <p:nvPr/>
        </p:nvSpPr>
        <p:spPr>
          <a:xfrm>
            <a:off x="9945378" y="8115443"/>
            <a:ext cx="6982820" cy="1875981"/>
          </a:xfrm>
          <a:custGeom>
            <a:avLst/>
            <a:gdLst/>
            <a:ahLst/>
            <a:cxnLst/>
            <a:rect l="l" t="t" r="r" b="b"/>
            <a:pathLst>
              <a:path w="6982820" h="1875981">
                <a:moveTo>
                  <a:pt x="0" y="0"/>
                </a:moveTo>
                <a:lnTo>
                  <a:pt x="6982820" y="0"/>
                </a:lnTo>
                <a:lnTo>
                  <a:pt x="6982820" y="1875981"/>
                </a:lnTo>
                <a:lnTo>
                  <a:pt x="0" y="1875981"/>
                </a:lnTo>
                <a:lnTo>
                  <a:pt x="0" y="0"/>
                </a:lnTo>
                <a:close/>
              </a:path>
            </a:pathLst>
          </a:custGeom>
          <a:blipFill>
            <a:blip r:embed="rId8"/>
            <a:stretch>
              <a:fillRect/>
            </a:stretch>
          </a:blipFill>
        </p:spPr>
        <p:txBody>
          <a:bodyPr/>
          <a:lstStyle/>
          <a:p>
            <a:endParaRPr lang="en-US"/>
          </a:p>
        </p:txBody>
      </p:sp>
      <p:sp>
        <p:nvSpPr>
          <p:cNvPr id="8" name="Freeform 8"/>
          <p:cNvSpPr/>
          <p:nvPr/>
        </p:nvSpPr>
        <p:spPr>
          <a:xfrm>
            <a:off x="1333907" y="7760061"/>
            <a:ext cx="5755378" cy="2231363"/>
          </a:xfrm>
          <a:custGeom>
            <a:avLst/>
            <a:gdLst/>
            <a:ahLst/>
            <a:cxnLst/>
            <a:rect l="l" t="t" r="r" b="b"/>
            <a:pathLst>
              <a:path w="5755378" h="2231363">
                <a:moveTo>
                  <a:pt x="0" y="0"/>
                </a:moveTo>
                <a:lnTo>
                  <a:pt x="5755379" y="0"/>
                </a:lnTo>
                <a:lnTo>
                  <a:pt x="5755379" y="2231363"/>
                </a:lnTo>
                <a:lnTo>
                  <a:pt x="0" y="2231363"/>
                </a:lnTo>
                <a:lnTo>
                  <a:pt x="0" y="0"/>
                </a:lnTo>
                <a:close/>
              </a:path>
            </a:pathLst>
          </a:custGeom>
          <a:blipFill>
            <a:blip r:embed="rId9"/>
            <a:stretch>
              <a:fillRect/>
            </a:stretch>
          </a:blipFill>
        </p:spPr>
        <p:txBody>
          <a:bodyPr/>
          <a:lstStyle/>
          <a:p>
            <a:endParaRPr lang="en-US"/>
          </a:p>
        </p:txBody>
      </p:sp>
      <p:sp>
        <p:nvSpPr>
          <p:cNvPr id="9" name="TextBox 9"/>
          <p:cNvSpPr txBox="1"/>
          <p:nvPr/>
        </p:nvSpPr>
        <p:spPr>
          <a:xfrm>
            <a:off x="1228725" y="732169"/>
            <a:ext cx="10299989"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Source of data: secondary or primary?</a:t>
            </a:r>
          </a:p>
        </p:txBody>
      </p:sp>
      <p:sp>
        <p:nvSpPr>
          <p:cNvPr id="12" name="TextBox 11">
            <a:extLst>
              <a:ext uri="{FF2B5EF4-FFF2-40B4-BE49-F238E27FC236}">
                <a16:creationId xmlns:a16="http://schemas.microsoft.com/office/drawing/2014/main" id="{08D235F0-D0EE-438F-6902-8FBD03E9816E}"/>
              </a:ext>
            </a:extLst>
          </p:cNvPr>
          <p:cNvSpPr txBox="1"/>
          <p:nvPr/>
        </p:nvSpPr>
        <p:spPr>
          <a:xfrm>
            <a:off x="9674487" y="480268"/>
            <a:ext cx="9144000" cy="1195648"/>
          </a:xfrm>
          <a:prstGeom prst="rect">
            <a:avLst/>
          </a:prstGeom>
          <a:noFill/>
        </p:spPr>
        <p:txBody>
          <a:bodyPr wrap="square">
            <a:spAutoFit/>
          </a:bodyPr>
          <a:lstStyle/>
          <a:p>
            <a:pPr algn="l">
              <a:lnSpc>
                <a:spcPts val="4480"/>
              </a:lnSpc>
            </a:pPr>
            <a:r>
              <a:rPr lang="en-US" sz="3200" u="sng" dirty="0">
                <a:solidFill>
                  <a:srgbClr val="FFFFFF"/>
                </a:solidFill>
                <a:latin typeface="Arimo"/>
                <a:ea typeface="Arimo"/>
                <a:cs typeface="Arimo"/>
                <a:sym typeface="Arimo"/>
                <a:hlinkClick r:id="rId10" tooltip="https://elizakania.my.canva.site/international-markering/#page-2"/>
              </a:rPr>
              <a:t>https://elizakania.my.canva.site/international-markering/#page-2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571750"/>
            <a:ext cx="7715250" cy="5715000"/>
            <a:chOff x="0" y="0"/>
            <a:chExt cx="10287000" cy="7620000"/>
          </a:xfrm>
        </p:grpSpPr>
        <p:sp>
          <p:nvSpPr>
            <p:cNvPr id="3" name="Freeform 3"/>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1000"/>
                  </a:srgbClr>
                </a:gs>
                <a:gs pos="100000">
                  <a:srgbClr val="FFA9F9">
                    <a:alpha val="11000"/>
                  </a:srgbClr>
                </a:gs>
              </a:gsLst>
              <a:lin ang="0"/>
            </a:gradFill>
          </p:spPr>
          <p:txBody>
            <a:bodyPr/>
            <a:lstStyle/>
            <a:p>
              <a:endParaRPr lang="en-US"/>
            </a:p>
          </p:txBody>
        </p:sp>
        <p:sp>
          <p:nvSpPr>
            <p:cNvPr id="4" name="TextBox 4"/>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9334500" y="2571750"/>
            <a:ext cx="7715250" cy="5715000"/>
            <a:chOff x="0" y="0"/>
            <a:chExt cx="10287000" cy="7620000"/>
          </a:xfrm>
        </p:grpSpPr>
        <p:sp>
          <p:nvSpPr>
            <p:cNvPr id="6" name="Freeform 6"/>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7000"/>
                  </a:srgbClr>
                </a:gs>
                <a:gs pos="100000">
                  <a:srgbClr val="FFA9F9">
                    <a:alpha val="17000"/>
                  </a:srgbClr>
                </a:gs>
              </a:gsLst>
              <a:lin ang="0"/>
            </a:gradFill>
          </p:spPr>
          <p:txBody>
            <a:bodyPr/>
            <a:lstStyle/>
            <a:p>
              <a:endParaRPr lang="en-US"/>
            </a:p>
          </p:txBody>
        </p:sp>
        <p:sp>
          <p:nvSpPr>
            <p:cNvPr id="7" name="TextBox 7"/>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sp>
        <p:nvSpPr>
          <p:cNvPr id="8" name="Freeform 8"/>
          <p:cNvSpPr/>
          <p:nvPr/>
        </p:nvSpPr>
        <p:spPr>
          <a:xfrm>
            <a:off x="10819241" y="6968544"/>
            <a:ext cx="7863013" cy="3519853"/>
          </a:xfrm>
          <a:custGeom>
            <a:avLst/>
            <a:gdLst/>
            <a:ahLst/>
            <a:cxnLst/>
            <a:rect l="l" t="t" r="r" b="b"/>
            <a:pathLst>
              <a:path w="7863013" h="3519853">
                <a:moveTo>
                  <a:pt x="0" y="0"/>
                </a:moveTo>
                <a:lnTo>
                  <a:pt x="7863013" y="0"/>
                </a:lnTo>
                <a:lnTo>
                  <a:pt x="7863013" y="3519853"/>
                </a:lnTo>
                <a:lnTo>
                  <a:pt x="0" y="3519853"/>
                </a:lnTo>
                <a:lnTo>
                  <a:pt x="0" y="0"/>
                </a:lnTo>
                <a:close/>
              </a:path>
            </a:pathLst>
          </a:custGeom>
          <a:blipFill>
            <a:blip r:embed="rId3"/>
            <a:stretch>
              <a:fillRect l="-21305"/>
            </a:stretch>
          </a:blipFill>
        </p:spPr>
        <p:txBody>
          <a:bodyPr/>
          <a:lstStyle/>
          <a:p>
            <a:endParaRPr lang="en-US"/>
          </a:p>
        </p:txBody>
      </p:sp>
      <p:sp>
        <p:nvSpPr>
          <p:cNvPr id="9" name="TextBox 9"/>
          <p:cNvSpPr txBox="1"/>
          <p:nvPr/>
        </p:nvSpPr>
        <p:spPr>
          <a:xfrm>
            <a:off x="157162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Qualitative</a:t>
            </a:r>
          </a:p>
        </p:txBody>
      </p:sp>
      <p:sp>
        <p:nvSpPr>
          <p:cNvPr id="10" name="TextBox 10"/>
          <p:cNvSpPr txBox="1"/>
          <p:nvPr/>
        </p:nvSpPr>
        <p:spPr>
          <a:xfrm>
            <a:off x="1571625" y="3343275"/>
            <a:ext cx="7048500" cy="900903"/>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Finds out what is in the consumer’s mind: feelings, thoughts, intentions. </a:t>
            </a:r>
            <a:r>
              <a:rPr lang="en-US" sz="1800" b="1">
                <a:solidFill>
                  <a:srgbClr val="0B1F3F"/>
                </a:solidFill>
                <a:latin typeface="Arimo Bold"/>
                <a:ea typeface="Arimo Bold"/>
                <a:cs typeface="Arimo Bold"/>
                <a:sym typeface="Arimo Bold"/>
              </a:rPr>
              <a:t>Results are ideas and quotes, not statistics</a:t>
            </a:r>
            <a:r>
              <a:rPr lang="en-US" sz="1800">
                <a:solidFill>
                  <a:srgbClr val="0B1F3F"/>
                </a:solidFill>
                <a:latin typeface="Arimo"/>
                <a:ea typeface="Arimo"/>
                <a:cs typeface="Arimo"/>
                <a:sym typeface="Arimo"/>
              </a:rPr>
              <a:t>. Small samples: interviews, focus groups, observation.</a:t>
            </a:r>
          </a:p>
        </p:txBody>
      </p:sp>
      <p:sp>
        <p:nvSpPr>
          <p:cNvPr id="11" name="TextBox 11"/>
          <p:cNvSpPr txBox="1"/>
          <p:nvPr/>
        </p:nvSpPr>
        <p:spPr>
          <a:xfrm>
            <a:off x="1571625" y="5286375"/>
            <a:ext cx="7048500" cy="276198"/>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 STUDY</a:t>
            </a:r>
          </a:p>
        </p:txBody>
      </p:sp>
      <p:sp>
        <p:nvSpPr>
          <p:cNvPr id="12" name="TextBox 12"/>
          <p:cNvSpPr txBox="1"/>
          <p:nvPr/>
        </p:nvSpPr>
        <p:spPr>
          <a:xfrm>
            <a:off x="1571625" y="5629275"/>
            <a:ext cx="7048500" cy="1196394"/>
          </a:xfrm>
          <a:prstGeom prst="rect">
            <a:avLst/>
          </a:prstGeom>
        </p:spPr>
        <p:txBody>
          <a:bodyPr lIns="0" tIns="0" rIns="0" bIns="0" rtlCol="0" anchor="t">
            <a:spAutoFit/>
          </a:bodyPr>
          <a:lstStyle/>
          <a:p>
            <a:pPr algn="l">
              <a:lnSpc>
                <a:spcPts val="2340"/>
              </a:lnSpc>
            </a:pPr>
            <a:r>
              <a:rPr lang="en-US" sz="1800" dirty="0">
                <a:solidFill>
                  <a:srgbClr val="0B1F3F"/>
                </a:solidFill>
                <a:latin typeface="Arimo"/>
                <a:ea typeface="Arimo"/>
                <a:cs typeface="Arimo"/>
                <a:sym typeface="Arimo"/>
              </a:rPr>
              <a:t>A credit card company entering Eastern Europe started with qualitative research. In Poland, attitudes to debt were shaped by the teaching of the Church – something that did not come up in the </a:t>
            </a:r>
            <a:r>
              <a:rPr lang="en-US" sz="1800" dirty="0" err="1">
                <a:solidFill>
                  <a:srgbClr val="0B1F3F"/>
                </a:solidFill>
                <a:latin typeface="Arimo"/>
                <a:ea typeface="Arimo"/>
                <a:cs typeface="Arimo"/>
                <a:sym typeface="Arimo"/>
              </a:rPr>
              <a:t>neighbouring</a:t>
            </a:r>
            <a:r>
              <a:rPr lang="en-US" sz="1800" dirty="0">
                <a:solidFill>
                  <a:srgbClr val="0B1F3F"/>
                </a:solidFill>
                <a:latin typeface="Arimo"/>
                <a:ea typeface="Arimo"/>
                <a:cs typeface="Arimo"/>
                <a:sym typeface="Arimo"/>
              </a:rPr>
              <a:t> Czech Republic.</a:t>
            </a:r>
          </a:p>
        </p:txBody>
      </p:sp>
      <p:sp>
        <p:nvSpPr>
          <p:cNvPr id="13" name="TextBox 13"/>
          <p:cNvSpPr txBox="1"/>
          <p:nvPr/>
        </p:nvSpPr>
        <p:spPr>
          <a:xfrm>
            <a:off x="1571625" y="7820025"/>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rPr>
              <a:t>Source: Szymura-Tyc, 2012.</a:t>
            </a:r>
          </a:p>
        </p:txBody>
      </p:sp>
      <p:sp>
        <p:nvSpPr>
          <p:cNvPr id="14" name="TextBox 14"/>
          <p:cNvSpPr txBox="1"/>
          <p:nvPr/>
        </p:nvSpPr>
        <p:spPr>
          <a:xfrm>
            <a:off x="966787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Quantitative</a:t>
            </a:r>
          </a:p>
        </p:txBody>
      </p:sp>
      <p:sp>
        <p:nvSpPr>
          <p:cNvPr id="15" name="TextBox 15"/>
          <p:cNvSpPr txBox="1"/>
          <p:nvPr/>
        </p:nvSpPr>
        <p:spPr>
          <a:xfrm>
            <a:off x="9667875" y="3343275"/>
            <a:ext cx="7048500" cy="900903"/>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Formalised questions with predetermined answers are </a:t>
            </a:r>
            <a:r>
              <a:rPr lang="en-US" sz="1800" b="1">
                <a:solidFill>
                  <a:srgbClr val="0B1F3F"/>
                </a:solidFill>
                <a:latin typeface="Arimo Bold"/>
                <a:ea typeface="Arimo Bold"/>
                <a:cs typeface="Arimo Bold"/>
                <a:sym typeface="Arimo Bold"/>
              </a:rPr>
              <a:t>put to a large, representative sample.</a:t>
            </a:r>
            <a:r>
              <a:rPr lang="en-US" sz="1800">
                <a:solidFill>
                  <a:srgbClr val="0B1F3F"/>
                </a:solidFill>
                <a:latin typeface="Arimo"/>
                <a:ea typeface="Arimo"/>
                <a:cs typeface="Arimo"/>
                <a:sym typeface="Arimo"/>
              </a:rPr>
              <a:t> Linked to descriptive and causal designs; the most widely used technique is the survey.</a:t>
            </a:r>
          </a:p>
        </p:txBody>
      </p:sp>
      <p:sp>
        <p:nvSpPr>
          <p:cNvPr id="16" name="TextBox 16"/>
          <p:cNvSpPr txBox="1"/>
          <p:nvPr/>
        </p:nvSpPr>
        <p:spPr>
          <a:xfrm>
            <a:off x="9667875" y="5286375"/>
            <a:ext cx="704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a:t>
            </a:r>
          </a:p>
        </p:txBody>
      </p:sp>
      <p:sp>
        <p:nvSpPr>
          <p:cNvPr id="17" name="TextBox 17"/>
          <p:cNvSpPr txBox="1"/>
          <p:nvPr/>
        </p:nvSpPr>
        <p:spPr>
          <a:xfrm>
            <a:off x="9667875" y="5629275"/>
            <a:ext cx="7048500" cy="901106"/>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Deloitte’s 2025 Gen Z and Millennial Survey: 23,482 respondents in 44 countries, one online questionnaire. One result: </a:t>
            </a:r>
            <a:r>
              <a:rPr lang="en-US" sz="1800" b="1">
                <a:solidFill>
                  <a:srgbClr val="0B1F3F"/>
                </a:solidFill>
                <a:latin typeface="Arimo Bold"/>
                <a:ea typeface="Arimo Bold"/>
                <a:cs typeface="Arimo Bold"/>
                <a:sym typeface="Arimo Bold"/>
              </a:rPr>
              <a:t>only 6% of Gen Zs make reaching a leadership position their priority.</a:t>
            </a:r>
          </a:p>
        </p:txBody>
      </p:sp>
      <p:sp>
        <p:nvSpPr>
          <p:cNvPr id="18" name="TextBox 18"/>
          <p:cNvSpPr txBox="1"/>
          <p:nvPr/>
        </p:nvSpPr>
        <p:spPr>
          <a:xfrm>
            <a:off x="9667875" y="6830296"/>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hlinkClick r:id="rId4" tooltip="https://www.deloitte.com/nz/en/issues/work/genz-millennial-survey-2025.html"/>
              </a:rPr>
              <a:t>Source: Deloitte, 2025</a:t>
            </a:r>
          </a:p>
        </p:txBody>
      </p:sp>
      <p:sp>
        <p:nvSpPr>
          <p:cNvPr id="19" name="TextBox 19"/>
          <p:cNvSpPr txBox="1"/>
          <p:nvPr/>
        </p:nvSpPr>
        <p:spPr>
          <a:xfrm>
            <a:off x="1228725" y="683246"/>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Type of data: qualitative or quantitative?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71491" y="1383949"/>
            <a:ext cx="12883924" cy="6157307"/>
          </a:xfrm>
          <a:custGeom>
            <a:avLst/>
            <a:gdLst/>
            <a:ahLst/>
            <a:cxnLst/>
            <a:rect l="l" t="t" r="r" b="b"/>
            <a:pathLst>
              <a:path w="12883924" h="6157307">
                <a:moveTo>
                  <a:pt x="0" y="0"/>
                </a:moveTo>
                <a:lnTo>
                  <a:pt x="12883924" y="0"/>
                </a:lnTo>
                <a:lnTo>
                  <a:pt x="12883924" y="6157307"/>
                </a:lnTo>
                <a:lnTo>
                  <a:pt x="0" y="6157307"/>
                </a:lnTo>
                <a:lnTo>
                  <a:pt x="0" y="0"/>
                </a:lnTo>
                <a:close/>
              </a:path>
            </a:pathLst>
          </a:custGeom>
          <a:blipFill>
            <a:blip r:embed="rId3"/>
            <a:stretch>
              <a:fillRect/>
            </a:stretch>
          </a:blipFill>
        </p:spPr>
        <p:txBody>
          <a:bodyPr/>
          <a:lstStyle/>
          <a:p>
            <a:endParaRPr lang="en-US"/>
          </a:p>
        </p:txBody>
      </p:sp>
      <p:sp>
        <p:nvSpPr>
          <p:cNvPr id="3" name="Freeform 3"/>
          <p:cNvSpPr/>
          <p:nvPr/>
        </p:nvSpPr>
        <p:spPr>
          <a:xfrm>
            <a:off x="8124404" y="5547158"/>
            <a:ext cx="8492105" cy="3988195"/>
          </a:xfrm>
          <a:custGeom>
            <a:avLst/>
            <a:gdLst/>
            <a:ahLst/>
            <a:cxnLst/>
            <a:rect l="l" t="t" r="r" b="b"/>
            <a:pathLst>
              <a:path w="8492105" h="3988195">
                <a:moveTo>
                  <a:pt x="0" y="0"/>
                </a:moveTo>
                <a:lnTo>
                  <a:pt x="8492105" y="0"/>
                </a:lnTo>
                <a:lnTo>
                  <a:pt x="8492105" y="3988195"/>
                </a:lnTo>
                <a:lnTo>
                  <a:pt x="0" y="3988195"/>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571750"/>
            <a:ext cx="7715250" cy="5715000"/>
            <a:chOff x="0" y="0"/>
            <a:chExt cx="10287000" cy="7620000"/>
          </a:xfrm>
        </p:grpSpPr>
        <p:sp>
          <p:nvSpPr>
            <p:cNvPr id="3" name="Freeform 3"/>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3000"/>
                  </a:srgbClr>
                </a:gs>
                <a:gs pos="100000">
                  <a:srgbClr val="FFA9F9">
                    <a:alpha val="13000"/>
                  </a:srgbClr>
                </a:gs>
              </a:gsLst>
              <a:lin ang="0"/>
            </a:gradFill>
          </p:spPr>
          <p:txBody>
            <a:bodyPr/>
            <a:lstStyle/>
            <a:p>
              <a:endParaRPr lang="en-US"/>
            </a:p>
          </p:txBody>
        </p:sp>
        <p:sp>
          <p:nvSpPr>
            <p:cNvPr id="4" name="TextBox 4"/>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9334500" y="2571750"/>
            <a:ext cx="7715250" cy="5715000"/>
            <a:chOff x="0" y="0"/>
            <a:chExt cx="10287000" cy="7620000"/>
          </a:xfrm>
        </p:grpSpPr>
        <p:sp>
          <p:nvSpPr>
            <p:cNvPr id="6" name="Freeform 6"/>
            <p:cNvSpPr/>
            <p:nvPr/>
          </p:nvSpPr>
          <p:spPr>
            <a:xfrm>
              <a:off x="0" y="0"/>
              <a:ext cx="10287000" cy="7620000"/>
            </a:xfrm>
            <a:custGeom>
              <a:avLst/>
              <a:gdLst/>
              <a:ahLst/>
              <a:cxnLst/>
              <a:rect l="l" t="t" r="r" b="b"/>
              <a:pathLst>
                <a:path w="10287000" h="7620000">
                  <a:moveTo>
                    <a:pt x="25086" y="0"/>
                  </a:moveTo>
                  <a:lnTo>
                    <a:pt x="10261914" y="0"/>
                  </a:lnTo>
                  <a:cubicBezTo>
                    <a:pt x="10268567" y="0"/>
                    <a:pt x="10274948" y="2643"/>
                    <a:pt x="10279652" y="7348"/>
                  </a:cubicBezTo>
                  <a:cubicBezTo>
                    <a:pt x="10284357" y="12052"/>
                    <a:pt x="10287000" y="18433"/>
                    <a:pt x="10287000" y="25086"/>
                  </a:cubicBezTo>
                  <a:lnTo>
                    <a:pt x="10287000" y="7594914"/>
                  </a:lnTo>
                  <a:cubicBezTo>
                    <a:pt x="10287000" y="7601567"/>
                    <a:pt x="10284357" y="7607948"/>
                    <a:pt x="10279652" y="7612652"/>
                  </a:cubicBezTo>
                  <a:cubicBezTo>
                    <a:pt x="10274948" y="7617357"/>
                    <a:pt x="10268567" y="7620000"/>
                    <a:pt x="10261914" y="7620000"/>
                  </a:cubicBezTo>
                  <a:lnTo>
                    <a:pt x="25086" y="7620000"/>
                  </a:lnTo>
                  <a:cubicBezTo>
                    <a:pt x="18433" y="7620000"/>
                    <a:pt x="12052" y="7617357"/>
                    <a:pt x="7348" y="7612652"/>
                  </a:cubicBezTo>
                  <a:cubicBezTo>
                    <a:pt x="2643" y="7607948"/>
                    <a:pt x="0" y="7601567"/>
                    <a:pt x="0" y="7594914"/>
                  </a:cubicBezTo>
                  <a:lnTo>
                    <a:pt x="0" y="25086"/>
                  </a:lnTo>
                  <a:cubicBezTo>
                    <a:pt x="0" y="18433"/>
                    <a:pt x="2643" y="12052"/>
                    <a:pt x="7348" y="7348"/>
                  </a:cubicBezTo>
                  <a:cubicBezTo>
                    <a:pt x="12052" y="2643"/>
                    <a:pt x="18433" y="0"/>
                    <a:pt x="25086" y="0"/>
                  </a:cubicBezTo>
                  <a:close/>
                </a:path>
              </a:pathLst>
            </a:custGeom>
            <a:gradFill rotWithShape="1">
              <a:gsLst>
                <a:gs pos="0">
                  <a:srgbClr val="FFF7AD">
                    <a:alpha val="11000"/>
                  </a:srgbClr>
                </a:gs>
                <a:gs pos="100000">
                  <a:srgbClr val="FFA9F9">
                    <a:alpha val="11000"/>
                  </a:srgbClr>
                </a:gs>
              </a:gsLst>
              <a:lin ang="0"/>
            </a:gradFill>
          </p:spPr>
          <p:txBody>
            <a:bodyPr/>
            <a:lstStyle/>
            <a:p>
              <a:endParaRPr lang="en-US"/>
            </a:p>
          </p:txBody>
        </p:sp>
        <p:sp>
          <p:nvSpPr>
            <p:cNvPr id="7" name="TextBox 7"/>
            <p:cNvSpPr txBox="1"/>
            <p:nvPr/>
          </p:nvSpPr>
          <p:spPr>
            <a:xfrm>
              <a:off x="0" y="-38100"/>
              <a:ext cx="10287000" cy="7658100"/>
            </a:xfrm>
            <a:prstGeom prst="rect">
              <a:avLst/>
            </a:prstGeom>
          </p:spPr>
          <p:txBody>
            <a:bodyPr lIns="50800" tIns="50800" rIns="50800" bIns="50800" rtlCol="0" anchor="ctr"/>
            <a:lstStyle/>
            <a:p>
              <a:pPr algn="l">
                <a:lnSpc>
                  <a:spcPts val="1679"/>
                </a:lnSpc>
              </a:pPr>
              <a:endParaRPr/>
            </a:p>
          </p:txBody>
        </p:sp>
      </p:grpSp>
      <p:sp>
        <p:nvSpPr>
          <p:cNvPr id="8" name="TextBox 8"/>
          <p:cNvSpPr txBox="1"/>
          <p:nvPr/>
        </p:nvSpPr>
        <p:spPr>
          <a:xfrm>
            <a:off x="157162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Ad hoc</a:t>
            </a:r>
          </a:p>
        </p:txBody>
      </p:sp>
      <p:sp>
        <p:nvSpPr>
          <p:cNvPr id="9" name="TextBox 9"/>
          <p:cNvSpPr txBox="1"/>
          <p:nvPr/>
        </p:nvSpPr>
        <p:spPr>
          <a:xfrm>
            <a:off x="1571625" y="3343275"/>
            <a:ext cx="7048500" cy="60579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Designed to address one specific problem, or to understand one issue, at a certain point in time.</a:t>
            </a:r>
          </a:p>
        </p:txBody>
      </p:sp>
      <p:sp>
        <p:nvSpPr>
          <p:cNvPr id="10" name="TextBox 10"/>
          <p:cNvSpPr txBox="1"/>
          <p:nvPr/>
        </p:nvSpPr>
        <p:spPr>
          <a:xfrm>
            <a:off x="1571625" y="5286375"/>
            <a:ext cx="704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a:t>
            </a:r>
          </a:p>
        </p:txBody>
      </p:sp>
      <p:sp>
        <p:nvSpPr>
          <p:cNvPr id="11" name="TextBox 11"/>
          <p:cNvSpPr txBox="1"/>
          <p:nvPr/>
        </p:nvSpPr>
        <p:spPr>
          <a:xfrm>
            <a:off x="1571625" y="5629275"/>
            <a:ext cx="7048500" cy="1196394"/>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Shortly before the November 1998 election, about 30,000 voters in New Haven (USA) were randomly assigned to door-to-door canvassing, mail or phone calls. Canvassing raised turnout substantially, mail slightly, phone calls not at all.</a:t>
            </a:r>
          </a:p>
        </p:txBody>
      </p:sp>
      <p:sp>
        <p:nvSpPr>
          <p:cNvPr id="12" name="TextBox 12"/>
          <p:cNvSpPr txBox="1"/>
          <p:nvPr/>
        </p:nvSpPr>
        <p:spPr>
          <a:xfrm>
            <a:off x="1571625" y="7820025"/>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hlinkClick r:id="rId3" tooltip="https://isps.yale.edu/node/19711"/>
              </a:rPr>
              <a:t>Source: Gerber &amp; Green, American Political Science Review, 2000</a:t>
            </a:r>
          </a:p>
        </p:txBody>
      </p:sp>
      <p:sp>
        <p:nvSpPr>
          <p:cNvPr id="13" name="TextBox 13"/>
          <p:cNvSpPr txBox="1"/>
          <p:nvPr/>
        </p:nvSpPr>
        <p:spPr>
          <a:xfrm>
            <a:off x="9667875" y="2847975"/>
            <a:ext cx="7048500" cy="390525"/>
          </a:xfrm>
          <a:prstGeom prst="rect">
            <a:avLst/>
          </a:prstGeom>
        </p:spPr>
        <p:txBody>
          <a:bodyPr lIns="0" tIns="0" rIns="0" bIns="0" rtlCol="0" anchor="t">
            <a:spAutoFit/>
          </a:bodyPr>
          <a:lstStyle/>
          <a:p>
            <a:pPr algn="l">
              <a:lnSpc>
                <a:spcPts val="3060"/>
              </a:lnSpc>
            </a:pPr>
            <a:r>
              <a:rPr lang="en-US" sz="2550" b="1">
                <a:solidFill>
                  <a:srgbClr val="0B1F3F"/>
                </a:solidFill>
                <a:latin typeface="Arimo Bold"/>
                <a:ea typeface="Arimo Bold"/>
                <a:cs typeface="Arimo Bold"/>
                <a:sym typeface="Arimo Bold"/>
              </a:rPr>
              <a:t>Continuous</a:t>
            </a:r>
          </a:p>
        </p:txBody>
      </p:sp>
      <p:sp>
        <p:nvSpPr>
          <p:cNvPr id="14" name="TextBox 14"/>
          <p:cNvSpPr txBox="1"/>
          <p:nvPr/>
        </p:nvSpPr>
        <p:spPr>
          <a:xfrm>
            <a:off x="9667875" y="3343275"/>
            <a:ext cx="7048500" cy="901106"/>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Carried out continuously or</a:t>
            </a:r>
            <a:r>
              <a:rPr lang="en-US" sz="1800" b="1">
                <a:solidFill>
                  <a:srgbClr val="0B1F3F"/>
                </a:solidFill>
                <a:latin typeface="Arimo Bold"/>
                <a:ea typeface="Arimo Bold"/>
                <a:cs typeface="Arimo Bold"/>
                <a:sym typeface="Arimo Bold"/>
              </a:rPr>
              <a:t> at regular intervals t</a:t>
            </a:r>
            <a:r>
              <a:rPr lang="en-US" sz="1800">
                <a:solidFill>
                  <a:srgbClr val="0B1F3F"/>
                </a:solidFill>
                <a:latin typeface="Arimo"/>
                <a:ea typeface="Arimo"/>
                <a:cs typeface="Arimo"/>
                <a:sym typeface="Arimo"/>
              </a:rPr>
              <a:t>o monitor change over time in a market or population – most often with a panel representing the target population.</a:t>
            </a:r>
          </a:p>
        </p:txBody>
      </p:sp>
      <p:sp>
        <p:nvSpPr>
          <p:cNvPr id="15" name="TextBox 15"/>
          <p:cNvSpPr txBox="1"/>
          <p:nvPr/>
        </p:nvSpPr>
        <p:spPr>
          <a:xfrm>
            <a:off x="9667875" y="5286375"/>
            <a:ext cx="704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CASE</a:t>
            </a:r>
          </a:p>
        </p:txBody>
      </p:sp>
      <p:sp>
        <p:nvSpPr>
          <p:cNvPr id="16" name="TextBox 16"/>
          <p:cNvSpPr txBox="1"/>
          <p:nvPr/>
        </p:nvSpPr>
        <p:spPr>
          <a:xfrm>
            <a:off x="9667875" y="5629275"/>
            <a:ext cx="7048500" cy="119634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The Standard Eurobarometer has run since 1974: about 1,000 face-to-face interviews per EU country, published twice a year. Most questions are repeated each time, so trends in opinion can be tracked over decades.</a:t>
            </a:r>
          </a:p>
        </p:txBody>
      </p:sp>
      <p:sp>
        <p:nvSpPr>
          <p:cNvPr id="17" name="TextBox 17"/>
          <p:cNvSpPr txBox="1"/>
          <p:nvPr/>
        </p:nvSpPr>
        <p:spPr>
          <a:xfrm>
            <a:off x="9667875" y="7820025"/>
            <a:ext cx="7048500" cy="241935"/>
          </a:xfrm>
          <a:prstGeom prst="rect">
            <a:avLst/>
          </a:prstGeom>
        </p:spPr>
        <p:txBody>
          <a:bodyPr lIns="0" tIns="0" rIns="0" bIns="0" rtlCol="0" anchor="t">
            <a:spAutoFit/>
          </a:bodyPr>
          <a:lstStyle/>
          <a:p>
            <a:pPr algn="l">
              <a:lnSpc>
                <a:spcPts val="1889"/>
              </a:lnSpc>
            </a:pPr>
            <a:r>
              <a:rPr lang="en-US" sz="1350">
                <a:solidFill>
                  <a:srgbClr val="555E69"/>
                </a:solidFill>
                <a:latin typeface="Arimo"/>
                <a:ea typeface="Arimo"/>
                <a:cs typeface="Arimo"/>
                <a:sym typeface="Arimo"/>
                <a:hlinkClick r:id="rId4" tooltip="https://commission.europa.eu/statistics/public-opinion-survey_en"/>
              </a:rPr>
              <a:t>Source: European Commission</a:t>
            </a:r>
          </a:p>
        </p:txBody>
      </p:sp>
      <p:sp>
        <p:nvSpPr>
          <p:cNvPr id="18" name="TextBox 18"/>
          <p:cNvSpPr txBox="1"/>
          <p:nvPr/>
        </p:nvSpPr>
        <p:spPr>
          <a:xfrm>
            <a:off x="1228725" y="683246"/>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Mode: ad hoc or continuous?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1944" y="2624101"/>
            <a:ext cx="3900877" cy="6079288"/>
            <a:chOff x="0" y="0"/>
            <a:chExt cx="4889500" cy="7620000"/>
          </a:xfrm>
        </p:grpSpPr>
        <p:sp>
          <p:nvSpPr>
            <p:cNvPr id="3" name="Freeform 3"/>
            <p:cNvSpPr/>
            <p:nvPr/>
          </p:nvSpPr>
          <p:spPr>
            <a:xfrm>
              <a:off x="0" y="0"/>
              <a:ext cx="4889500" cy="7620000"/>
            </a:xfrm>
            <a:custGeom>
              <a:avLst/>
              <a:gdLst/>
              <a:ahLst/>
              <a:cxnLst/>
              <a:rect l="l" t="t" r="r" b="b"/>
              <a:pathLst>
                <a:path w="4889500" h="7620000">
                  <a:moveTo>
                    <a:pt x="49617" y="0"/>
                  </a:moveTo>
                  <a:lnTo>
                    <a:pt x="4839884" y="0"/>
                  </a:lnTo>
                  <a:cubicBezTo>
                    <a:pt x="4867286" y="0"/>
                    <a:pt x="4889500" y="22214"/>
                    <a:pt x="4889500" y="49617"/>
                  </a:cubicBezTo>
                  <a:lnTo>
                    <a:pt x="4889500" y="7570384"/>
                  </a:lnTo>
                  <a:cubicBezTo>
                    <a:pt x="4889500" y="7597786"/>
                    <a:pt x="4867286" y="7620000"/>
                    <a:pt x="4839884" y="7620000"/>
                  </a:cubicBezTo>
                  <a:lnTo>
                    <a:pt x="49617" y="7620000"/>
                  </a:lnTo>
                  <a:cubicBezTo>
                    <a:pt x="22214" y="7620000"/>
                    <a:pt x="0" y="7597786"/>
                    <a:pt x="0" y="7570384"/>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4" name="TextBox 4"/>
            <p:cNvSpPr txBox="1"/>
            <p:nvPr/>
          </p:nvSpPr>
          <p:spPr>
            <a:xfrm>
              <a:off x="0" y="-38100"/>
              <a:ext cx="4889500" cy="7658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5121411" y="2867880"/>
            <a:ext cx="3394269" cy="323622"/>
          </a:xfrm>
          <a:prstGeom prst="rect">
            <a:avLst/>
          </a:prstGeom>
        </p:spPr>
        <p:txBody>
          <a:bodyPr lIns="0" tIns="0" rIns="0" bIns="0" rtlCol="0" anchor="t">
            <a:spAutoFit/>
          </a:bodyPr>
          <a:lstStyle/>
          <a:p>
            <a:pPr algn="l">
              <a:lnSpc>
                <a:spcPts val="2489"/>
              </a:lnSpc>
            </a:pPr>
            <a:r>
              <a:rPr lang="en-US" sz="2074" b="1">
                <a:solidFill>
                  <a:srgbClr val="0B1F3F"/>
                </a:solidFill>
                <a:latin typeface="Arimo Bold"/>
                <a:ea typeface="Arimo Bold"/>
                <a:cs typeface="Arimo Bold"/>
                <a:sym typeface="Arimo Bold"/>
              </a:rPr>
              <a:t>Multi · Independent</a:t>
            </a:r>
          </a:p>
        </p:txBody>
      </p:sp>
      <p:sp>
        <p:nvSpPr>
          <p:cNvPr id="6" name="TextBox 6"/>
          <p:cNvSpPr txBox="1"/>
          <p:nvPr/>
        </p:nvSpPr>
        <p:spPr>
          <a:xfrm>
            <a:off x="9427573" y="2867880"/>
            <a:ext cx="3394269" cy="323622"/>
          </a:xfrm>
          <a:prstGeom prst="rect">
            <a:avLst/>
          </a:prstGeom>
        </p:spPr>
        <p:txBody>
          <a:bodyPr lIns="0" tIns="0" rIns="0" bIns="0" rtlCol="0" anchor="t">
            <a:spAutoFit/>
          </a:bodyPr>
          <a:lstStyle/>
          <a:p>
            <a:pPr algn="l">
              <a:lnSpc>
                <a:spcPts val="2489"/>
              </a:lnSpc>
            </a:pPr>
            <a:r>
              <a:rPr lang="en-US" sz="2074" b="1">
                <a:solidFill>
                  <a:srgbClr val="0B1F3F"/>
                </a:solidFill>
                <a:latin typeface="Arimo Bold"/>
                <a:ea typeface="Arimo Bold"/>
                <a:cs typeface="Arimo Bold"/>
                <a:sym typeface="Arimo Bold"/>
              </a:rPr>
              <a:t>Multi · Sequential</a:t>
            </a:r>
          </a:p>
        </p:txBody>
      </p:sp>
      <p:sp>
        <p:nvSpPr>
          <p:cNvPr id="7" name="TextBox 7"/>
          <p:cNvSpPr txBox="1"/>
          <p:nvPr/>
        </p:nvSpPr>
        <p:spPr>
          <a:xfrm>
            <a:off x="13733735" y="2867880"/>
            <a:ext cx="3394269" cy="323622"/>
          </a:xfrm>
          <a:prstGeom prst="rect">
            <a:avLst/>
          </a:prstGeom>
        </p:spPr>
        <p:txBody>
          <a:bodyPr lIns="0" tIns="0" rIns="0" bIns="0" rtlCol="0" anchor="t">
            <a:spAutoFit/>
          </a:bodyPr>
          <a:lstStyle/>
          <a:p>
            <a:pPr algn="l">
              <a:lnSpc>
                <a:spcPts val="2489"/>
              </a:lnSpc>
            </a:pPr>
            <a:r>
              <a:rPr lang="en-US" sz="2074" b="1">
                <a:solidFill>
                  <a:srgbClr val="0B1F3F"/>
                </a:solidFill>
                <a:latin typeface="Arimo Bold"/>
                <a:ea typeface="Arimo Bold"/>
                <a:cs typeface="Arimo Bold"/>
                <a:sym typeface="Arimo Bold"/>
              </a:rPr>
              <a:t>Multi · Simultaneous</a:t>
            </a:r>
          </a:p>
        </p:txBody>
      </p:sp>
      <p:sp>
        <p:nvSpPr>
          <p:cNvPr id="8" name="TextBox 8"/>
          <p:cNvSpPr txBox="1"/>
          <p:nvPr/>
        </p:nvSpPr>
        <p:spPr>
          <a:xfrm>
            <a:off x="5121411" y="3355437"/>
            <a:ext cx="3394269" cy="828001"/>
          </a:xfrm>
          <a:prstGeom prst="rect">
            <a:avLst/>
          </a:prstGeom>
        </p:spPr>
        <p:txBody>
          <a:bodyPr lIns="0" tIns="0" rIns="0" bIns="0" rtlCol="0" anchor="t">
            <a:spAutoFit/>
          </a:bodyPr>
          <a:lstStyle/>
          <a:p>
            <a:pPr algn="l">
              <a:lnSpc>
                <a:spcPts val="2178"/>
              </a:lnSpc>
            </a:pPr>
            <a:r>
              <a:rPr lang="en-US" sz="1675" b="1" dirty="0">
                <a:solidFill>
                  <a:srgbClr val="0B1F3F"/>
                </a:solidFill>
                <a:latin typeface="Arimo"/>
                <a:ea typeface="Arimo"/>
                <a:cs typeface="Arimo"/>
                <a:sym typeface="Arimo"/>
              </a:rPr>
              <a:t>Subsidiaries run similar studies separately. Effort is duplicated; results are hard to compare.</a:t>
            </a:r>
          </a:p>
        </p:txBody>
      </p:sp>
      <p:sp>
        <p:nvSpPr>
          <p:cNvPr id="9" name="TextBox 9"/>
          <p:cNvSpPr txBox="1"/>
          <p:nvPr/>
        </p:nvSpPr>
        <p:spPr>
          <a:xfrm>
            <a:off x="9427573" y="3355437"/>
            <a:ext cx="3394269" cy="828001"/>
          </a:xfrm>
          <a:prstGeom prst="rect">
            <a:avLst/>
          </a:prstGeom>
        </p:spPr>
        <p:txBody>
          <a:bodyPr lIns="0" tIns="0" rIns="0" bIns="0" rtlCol="0" anchor="t">
            <a:spAutoFit/>
          </a:bodyPr>
          <a:lstStyle/>
          <a:p>
            <a:pPr algn="l">
              <a:lnSpc>
                <a:spcPts val="2178"/>
              </a:lnSpc>
            </a:pPr>
            <a:r>
              <a:rPr lang="en-US" sz="1675" dirty="0">
                <a:solidFill>
                  <a:srgbClr val="0B1F3F"/>
                </a:solidFill>
                <a:latin typeface="Arimo"/>
                <a:ea typeface="Arimo"/>
                <a:cs typeface="Arimo"/>
                <a:sym typeface="Arimo"/>
              </a:rPr>
              <a:t>Start in one market, learn, then move on. Typical of a rolling launch; costs are spread over time.</a:t>
            </a:r>
          </a:p>
        </p:txBody>
      </p:sp>
      <p:sp>
        <p:nvSpPr>
          <p:cNvPr id="10" name="TextBox 10"/>
          <p:cNvSpPr txBox="1"/>
          <p:nvPr/>
        </p:nvSpPr>
        <p:spPr>
          <a:xfrm>
            <a:off x="13733735" y="3355437"/>
            <a:ext cx="3394269" cy="828001"/>
          </a:xfrm>
          <a:prstGeom prst="rect">
            <a:avLst/>
          </a:prstGeom>
        </p:spPr>
        <p:txBody>
          <a:bodyPr lIns="0" tIns="0" rIns="0" bIns="0" rtlCol="0" anchor="t">
            <a:spAutoFit/>
          </a:bodyPr>
          <a:lstStyle/>
          <a:p>
            <a:pPr algn="l">
              <a:lnSpc>
                <a:spcPts val="2178"/>
              </a:lnSpc>
            </a:pPr>
            <a:r>
              <a:rPr lang="en-US" sz="1675">
                <a:solidFill>
                  <a:srgbClr val="0B1F3F"/>
                </a:solidFill>
                <a:latin typeface="Arimo"/>
                <a:ea typeface="Arimo"/>
                <a:cs typeface="Arimo"/>
                <a:sym typeface="Arimo"/>
              </a:rPr>
              <a:t>Several countries at once. The most demanding – and the most likely to give comparable results.</a:t>
            </a:r>
          </a:p>
        </p:txBody>
      </p:sp>
      <p:sp>
        <p:nvSpPr>
          <p:cNvPr id="11" name="TextBox 11"/>
          <p:cNvSpPr txBox="1"/>
          <p:nvPr/>
        </p:nvSpPr>
        <p:spPr>
          <a:xfrm>
            <a:off x="5121411" y="5109513"/>
            <a:ext cx="3394269" cy="264453"/>
          </a:xfrm>
          <a:prstGeom prst="rect">
            <a:avLst/>
          </a:prstGeom>
        </p:spPr>
        <p:txBody>
          <a:bodyPr lIns="0" tIns="0" rIns="0" bIns="0" rtlCol="0" anchor="t">
            <a:spAutoFit/>
          </a:bodyPr>
          <a:lstStyle/>
          <a:p>
            <a:pPr algn="l">
              <a:lnSpc>
                <a:spcPts val="2010"/>
              </a:lnSpc>
            </a:pPr>
            <a:r>
              <a:rPr lang="en-US" sz="1436" b="1">
                <a:solidFill>
                  <a:srgbClr val="FF5F1F"/>
                </a:solidFill>
                <a:latin typeface="Arimo Bold"/>
                <a:ea typeface="Arimo Bold"/>
                <a:cs typeface="Arimo Bold"/>
                <a:sym typeface="Arimo Bold"/>
              </a:rPr>
              <a:t>ILLUSTRATION</a:t>
            </a:r>
          </a:p>
        </p:txBody>
      </p:sp>
      <p:sp>
        <p:nvSpPr>
          <p:cNvPr id="12" name="TextBox 12"/>
          <p:cNvSpPr txBox="1"/>
          <p:nvPr/>
        </p:nvSpPr>
        <p:spPr>
          <a:xfrm>
            <a:off x="9427573" y="5109513"/>
            <a:ext cx="3394269" cy="264453"/>
          </a:xfrm>
          <a:prstGeom prst="rect">
            <a:avLst/>
          </a:prstGeom>
        </p:spPr>
        <p:txBody>
          <a:bodyPr lIns="0" tIns="0" rIns="0" bIns="0" rtlCol="0" anchor="t">
            <a:spAutoFit/>
          </a:bodyPr>
          <a:lstStyle/>
          <a:p>
            <a:pPr algn="l">
              <a:lnSpc>
                <a:spcPts val="2010"/>
              </a:lnSpc>
            </a:pPr>
            <a:r>
              <a:rPr lang="en-US" sz="1436" b="1">
                <a:solidFill>
                  <a:srgbClr val="FF5F1F"/>
                </a:solidFill>
                <a:latin typeface="Arimo Bold"/>
                <a:ea typeface="Arimo Bold"/>
                <a:cs typeface="Arimo Bold"/>
                <a:sym typeface="Arimo Bold"/>
              </a:rPr>
              <a:t>ILLUSTRATION</a:t>
            </a:r>
          </a:p>
        </p:txBody>
      </p:sp>
      <p:sp>
        <p:nvSpPr>
          <p:cNvPr id="13" name="TextBox 13"/>
          <p:cNvSpPr txBox="1"/>
          <p:nvPr/>
        </p:nvSpPr>
        <p:spPr>
          <a:xfrm>
            <a:off x="13733735" y="5109513"/>
            <a:ext cx="3394269" cy="264453"/>
          </a:xfrm>
          <a:prstGeom prst="rect">
            <a:avLst/>
          </a:prstGeom>
        </p:spPr>
        <p:txBody>
          <a:bodyPr lIns="0" tIns="0" rIns="0" bIns="0" rtlCol="0" anchor="t">
            <a:spAutoFit/>
          </a:bodyPr>
          <a:lstStyle/>
          <a:p>
            <a:pPr algn="l">
              <a:lnSpc>
                <a:spcPts val="2010"/>
              </a:lnSpc>
            </a:pPr>
            <a:r>
              <a:rPr lang="en-US" sz="1436" b="1">
                <a:solidFill>
                  <a:srgbClr val="FF5F1F"/>
                </a:solidFill>
                <a:latin typeface="Arimo Bold"/>
                <a:ea typeface="Arimo Bold"/>
                <a:cs typeface="Arimo Bold"/>
                <a:sym typeface="Arimo Bold"/>
              </a:rPr>
              <a:t>CASE</a:t>
            </a:r>
          </a:p>
        </p:txBody>
      </p:sp>
      <p:sp>
        <p:nvSpPr>
          <p:cNvPr id="14" name="TextBox 14"/>
          <p:cNvSpPr txBox="1"/>
          <p:nvPr/>
        </p:nvSpPr>
        <p:spPr>
          <a:xfrm>
            <a:off x="5121411" y="5452792"/>
            <a:ext cx="3394269" cy="1375137"/>
          </a:xfrm>
          <a:prstGeom prst="rect">
            <a:avLst/>
          </a:prstGeom>
        </p:spPr>
        <p:txBody>
          <a:bodyPr lIns="0" tIns="0" rIns="0" bIns="0" rtlCol="0" anchor="t">
            <a:spAutoFit/>
          </a:bodyPr>
          <a:lstStyle/>
          <a:p>
            <a:pPr algn="l">
              <a:lnSpc>
                <a:spcPts val="2178"/>
              </a:lnSpc>
            </a:pPr>
            <a:r>
              <a:rPr lang="en-US" sz="1675" dirty="0">
                <a:solidFill>
                  <a:srgbClr val="0B1F3F"/>
                </a:solidFill>
                <a:latin typeface="Arimo"/>
                <a:ea typeface="Arimo"/>
                <a:cs typeface="Arimo"/>
                <a:sym typeface="Arimo"/>
              </a:rPr>
              <a:t>A brand’s French and German subsidiaries each measure awareness with their own questionnaire. Head office cannot compare the numbers.</a:t>
            </a:r>
          </a:p>
        </p:txBody>
      </p:sp>
      <p:sp>
        <p:nvSpPr>
          <p:cNvPr id="15" name="TextBox 15"/>
          <p:cNvSpPr txBox="1"/>
          <p:nvPr/>
        </p:nvSpPr>
        <p:spPr>
          <a:xfrm>
            <a:off x="9427573" y="5452792"/>
            <a:ext cx="3394269" cy="1101569"/>
          </a:xfrm>
          <a:prstGeom prst="rect">
            <a:avLst/>
          </a:prstGeom>
        </p:spPr>
        <p:txBody>
          <a:bodyPr lIns="0" tIns="0" rIns="0" bIns="0" rtlCol="0" anchor="t">
            <a:spAutoFit/>
          </a:bodyPr>
          <a:lstStyle/>
          <a:p>
            <a:pPr algn="l">
              <a:lnSpc>
                <a:spcPts val="2178"/>
              </a:lnSpc>
            </a:pPr>
            <a:r>
              <a:rPr lang="en-US" sz="1675">
                <a:solidFill>
                  <a:srgbClr val="0B1F3F"/>
                </a:solidFill>
                <a:latin typeface="Arimo"/>
                <a:ea typeface="Arimo"/>
                <a:cs typeface="Arimo"/>
                <a:sym typeface="Arimo"/>
              </a:rPr>
              <a:t>Our frozen cakes: research and launch in Poland first, fix what went wrong, then study Czechia and Slovakia.</a:t>
            </a:r>
          </a:p>
        </p:txBody>
      </p:sp>
      <p:sp>
        <p:nvSpPr>
          <p:cNvPr id="16" name="TextBox 16"/>
          <p:cNvSpPr txBox="1"/>
          <p:nvPr/>
        </p:nvSpPr>
        <p:spPr>
          <a:xfrm>
            <a:off x="13733735" y="5452792"/>
            <a:ext cx="3394269" cy="828001"/>
          </a:xfrm>
          <a:prstGeom prst="rect">
            <a:avLst/>
          </a:prstGeom>
        </p:spPr>
        <p:txBody>
          <a:bodyPr lIns="0" tIns="0" rIns="0" bIns="0" rtlCol="0" anchor="t">
            <a:spAutoFit/>
          </a:bodyPr>
          <a:lstStyle/>
          <a:p>
            <a:pPr algn="l">
              <a:lnSpc>
                <a:spcPts val="2178"/>
              </a:lnSpc>
            </a:pPr>
            <a:r>
              <a:rPr lang="en-US" sz="1675" dirty="0">
                <a:solidFill>
                  <a:srgbClr val="0B1F3F"/>
                </a:solidFill>
                <a:latin typeface="Arimo"/>
                <a:ea typeface="Arimo"/>
                <a:cs typeface="Arimo"/>
                <a:sym typeface="Arimo"/>
              </a:rPr>
              <a:t>Deloitte 2025: the same online questionnaire in 44 countries, fieldwork October–December 2024.</a:t>
            </a:r>
          </a:p>
        </p:txBody>
      </p:sp>
      <p:grpSp>
        <p:nvGrpSpPr>
          <p:cNvPr id="17" name="Group 17"/>
          <p:cNvGrpSpPr/>
          <p:nvPr/>
        </p:nvGrpSpPr>
        <p:grpSpPr>
          <a:xfrm>
            <a:off x="4868107" y="2624101"/>
            <a:ext cx="3900877" cy="6079288"/>
            <a:chOff x="0" y="0"/>
            <a:chExt cx="4889500" cy="7620000"/>
          </a:xfrm>
        </p:grpSpPr>
        <p:sp>
          <p:nvSpPr>
            <p:cNvPr id="18" name="Freeform 18"/>
            <p:cNvSpPr/>
            <p:nvPr/>
          </p:nvSpPr>
          <p:spPr>
            <a:xfrm>
              <a:off x="0" y="0"/>
              <a:ext cx="4889500" cy="7620000"/>
            </a:xfrm>
            <a:custGeom>
              <a:avLst/>
              <a:gdLst/>
              <a:ahLst/>
              <a:cxnLst/>
              <a:rect l="l" t="t" r="r" b="b"/>
              <a:pathLst>
                <a:path w="4889500" h="7620000">
                  <a:moveTo>
                    <a:pt x="49617" y="0"/>
                  </a:moveTo>
                  <a:lnTo>
                    <a:pt x="4839884" y="0"/>
                  </a:lnTo>
                  <a:cubicBezTo>
                    <a:pt x="4867286" y="0"/>
                    <a:pt x="4889500" y="22214"/>
                    <a:pt x="4889500" y="49617"/>
                  </a:cubicBezTo>
                  <a:lnTo>
                    <a:pt x="4889500" y="7570384"/>
                  </a:lnTo>
                  <a:cubicBezTo>
                    <a:pt x="4889500" y="7597786"/>
                    <a:pt x="4867286" y="7620000"/>
                    <a:pt x="4839884" y="7620000"/>
                  </a:cubicBezTo>
                  <a:lnTo>
                    <a:pt x="49617" y="7620000"/>
                  </a:lnTo>
                  <a:cubicBezTo>
                    <a:pt x="22214" y="7620000"/>
                    <a:pt x="0" y="7597786"/>
                    <a:pt x="0" y="7570384"/>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19" name="TextBox 19"/>
            <p:cNvSpPr txBox="1"/>
            <p:nvPr/>
          </p:nvSpPr>
          <p:spPr>
            <a:xfrm>
              <a:off x="0" y="-38100"/>
              <a:ext cx="4889500" cy="7658100"/>
            </a:xfrm>
            <a:prstGeom prst="rect">
              <a:avLst/>
            </a:prstGeom>
          </p:spPr>
          <p:txBody>
            <a:bodyPr lIns="50800" tIns="50800" rIns="50800" bIns="50800" rtlCol="0" anchor="ctr"/>
            <a:lstStyle/>
            <a:p>
              <a:pPr algn="l">
                <a:lnSpc>
                  <a:spcPts val="1679"/>
                </a:lnSpc>
              </a:pPr>
              <a:endParaRPr/>
            </a:p>
          </p:txBody>
        </p:sp>
      </p:grpSp>
      <p:grpSp>
        <p:nvGrpSpPr>
          <p:cNvPr id="20" name="Group 20"/>
          <p:cNvGrpSpPr/>
          <p:nvPr/>
        </p:nvGrpSpPr>
        <p:grpSpPr>
          <a:xfrm>
            <a:off x="9300921" y="2624101"/>
            <a:ext cx="3900877" cy="6079288"/>
            <a:chOff x="0" y="0"/>
            <a:chExt cx="4889500" cy="7620000"/>
          </a:xfrm>
        </p:grpSpPr>
        <p:sp>
          <p:nvSpPr>
            <p:cNvPr id="21" name="Freeform 21"/>
            <p:cNvSpPr/>
            <p:nvPr/>
          </p:nvSpPr>
          <p:spPr>
            <a:xfrm>
              <a:off x="0" y="0"/>
              <a:ext cx="4889500" cy="7620000"/>
            </a:xfrm>
            <a:custGeom>
              <a:avLst/>
              <a:gdLst/>
              <a:ahLst/>
              <a:cxnLst/>
              <a:rect l="l" t="t" r="r" b="b"/>
              <a:pathLst>
                <a:path w="4889500" h="7620000">
                  <a:moveTo>
                    <a:pt x="49617" y="0"/>
                  </a:moveTo>
                  <a:lnTo>
                    <a:pt x="4839884" y="0"/>
                  </a:lnTo>
                  <a:cubicBezTo>
                    <a:pt x="4867286" y="0"/>
                    <a:pt x="4889500" y="22214"/>
                    <a:pt x="4889500" y="49617"/>
                  </a:cubicBezTo>
                  <a:lnTo>
                    <a:pt x="4889500" y="7570384"/>
                  </a:lnTo>
                  <a:cubicBezTo>
                    <a:pt x="4889500" y="7597786"/>
                    <a:pt x="4867286" y="7620000"/>
                    <a:pt x="4839884" y="7620000"/>
                  </a:cubicBezTo>
                  <a:lnTo>
                    <a:pt x="49617" y="7620000"/>
                  </a:lnTo>
                  <a:cubicBezTo>
                    <a:pt x="22214" y="7620000"/>
                    <a:pt x="0" y="7597786"/>
                    <a:pt x="0" y="7570384"/>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22" name="TextBox 22"/>
            <p:cNvSpPr txBox="1"/>
            <p:nvPr/>
          </p:nvSpPr>
          <p:spPr>
            <a:xfrm>
              <a:off x="0" y="-38100"/>
              <a:ext cx="4889500" cy="7658100"/>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13480432" y="2624101"/>
            <a:ext cx="3900877" cy="6079288"/>
            <a:chOff x="0" y="0"/>
            <a:chExt cx="4889500" cy="7620000"/>
          </a:xfrm>
        </p:grpSpPr>
        <p:sp>
          <p:nvSpPr>
            <p:cNvPr id="24" name="Freeform 24">
              <a:hlinkClick r:id="rId3" tooltip="https://www.deloitte.com/gr/en/issues/work/genz-millennial-survey-2025.html"/>
            </p:cNvPr>
            <p:cNvSpPr/>
            <p:nvPr/>
          </p:nvSpPr>
          <p:spPr>
            <a:xfrm>
              <a:off x="0" y="0"/>
              <a:ext cx="4889500" cy="7620000"/>
            </a:xfrm>
            <a:custGeom>
              <a:avLst/>
              <a:gdLst/>
              <a:ahLst/>
              <a:cxnLst/>
              <a:rect l="l" t="t" r="r" b="b"/>
              <a:pathLst>
                <a:path w="4889500" h="7620000">
                  <a:moveTo>
                    <a:pt x="49617" y="0"/>
                  </a:moveTo>
                  <a:lnTo>
                    <a:pt x="4839884" y="0"/>
                  </a:lnTo>
                  <a:cubicBezTo>
                    <a:pt x="4867286" y="0"/>
                    <a:pt x="4889500" y="22214"/>
                    <a:pt x="4889500" y="49617"/>
                  </a:cubicBezTo>
                  <a:lnTo>
                    <a:pt x="4889500" y="7570384"/>
                  </a:lnTo>
                  <a:cubicBezTo>
                    <a:pt x="4889500" y="7597786"/>
                    <a:pt x="4867286" y="7620000"/>
                    <a:pt x="4839884" y="7620000"/>
                  </a:cubicBezTo>
                  <a:lnTo>
                    <a:pt x="49617" y="7620000"/>
                  </a:lnTo>
                  <a:cubicBezTo>
                    <a:pt x="22214" y="7620000"/>
                    <a:pt x="0" y="7597786"/>
                    <a:pt x="0" y="7570384"/>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25" name="TextBox 25"/>
            <p:cNvSpPr txBox="1"/>
            <p:nvPr/>
          </p:nvSpPr>
          <p:spPr>
            <a:xfrm>
              <a:off x="0" y="-38100"/>
              <a:ext cx="4889500" cy="7658100"/>
            </a:xfrm>
            <a:prstGeom prst="rect">
              <a:avLst/>
            </a:prstGeom>
          </p:spPr>
          <p:txBody>
            <a:bodyPr lIns="50800" tIns="50800" rIns="50800" bIns="50800" rtlCol="0" anchor="ctr"/>
            <a:lstStyle/>
            <a:p>
              <a:pPr algn="l">
                <a:lnSpc>
                  <a:spcPts val="1679"/>
                </a:lnSpc>
              </a:pPr>
              <a:endParaRPr/>
            </a:p>
          </p:txBody>
        </p:sp>
      </p:grpSp>
      <p:sp>
        <p:nvSpPr>
          <p:cNvPr id="26" name="TextBox 26"/>
          <p:cNvSpPr txBox="1"/>
          <p:nvPr/>
        </p:nvSpPr>
        <p:spPr>
          <a:xfrm>
            <a:off x="815248" y="8209343"/>
            <a:ext cx="3394269" cy="228613"/>
          </a:xfrm>
          <a:prstGeom prst="rect">
            <a:avLst/>
          </a:prstGeom>
        </p:spPr>
        <p:txBody>
          <a:bodyPr lIns="0" tIns="0" rIns="0" bIns="0" rtlCol="0" anchor="t">
            <a:spAutoFit/>
          </a:bodyPr>
          <a:lstStyle/>
          <a:p>
            <a:pPr algn="l">
              <a:lnSpc>
                <a:spcPts val="1787"/>
              </a:lnSpc>
            </a:pPr>
            <a:r>
              <a:rPr lang="en-US" sz="1276">
                <a:solidFill>
                  <a:srgbClr val="555E69"/>
                </a:solidFill>
                <a:latin typeface="Arimo"/>
                <a:ea typeface="Arimo"/>
                <a:cs typeface="Arimo"/>
                <a:sym typeface="Arimo"/>
              </a:rPr>
              <a:t>Onkvisit &amp; Shaw</a:t>
            </a:r>
          </a:p>
        </p:txBody>
      </p:sp>
      <p:sp>
        <p:nvSpPr>
          <p:cNvPr id="27" name="Freeform 27"/>
          <p:cNvSpPr/>
          <p:nvPr/>
        </p:nvSpPr>
        <p:spPr>
          <a:xfrm>
            <a:off x="-660796" y="6932704"/>
            <a:ext cx="4747853" cy="3029880"/>
          </a:xfrm>
          <a:custGeom>
            <a:avLst/>
            <a:gdLst/>
            <a:ahLst/>
            <a:cxnLst/>
            <a:rect l="l" t="t" r="r" b="b"/>
            <a:pathLst>
              <a:path w="4747853" h="3029880">
                <a:moveTo>
                  <a:pt x="0" y="0"/>
                </a:moveTo>
                <a:lnTo>
                  <a:pt x="4747853" y="0"/>
                </a:lnTo>
                <a:lnTo>
                  <a:pt x="4747853" y="3029880"/>
                </a:lnTo>
                <a:lnTo>
                  <a:pt x="0" y="3029880"/>
                </a:lnTo>
                <a:lnTo>
                  <a:pt x="0" y="0"/>
                </a:lnTo>
                <a:close/>
              </a:path>
            </a:pathLst>
          </a:custGeom>
          <a:blipFill>
            <a:blip r:embed="rId4"/>
            <a:stretch>
              <a:fillRect/>
            </a:stretch>
          </a:blipFill>
        </p:spPr>
        <p:txBody>
          <a:bodyPr/>
          <a:lstStyle/>
          <a:p>
            <a:endParaRPr lang="en-US"/>
          </a:p>
        </p:txBody>
      </p:sp>
      <p:sp>
        <p:nvSpPr>
          <p:cNvPr id="28" name="Freeform 28"/>
          <p:cNvSpPr/>
          <p:nvPr/>
        </p:nvSpPr>
        <p:spPr>
          <a:xfrm>
            <a:off x="9889072" y="8893889"/>
            <a:ext cx="2724575" cy="980847"/>
          </a:xfrm>
          <a:custGeom>
            <a:avLst/>
            <a:gdLst/>
            <a:ahLst/>
            <a:cxnLst/>
            <a:rect l="l" t="t" r="r" b="b"/>
            <a:pathLst>
              <a:path w="2724575" h="980847">
                <a:moveTo>
                  <a:pt x="0" y="0"/>
                </a:moveTo>
                <a:lnTo>
                  <a:pt x="2724575" y="0"/>
                </a:lnTo>
                <a:lnTo>
                  <a:pt x="2724575" y="980847"/>
                </a:lnTo>
                <a:lnTo>
                  <a:pt x="0" y="98084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9" name="Freeform 29"/>
          <p:cNvSpPr/>
          <p:nvPr/>
        </p:nvSpPr>
        <p:spPr>
          <a:xfrm>
            <a:off x="5935079" y="7778414"/>
            <a:ext cx="1393451" cy="1935348"/>
          </a:xfrm>
          <a:custGeom>
            <a:avLst/>
            <a:gdLst/>
            <a:ahLst/>
            <a:cxnLst/>
            <a:rect l="l" t="t" r="r" b="b"/>
            <a:pathLst>
              <a:path w="1393451" h="1935348">
                <a:moveTo>
                  <a:pt x="0" y="0"/>
                </a:moveTo>
                <a:lnTo>
                  <a:pt x="1393451" y="0"/>
                </a:lnTo>
                <a:lnTo>
                  <a:pt x="1393451" y="1935348"/>
                </a:lnTo>
                <a:lnTo>
                  <a:pt x="0" y="19353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0" name="TextBox 30"/>
          <p:cNvSpPr txBox="1"/>
          <p:nvPr/>
        </p:nvSpPr>
        <p:spPr>
          <a:xfrm>
            <a:off x="815248" y="2867880"/>
            <a:ext cx="3394269" cy="323622"/>
          </a:xfrm>
          <a:prstGeom prst="rect">
            <a:avLst/>
          </a:prstGeom>
        </p:spPr>
        <p:txBody>
          <a:bodyPr lIns="0" tIns="0" rIns="0" bIns="0" rtlCol="0" anchor="t">
            <a:spAutoFit/>
          </a:bodyPr>
          <a:lstStyle/>
          <a:p>
            <a:pPr algn="l">
              <a:lnSpc>
                <a:spcPts val="2489"/>
              </a:lnSpc>
            </a:pPr>
            <a:r>
              <a:rPr lang="en-US" sz="2074" b="1">
                <a:solidFill>
                  <a:srgbClr val="0B1F3F"/>
                </a:solidFill>
                <a:latin typeface="Arimo Bold"/>
                <a:ea typeface="Arimo Bold"/>
                <a:cs typeface="Arimo Bold"/>
                <a:sym typeface="Arimo Bold"/>
              </a:rPr>
              <a:t>Single-country</a:t>
            </a:r>
          </a:p>
        </p:txBody>
      </p:sp>
      <p:sp>
        <p:nvSpPr>
          <p:cNvPr id="31" name="TextBox 31"/>
          <p:cNvSpPr txBox="1"/>
          <p:nvPr/>
        </p:nvSpPr>
        <p:spPr>
          <a:xfrm>
            <a:off x="815248" y="3355437"/>
            <a:ext cx="3394269" cy="554433"/>
          </a:xfrm>
          <a:prstGeom prst="rect">
            <a:avLst/>
          </a:prstGeom>
        </p:spPr>
        <p:txBody>
          <a:bodyPr lIns="0" tIns="0" rIns="0" bIns="0" rtlCol="0" anchor="t">
            <a:spAutoFit/>
          </a:bodyPr>
          <a:lstStyle/>
          <a:p>
            <a:pPr algn="l">
              <a:lnSpc>
                <a:spcPts val="2178"/>
              </a:lnSpc>
            </a:pPr>
            <a:r>
              <a:rPr lang="en-US" sz="1675" b="1" dirty="0">
                <a:solidFill>
                  <a:srgbClr val="0B1F3F"/>
                </a:solidFill>
                <a:latin typeface="Arimo"/>
                <a:ea typeface="Arimo"/>
                <a:cs typeface="Arimo"/>
                <a:sym typeface="Arimo"/>
              </a:rPr>
              <a:t>One foreign country, to shape the strategy there.</a:t>
            </a:r>
          </a:p>
        </p:txBody>
      </p:sp>
      <p:sp>
        <p:nvSpPr>
          <p:cNvPr id="32" name="TextBox 32"/>
          <p:cNvSpPr txBox="1"/>
          <p:nvPr/>
        </p:nvSpPr>
        <p:spPr>
          <a:xfrm>
            <a:off x="815248" y="5109513"/>
            <a:ext cx="3394269" cy="264453"/>
          </a:xfrm>
          <a:prstGeom prst="rect">
            <a:avLst/>
          </a:prstGeom>
        </p:spPr>
        <p:txBody>
          <a:bodyPr lIns="0" tIns="0" rIns="0" bIns="0" rtlCol="0" anchor="t">
            <a:spAutoFit/>
          </a:bodyPr>
          <a:lstStyle/>
          <a:p>
            <a:pPr algn="l">
              <a:lnSpc>
                <a:spcPts val="2010"/>
              </a:lnSpc>
            </a:pPr>
            <a:r>
              <a:rPr lang="en-US" sz="1436" b="1">
                <a:solidFill>
                  <a:srgbClr val="FF5F1F"/>
                </a:solidFill>
                <a:latin typeface="Arimo Bold"/>
                <a:ea typeface="Arimo Bold"/>
                <a:cs typeface="Arimo Bold"/>
                <a:sym typeface="Arimo Bold"/>
              </a:rPr>
              <a:t>CASE</a:t>
            </a:r>
          </a:p>
        </p:txBody>
      </p:sp>
      <p:sp>
        <p:nvSpPr>
          <p:cNvPr id="33" name="TextBox 33"/>
          <p:cNvSpPr txBox="1"/>
          <p:nvPr/>
        </p:nvSpPr>
        <p:spPr>
          <a:xfrm>
            <a:off x="815248" y="5452792"/>
            <a:ext cx="3394269" cy="1375137"/>
          </a:xfrm>
          <a:prstGeom prst="rect">
            <a:avLst/>
          </a:prstGeom>
        </p:spPr>
        <p:txBody>
          <a:bodyPr lIns="0" tIns="0" rIns="0" bIns="0" rtlCol="0" anchor="t">
            <a:spAutoFit/>
          </a:bodyPr>
          <a:lstStyle/>
          <a:p>
            <a:pPr algn="l">
              <a:lnSpc>
                <a:spcPts val="2178"/>
              </a:lnSpc>
            </a:pPr>
            <a:r>
              <a:rPr lang="en-US" sz="1675">
                <a:solidFill>
                  <a:srgbClr val="0B1F3F"/>
                </a:solidFill>
                <a:latin typeface="Arimo"/>
                <a:ea typeface="Arimo"/>
                <a:cs typeface="Arimo"/>
                <a:sym typeface="Arimo"/>
              </a:rPr>
              <a:t>Toyota’s Japanese planners doubted a big V8 pickup for the US – until they saw rows of full-size pickups at a Dallas Cowboys game. Result: the Toyota Tundra.</a:t>
            </a:r>
          </a:p>
        </p:txBody>
      </p:sp>
      <p:sp>
        <p:nvSpPr>
          <p:cNvPr id="34" name="TextBox 34"/>
          <p:cNvSpPr txBox="1"/>
          <p:nvPr/>
        </p:nvSpPr>
        <p:spPr>
          <a:xfrm>
            <a:off x="1238250" y="701040"/>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Countries covered: one market or many?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967800883"/>
              </p:ext>
            </p:extLst>
          </p:nvPr>
        </p:nvGraphicFramePr>
        <p:xfrm>
          <a:off x="1238250" y="2762152"/>
          <a:ext cx="15792450" cy="5936892"/>
        </p:xfrm>
        <a:graphic>
          <a:graphicData uri="http://schemas.openxmlformats.org/drawingml/2006/table">
            <a:tbl>
              <a:tblPr/>
              <a:tblGrid>
                <a:gridCol w="2859999">
                  <a:extLst>
                    <a:ext uri="{9D8B030D-6E8A-4147-A177-3AD203B41FA5}">
                      <a16:colId xmlns:a16="http://schemas.microsoft.com/office/drawing/2014/main" val="20000"/>
                    </a:ext>
                  </a:extLst>
                </a:gridCol>
                <a:gridCol w="5995848">
                  <a:extLst>
                    <a:ext uri="{9D8B030D-6E8A-4147-A177-3AD203B41FA5}">
                      <a16:colId xmlns:a16="http://schemas.microsoft.com/office/drawing/2014/main" val="20001"/>
                    </a:ext>
                  </a:extLst>
                </a:gridCol>
                <a:gridCol w="6936603">
                  <a:extLst>
                    <a:ext uri="{9D8B030D-6E8A-4147-A177-3AD203B41FA5}">
                      <a16:colId xmlns:a16="http://schemas.microsoft.com/office/drawing/2014/main" val="20002"/>
                    </a:ext>
                  </a:extLst>
                </a:gridCol>
              </a:tblGrid>
              <a:tr h="620452">
                <a:tc>
                  <a:txBody>
                    <a:bodyPr/>
                    <a:lstStyle/>
                    <a:p>
                      <a:pPr algn="l">
                        <a:lnSpc>
                          <a:spcPts val="2520"/>
                        </a:lnSpc>
                        <a:defRPr/>
                      </a:pPr>
                      <a:r>
                        <a:rPr lang="en-US" sz="1800" b="1">
                          <a:solidFill>
                            <a:srgbClr val="F5F2EA"/>
                          </a:solidFill>
                          <a:latin typeface="Inter Bold"/>
                          <a:ea typeface="Inter Bold"/>
                          <a:cs typeface="Inter Bold"/>
                          <a:sym typeface="Inter Bold"/>
                        </a:rPr>
                        <a:t>Method</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0D1D35"/>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0D1D35"/>
                      </a:solidFill>
                      <a:prstDash val="solid"/>
                      <a:round/>
                      <a:headEnd type="none" w="med" len="med"/>
                      <a:tailEnd type="none" w="med" len="med"/>
                    </a:lnB>
                    <a:solidFill>
                      <a:srgbClr val="0B1F3F"/>
                    </a:solidFill>
                  </a:tcPr>
                </a:tc>
                <a:tc>
                  <a:txBody>
                    <a:bodyPr/>
                    <a:lstStyle/>
                    <a:p>
                      <a:pPr algn="l">
                        <a:lnSpc>
                          <a:spcPts val="2520"/>
                        </a:lnSpc>
                        <a:defRPr/>
                      </a:pPr>
                      <a:r>
                        <a:rPr lang="en-US" sz="1800" b="1">
                          <a:solidFill>
                            <a:srgbClr val="F5F2EA"/>
                          </a:solidFill>
                          <a:latin typeface="Inter Bold"/>
                          <a:ea typeface="Inter Bold"/>
                          <a:cs typeface="Inter Bold"/>
                          <a:sym typeface="Inter Bold"/>
                        </a:rPr>
                        <a:t>What it is</a:t>
                      </a:r>
                      <a:endParaRPr lang="en-US" sz="1100"/>
                    </a:p>
                  </a:txBody>
                  <a:tcPr marL="114300" marR="114300" marT="114300" marB="114300">
                    <a:lnL w="12700" cap="flat" cmpd="sng" algn="ctr">
                      <a:solidFill>
                        <a:srgbClr val="0D1D35"/>
                      </a:solidFill>
                      <a:prstDash val="solid"/>
                      <a:round/>
                      <a:headEnd type="none" w="med" len="med"/>
                      <a:tailEnd type="none" w="med" len="med"/>
                    </a:lnL>
                    <a:lnR w="12700" cap="flat" cmpd="sng" algn="ctr">
                      <a:solidFill>
                        <a:srgbClr val="0D1D35"/>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0D1D35"/>
                      </a:solidFill>
                      <a:prstDash val="solid"/>
                      <a:round/>
                      <a:headEnd type="none" w="med" len="med"/>
                      <a:tailEnd type="none" w="med" len="med"/>
                    </a:lnB>
                    <a:solidFill>
                      <a:srgbClr val="0B1F3F"/>
                    </a:solidFill>
                  </a:tcPr>
                </a:tc>
                <a:tc>
                  <a:txBody>
                    <a:bodyPr/>
                    <a:lstStyle/>
                    <a:p>
                      <a:pPr algn="l">
                        <a:lnSpc>
                          <a:spcPts val="2520"/>
                        </a:lnSpc>
                        <a:defRPr/>
                      </a:pPr>
                      <a:r>
                        <a:rPr lang="en-US" sz="1800" b="1" dirty="0">
                          <a:solidFill>
                            <a:srgbClr val="F5F2EA"/>
                          </a:solidFill>
                          <a:latin typeface="Inter Bold"/>
                          <a:ea typeface="Inter Bold"/>
                          <a:cs typeface="Inter Bold"/>
                          <a:sym typeface="Inter Bold"/>
                        </a:rPr>
                        <a:t>Challenges abroad</a:t>
                      </a:r>
                      <a:endParaRPr lang="en-US" sz="1100" dirty="0"/>
                    </a:p>
                  </a:txBody>
                  <a:tcPr marL="114300" marR="114300" marT="114300" marB="114300">
                    <a:lnL w="12700" cap="flat" cmpd="sng" algn="ctr">
                      <a:solidFill>
                        <a:srgbClr val="0D1D35"/>
                      </a:solidFill>
                      <a:prstDash val="solid"/>
                      <a:round/>
                      <a:headEnd type="none" w="med" len="med"/>
                      <a:tailEnd type="none" w="med" len="med"/>
                    </a:lnL>
                    <a:lnR w="12700" cap="flat" cmpd="sng" algn="ctr">
                      <a:solidFill>
                        <a:srgbClr val="0D1D35"/>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0D1D35"/>
                      </a:solidFill>
                      <a:prstDash val="solid"/>
                      <a:round/>
                      <a:headEnd type="none" w="med" len="med"/>
                      <a:tailEnd type="none" w="med" len="med"/>
                    </a:lnB>
                    <a:solidFill>
                      <a:srgbClr val="0B1F3F"/>
                    </a:solidFill>
                  </a:tcPr>
                </a:tc>
                <a:extLst>
                  <a:ext uri="{0D108BD9-81ED-4DB2-BD59-A6C34878D82A}">
                    <a16:rowId xmlns:a16="http://schemas.microsoft.com/office/drawing/2014/main" val="10000"/>
                  </a:ext>
                </a:extLst>
              </a:tr>
              <a:tr h="935451">
                <a:tc>
                  <a:txBody>
                    <a:bodyPr/>
                    <a:lstStyle/>
                    <a:p>
                      <a:pPr algn="l">
                        <a:lnSpc>
                          <a:spcPts val="2520"/>
                        </a:lnSpc>
                        <a:defRPr/>
                      </a:pPr>
                      <a:r>
                        <a:rPr lang="en-US" sz="1800" b="1">
                          <a:solidFill>
                            <a:srgbClr val="0B1F3F"/>
                          </a:solidFill>
                          <a:latin typeface="Inter Bold"/>
                          <a:ea typeface="Inter Bold"/>
                          <a:cs typeface="Inter Bold"/>
                          <a:sym typeface="Inter Bold"/>
                        </a:rPr>
                        <a:t>Desk research</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0D1D35"/>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a:solidFill>
                            <a:srgbClr val="0B1F3F"/>
                          </a:solidFill>
                          <a:latin typeface="Inter"/>
                          <a:ea typeface="Inter"/>
                          <a:cs typeface="Inter"/>
                          <a:sym typeface="Inter"/>
                        </a:rPr>
                        <a:t>Secondary data: company records, governments, trade press, UN agencies, IMF, Eurostat, ILO, etc</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0D1D35"/>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a:solidFill>
                            <a:srgbClr val="0B1F3F"/>
                          </a:solidFill>
                          <a:latin typeface="Inter"/>
                          <a:ea typeface="Inter"/>
                          <a:cs typeface="Inter"/>
                          <a:sym typeface="Inter"/>
                        </a:rPr>
                        <a:t>Usually the first step: cheap and quick, but check availability, accuracy, comparability and age</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0D1D35"/>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1"/>
                  </a:ext>
                </a:extLst>
              </a:tr>
              <a:tr h="1250450">
                <a:tc>
                  <a:txBody>
                    <a:bodyPr/>
                    <a:lstStyle/>
                    <a:p>
                      <a:pPr algn="l">
                        <a:lnSpc>
                          <a:spcPts val="2520"/>
                        </a:lnSpc>
                        <a:defRPr/>
                      </a:pPr>
                      <a:r>
                        <a:rPr lang="en-US" sz="1800" b="1">
                          <a:solidFill>
                            <a:srgbClr val="0B1F3F"/>
                          </a:solidFill>
                          <a:latin typeface="Inter Bold"/>
                          <a:ea typeface="Inter Bold"/>
                          <a:cs typeface="Inter Bold"/>
                          <a:sym typeface="Inter Bold"/>
                        </a:rPr>
                        <a:t>Focus groups and/or in-depth interviews</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algn="l">
                        <a:lnSpc>
                          <a:spcPts val="2520"/>
                        </a:lnSpc>
                        <a:defRPr/>
                      </a:pPr>
                      <a:r>
                        <a:rPr lang="en-US" sz="1800">
                          <a:solidFill>
                            <a:srgbClr val="0B1F3F"/>
                          </a:solidFill>
                          <a:latin typeface="Inter"/>
                          <a:ea typeface="Inter"/>
                          <a:cs typeface="Inter"/>
                          <a:sym typeface="Inter"/>
                        </a:rPr>
                        <a:t>Qualitative: 8–12 people with a trained moderator, or one-to-one</a:t>
                      </a:r>
                      <a:endParaRPr lang="en-US" sz="1100"/>
                    </a:p>
                  </a:txBody>
                  <a:tcPr marL="114300" marR="114300" marT="114300" marB="114300">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algn="l">
                        <a:lnSpc>
                          <a:spcPts val="2520"/>
                        </a:lnSpc>
                        <a:defRPr/>
                      </a:pPr>
                      <a:r>
                        <a:rPr lang="en-US" sz="1800">
                          <a:solidFill>
                            <a:srgbClr val="0B1F3F"/>
                          </a:solidFill>
                          <a:latin typeface="Inter"/>
                          <a:ea typeface="Inter"/>
                          <a:cs typeface="Inter"/>
                          <a:sym typeface="Inter"/>
                        </a:rPr>
                        <a:t>The moderator must know the language and culture; where people avoid discussing feelings in a group or one to one interview</a:t>
                      </a:r>
                      <a:endParaRPr lang="en-US" sz="1100"/>
                    </a:p>
                  </a:txBody>
                  <a:tcPr marL="114300" marR="114300" marT="114300" marB="114300">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extLst>
                  <a:ext uri="{0D108BD9-81ED-4DB2-BD59-A6C34878D82A}">
                    <a16:rowId xmlns:a16="http://schemas.microsoft.com/office/drawing/2014/main" val="10002"/>
                  </a:ext>
                </a:extLst>
              </a:tr>
              <a:tr h="935451">
                <a:tc>
                  <a:txBody>
                    <a:bodyPr/>
                    <a:lstStyle/>
                    <a:p>
                      <a:pPr algn="l">
                        <a:lnSpc>
                          <a:spcPts val="2520"/>
                        </a:lnSpc>
                        <a:defRPr/>
                      </a:pPr>
                      <a:r>
                        <a:rPr lang="en-US" sz="1800" b="1">
                          <a:solidFill>
                            <a:srgbClr val="0B1F3F"/>
                          </a:solidFill>
                          <a:latin typeface="Inter Bold"/>
                          <a:ea typeface="Inter Bold"/>
                          <a:cs typeface="Inter Bold"/>
                          <a:sym typeface="Inter Bold"/>
                        </a:rPr>
                        <a:t>Survey</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a:solidFill>
                            <a:srgbClr val="0B1F3F"/>
                          </a:solidFill>
                          <a:latin typeface="Inter"/>
                          <a:ea typeface="Inter"/>
                          <a:cs typeface="Inter"/>
                          <a:sym typeface="Inter"/>
                        </a:rPr>
                        <a:t>Structured questionnaire: in person, phone, mail or </a:t>
                      </a:r>
                      <a:r>
                        <a:rPr lang="en-US" sz="1800" u="sng">
                          <a:solidFill>
                            <a:srgbClr val="0B1F3F"/>
                          </a:solidFill>
                          <a:latin typeface="Inter"/>
                          <a:ea typeface="Inter"/>
                          <a:cs typeface="Inter"/>
                          <a:sym typeface="Inter"/>
                        </a:rPr>
                        <a:t>online</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a:solidFill>
                            <a:srgbClr val="0B1F3F"/>
                          </a:solidFill>
                          <a:latin typeface="Inter"/>
                          <a:ea typeface="Inter"/>
                          <a:cs typeface="Inter"/>
                          <a:sym typeface="Inter"/>
                        </a:rPr>
                        <a:t>The usual mode differs by country, e.g. 77% of interviews face to face in Portugal</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3"/>
                  </a:ext>
                </a:extLst>
              </a:tr>
              <a:tr h="856966">
                <a:tc>
                  <a:txBody>
                    <a:bodyPr/>
                    <a:lstStyle/>
                    <a:p>
                      <a:pPr algn="l">
                        <a:lnSpc>
                          <a:spcPts val="2520"/>
                        </a:lnSpc>
                        <a:defRPr/>
                      </a:pPr>
                      <a:r>
                        <a:rPr lang="en-US" sz="1800" b="1">
                          <a:solidFill>
                            <a:srgbClr val="0B1F3F"/>
                          </a:solidFill>
                          <a:latin typeface="Inter Bold"/>
                          <a:ea typeface="Inter Bold"/>
                          <a:cs typeface="Inter Bold"/>
                          <a:sym typeface="Inter Bold"/>
                        </a:rPr>
                        <a:t>Observation</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algn="l">
                        <a:lnSpc>
                          <a:spcPts val="2520"/>
                        </a:lnSpc>
                        <a:defRPr/>
                      </a:pPr>
                      <a:r>
                        <a:rPr lang="en-US" sz="1800">
                          <a:solidFill>
                            <a:srgbClr val="0B1F3F"/>
                          </a:solidFill>
                          <a:latin typeface="Inter"/>
                          <a:ea typeface="Inter"/>
                          <a:cs typeface="Inter"/>
                          <a:sym typeface="Inter"/>
                        </a:rPr>
                        <a:t>Watching what people do instead of asking</a:t>
                      </a:r>
                      <a:endParaRPr lang="en-US" sz="1100"/>
                    </a:p>
                  </a:txBody>
                  <a:tcPr marL="114300" marR="114300" marT="114300" marB="114300">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tc>
                  <a:txBody>
                    <a:bodyPr/>
                    <a:lstStyle/>
                    <a:p>
                      <a:pPr algn="l">
                        <a:lnSpc>
                          <a:spcPts val="2520"/>
                        </a:lnSpc>
                        <a:defRPr/>
                      </a:pPr>
                      <a:r>
                        <a:rPr lang="en-US" sz="1800">
                          <a:solidFill>
                            <a:srgbClr val="0B1F3F"/>
                          </a:solidFill>
                          <a:latin typeface="Inter"/>
                          <a:ea typeface="Inter"/>
                          <a:cs typeface="Inter"/>
                          <a:sym typeface="Inter"/>
                        </a:rPr>
                        <a:t>More objective, no interviewer influence</a:t>
                      </a:r>
                      <a:endParaRPr lang="en-US" sz="1100"/>
                    </a:p>
                  </a:txBody>
                  <a:tcPr marL="114300" marR="114300" marT="114300" marB="114300">
                    <a:lnL w="12700" cap="flat" cmpd="sng" algn="ctr">
                      <a:solidFill>
                        <a:srgbClr val="BCB7AD"/>
                      </a:solidFill>
                      <a:prstDash val="solid"/>
                      <a:round/>
                      <a:headEnd type="none" w="med" len="med"/>
                      <a:tailEnd type="none" w="med" len="med"/>
                    </a:lnL>
                    <a:lnR w="12700" cap="flat" cmpd="sng" algn="ctr">
                      <a:solidFill>
                        <a:srgbClr val="BCB7AD"/>
                      </a:solidFill>
                      <a:prstDash val="solid"/>
                      <a:round/>
                      <a:headEnd type="none" w="med" len="med"/>
                      <a:tailEnd type="none" w="med" len="med"/>
                    </a:lnR>
                    <a:lnT w="12700" cap="flat" cmpd="sng" algn="ctr">
                      <a:solidFill>
                        <a:srgbClr val="C4C1BB"/>
                      </a:solidFill>
                      <a:prstDash val="solid"/>
                      <a:round/>
                      <a:headEnd type="none" w="med" len="med"/>
                      <a:tailEnd type="none" w="med" len="med"/>
                    </a:lnT>
                    <a:lnB w="12700" cap="flat" cmpd="sng" algn="ctr">
                      <a:solidFill>
                        <a:srgbClr val="BCB7AD"/>
                      </a:solidFill>
                      <a:prstDash val="solid"/>
                      <a:round/>
                      <a:headEnd type="none" w="med" len="med"/>
                      <a:tailEnd type="none" w="med" len="med"/>
                    </a:lnB>
                    <a:solidFill>
                      <a:srgbClr val="FFEBE4"/>
                    </a:solidFill>
                  </a:tcPr>
                </a:tc>
                <a:extLst>
                  <a:ext uri="{0D108BD9-81ED-4DB2-BD59-A6C34878D82A}">
                    <a16:rowId xmlns:a16="http://schemas.microsoft.com/office/drawing/2014/main" val="10004"/>
                  </a:ext>
                </a:extLst>
              </a:tr>
              <a:tr h="1338122">
                <a:tc>
                  <a:txBody>
                    <a:bodyPr/>
                    <a:lstStyle/>
                    <a:p>
                      <a:pPr algn="l">
                        <a:lnSpc>
                          <a:spcPts val="2520"/>
                        </a:lnSpc>
                        <a:defRPr/>
                      </a:pPr>
                      <a:r>
                        <a:rPr lang="en-US" sz="1800" b="1">
                          <a:solidFill>
                            <a:srgbClr val="0B1F3F"/>
                          </a:solidFill>
                          <a:latin typeface="Inter Bold"/>
                          <a:ea typeface="Inter Bold"/>
                          <a:cs typeface="Inter Bold"/>
                          <a:sym typeface="Inter Bold"/>
                        </a:rPr>
                        <a:t>Experiment</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a:solidFill>
                            <a:srgbClr val="0B1F3F"/>
                          </a:solidFill>
                          <a:latin typeface="Inter"/>
                          <a:ea typeface="Inter"/>
                          <a:cs typeface="Inter"/>
                          <a:sym typeface="Inter"/>
                        </a:rPr>
                        <a:t>Test and control groups, assigned at random, lab or controlled environment</a:t>
                      </a:r>
                      <a:endParaRPr lang="en-US" sz="110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tc>
                  <a:txBody>
                    <a:bodyPr/>
                    <a:lstStyle/>
                    <a:p>
                      <a:pPr algn="l">
                        <a:lnSpc>
                          <a:spcPts val="2520"/>
                        </a:lnSpc>
                        <a:defRPr/>
                      </a:pPr>
                      <a:r>
                        <a:rPr lang="en-US" sz="1800" dirty="0">
                          <a:solidFill>
                            <a:srgbClr val="0B1F3F"/>
                          </a:solidFill>
                          <a:latin typeface="Inter"/>
                          <a:ea typeface="Inter"/>
                          <a:cs typeface="Inter"/>
                          <a:sym typeface="Inter"/>
                        </a:rPr>
                        <a:t>Hard across countries: control groups differ, so effects are hard to attribute</a:t>
                      </a:r>
                      <a:endParaRPr lang="en-US" sz="1100" dirty="0"/>
                    </a:p>
                  </a:txBody>
                  <a:tcPr marL="114300" marR="114300" marT="114300" marB="114300">
                    <a:lnL w="12700" cap="flat" cmpd="sng" algn="ctr">
                      <a:solidFill>
                        <a:srgbClr val="C4C1BB"/>
                      </a:solidFill>
                      <a:prstDash val="solid"/>
                      <a:round/>
                      <a:headEnd type="none" w="med" len="med"/>
                      <a:tailEnd type="none" w="med" len="med"/>
                    </a:lnL>
                    <a:lnR w="12700" cap="flat" cmpd="sng" algn="ctr">
                      <a:solidFill>
                        <a:srgbClr val="C4C1BB"/>
                      </a:solidFill>
                      <a:prstDash val="solid"/>
                      <a:round/>
                      <a:headEnd type="none" w="med" len="med"/>
                      <a:tailEnd type="none" w="med" len="med"/>
                    </a:lnR>
                    <a:lnT w="12700" cap="flat" cmpd="sng" algn="ctr">
                      <a:solidFill>
                        <a:srgbClr val="BCB7AD"/>
                      </a:solidFill>
                      <a:prstDash val="solid"/>
                      <a:round/>
                      <a:headEnd type="none" w="med" len="med"/>
                      <a:tailEnd type="none" w="med" len="med"/>
                    </a:lnT>
                    <a:lnB w="12700" cap="flat" cmpd="sng" algn="ctr">
                      <a:solidFill>
                        <a:srgbClr val="C4C1BB"/>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TextBox 3"/>
          <p:cNvSpPr txBox="1"/>
          <p:nvPr/>
        </p:nvSpPr>
        <p:spPr>
          <a:xfrm>
            <a:off x="1219200" y="729615"/>
            <a:ext cx="16325088" cy="651472"/>
          </a:xfrm>
          <a:prstGeom prst="rect">
            <a:avLst/>
          </a:prstGeom>
        </p:spPr>
        <p:txBody>
          <a:bodyPr lIns="0" tIns="0" rIns="0" bIns="0" rtlCol="0" anchor="t">
            <a:spAutoFit/>
          </a:bodyPr>
          <a:lstStyle/>
          <a:p>
            <a:pPr algn="l">
              <a:lnSpc>
                <a:spcPts val="5280"/>
              </a:lnSpc>
            </a:pPr>
            <a:r>
              <a:rPr lang="en-US" sz="4800" b="1">
                <a:solidFill>
                  <a:srgbClr val="0B1F3F"/>
                </a:solidFill>
                <a:latin typeface="Aptos Bold"/>
                <a:ea typeface="Aptos Bold"/>
                <a:cs typeface="Aptos Bold"/>
                <a:sym typeface="Aptos Bold"/>
              </a:rPr>
              <a:t>Five methods, and what changes abroad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4765" y="686559"/>
            <a:ext cx="7242859" cy="742799"/>
          </a:xfrm>
          <a:prstGeom prst="rect">
            <a:avLst/>
          </a:prstGeom>
        </p:spPr>
        <p:txBody>
          <a:bodyPr lIns="0" tIns="0" rIns="0" bIns="0" rtlCol="0" anchor="t">
            <a:spAutoFit/>
          </a:bodyPr>
          <a:lstStyle/>
          <a:p>
            <a:pPr algn="l">
              <a:lnSpc>
                <a:spcPts val="5864"/>
              </a:lnSpc>
            </a:pPr>
            <a:r>
              <a:rPr lang="en-US" sz="4886" b="1">
                <a:solidFill>
                  <a:srgbClr val="0B1E3E"/>
                </a:solidFill>
                <a:latin typeface="Open Sauce Bold"/>
                <a:ea typeface="Open Sauce Bold"/>
                <a:cs typeface="Open Sauce Bold"/>
                <a:sym typeface="Open Sauce Bold"/>
              </a:rPr>
              <a:t>Methodologies</a:t>
            </a:r>
          </a:p>
        </p:txBody>
      </p:sp>
      <p:grpSp>
        <p:nvGrpSpPr>
          <p:cNvPr id="3" name="Group 3"/>
          <p:cNvGrpSpPr/>
          <p:nvPr/>
        </p:nvGrpSpPr>
        <p:grpSpPr>
          <a:xfrm>
            <a:off x="816408" y="1936470"/>
            <a:ext cx="3412373" cy="5401374"/>
            <a:chOff x="0" y="0"/>
            <a:chExt cx="5469667" cy="8657822"/>
          </a:xfrm>
        </p:grpSpPr>
        <p:sp>
          <p:nvSpPr>
            <p:cNvPr id="4" name="Freeform 4"/>
            <p:cNvSpPr/>
            <p:nvPr/>
          </p:nvSpPr>
          <p:spPr>
            <a:xfrm>
              <a:off x="0" y="0"/>
              <a:ext cx="5469667" cy="8657822"/>
            </a:xfrm>
            <a:custGeom>
              <a:avLst/>
              <a:gdLst/>
              <a:ahLst/>
              <a:cxnLst/>
              <a:rect l="l" t="t" r="r" b="b"/>
              <a:pathLst>
                <a:path w="5469667" h="8657822">
                  <a:moveTo>
                    <a:pt x="56719" y="0"/>
                  </a:moveTo>
                  <a:lnTo>
                    <a:pt x="5412948" y="0"/>
                  </a:lnTo>
                  <a:cubicBezTo>
                    <a:pt x="5444273" y="0"/>
                    <a:pt x="5469667" y="25394"/>
                    <a:pt x="5469667" y="56719"/>
                  </a:cubicBezTo>
                  <a:lnTo>
                    <a:pt x="5469667" y="8601102"/>
                  </a:lnTo>
                  <a:cubicBezTo>
                    <a:pt x="5469667" y="8616145"/>
                    <a:pt x="5463691" y="8630572"/>
                    <a:pt x="5453054" y="8641209"/>
                  </a:cubicBezTo>
                  <a:cubicBezTo>
                    <a:pt x="5442417" y="8651846"/>
                    <a:pt x="5427990" y="8657822"/>
                    <a:pt x="5412948" y="8657822"/>
                  </a:cubicBezTo>
                  <a:lnTo>
                    <a:pt x="56719" y="8657822"/>
                  </a:lnTo>
                  <a:cubicBezTo>
                    <a:pt x="25394" y="8657822"/>
                    <a:pt x="0" y="8632428"/>
                    <a:pt x="0" y="8601102"/>
                  </a:cubicBezTo>
                  <a:lnTo>
                    <a:pt x="0" y="56719"/>
                  </a:lnTo>
                  <a:cubicBezTo>
                    <a:pt x="0" y="25394"/>
                    <a:pt x="25394" y="0"/>
                    <a:pt x="56719" y="0"/>
                  </a:cubicBezTo>
                  <a:close/>
                </a:path>
              </a:pathLst>
            </a:custGeom>
            <a:ln w="9525" cap="sq">
              <a:solidFill>
                <a:srgbClr val="FF5F1F"/>
              </a:solidFill>
              <a:prstDash val="solid"/>
              <a:miter/>
            </a:ln>
          </p:spPr>
          <p:txBody>
            <a:bodyPr/>
            <a:lstStyle/>
            <a:p>
              <a:endParaRPr lang="en-US"/>
            </a:p>
          </p:txBody>
        </p:sp>
        <p:sp>
          <p:nvSpPr>
            <p:cNvPr id="5" name="TextBox 5"/>
            <p:cNvSpPr txBox="1"/>
            <p:nvPr/>
          </p:nvSpPr>
          <p:spPr>
            <a:xfrm>
              <a:off x="0" y="-38100"/>
              <a:ext cx="5469667" cy="8695922"/>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1046521" y="2451032"/>
            <a:ext cx="2222962" cy="408062"/>
          </a:xfrm>
          <a:prstGeom prst="rect">
            <a:avLst/>
          </a:prstGeom>
        </p:spPr>
        <p:txBody>
          <a:bodyPr lIns="0" tIns="0" rIns="0" bIns="0" rtlCol="0" anchor="t">
            <a:spAutoFit/>
          </a:bodyPr>
          <a:lstStyle/>
          <a:p>
            <a:pPr algn="l">
              <a:lnSpc>
                <a:spcPts val="3475"/>
              </a:lnSpc>
            </a:pPr>
            <a:r>
              <a:rPr lang="en-US" sz="2575" b="1">
                <a:solidFill>
                  <a:srgbClr val="0B1E3E"/>
                </a:solidFill>
                <a:latin typeface="Open Sauce Bold"/>
                <a:ea typeface="Open Sauce Bold"/>
                <a:cs typeface="Open Sauce Bold"/>
                <a:sym typeface="Open Sauce Bold"/>
              </a:rPr>
              <a:t>CAWI (online)</a:t>
            </a:r>
          </a:p>
        </p:txBody>
      </p:sp>
      <p:sp>
        <p:nvSpPr>
          <p:cNvPr id="7" name="TextBox 7"/>
          <p:cNvSpPr txBox="1"/>
          <p:nvPr/>
        </p:nvSpPr>
        <p:spPr>
          <a:xfrm>
            <a:off x="1046521" y="5353952"/>
            <a:ext cx="2952147" cy="735609"/>
          </a:xfrm>
          <a:prstGeom prst="rect">
            <a:avLst/>
          </a:prstGeom>
        </p:spPr>
        <p:txBody>
          <a:bodyPr lIns="0" tIns="0" rIns="0" bIns="0" rtlCol="0" anchor="t">
            <a:spAutoFit/>
          </a:bodyPr>
          <a:lstStyle/>
          <a:p>
            <a:pPr algn="l">
              <a:lnSpc>
                <a:spcPts val="3031"/>
              </a:lnSpc>
            </a:pPr>
            <a:r>
              <a:rPr lang="en-US" sz="2246">
                <a:solidFill>
                  <a:srgbClr val="0B1E3E"/>
                </a:solidFill>
                <a:latin typeface="Open Sauce"/>
                <a:ea typeface="Open Sauce"/>
                <a:cs typeface="Open Sauce"/>
                <a:sym typeface="Open Sauce"/>
              </a:rPr>
              <a:t>Reaches only people with internet access.</a:t>
            </a:r>
          </a:p>
        </p:txBody>
      </p:sp>
      <p:grpSp>
        <p:nvGrpSpPr>
          <p:cNvPr id="8" name="Group 8"/>
          <p:cNvGrpSpPr/>
          <p:nvPr/>
        </p:nvGrpSpPr>
        <p:grpSpPr>
          <a:xfrm>
            <a:off x="4647192" y="1955723"/>
            <a:ext cx="3900877" cy="5382122"/>
            <a:chOff x="0" y="0"/>
            <a:chExt cx="4889500" cy="6746146"/>
          </a:xfrm>
        </p:grpSpPr>
        <p:sp>
          <p:nvSpPr>
            <p:cNvPr id="9" name="Freeform 9"/>
            <p:cNvSpPr/>
            <p:nvPr/>
          </p:nvSpPr>
          <p:spPr>
            <a:xfrm>
              <a:off x="0" y="0"/>
              <a:ext cx="4889500" cy="6746146"/>
            </a:xfrm>
            <a:custGeom>
              <a:avLst/>
              <a:gdLst/>
              <a:ahLst/>
              <a:cxnLst/>
              <a:rect l="l" t="t" r="r" b="b"/>
              <a:pathLst>
                <a:path w="4889500" h="6746146">
                  <a:moveTo>
                    <a:pt x="49617" y="0"/>
                  </a:moveTo>
                  <a:lnTo>
                    <a:pt x="4839884" y="0"/>
                  </a:lnTo>
                  <a:cubicBezTo>
                    <a:pt x="4867286" y="0"/>
                    <a:pt x="4889500" y="22214"/>
                    <a:pt x="4889500" y="49617"/>
                  </a:cubicBezTo>
                  <a:lnTo>
                    <a:pt x="4889500" y="6696530"/>
                  </a:lnTo>
                  <a:cubicBezTo>
                    <a:pt x="4889500" y="6723932"/>
                    <a:pt x="4867286" y="6746146"/>
                    <a:pt x="4839884" y="6746146"/>
                  </a:cubicBezTo>
                  <a:lnTo>
                    <a:pt x="49617" y="6746146"/>
                  </a:lnTo>
                  <a:cubicBezTo>
                    <a:pt x="22214" y="6746146"/>
                    <a:pt x="0" y="6723932"/>
                    <a:pt x="0" y="6696530"/>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10" name="TextBox 10"/>
            <p:cNvSpPr txBox="1"/>
            <p:nvPr/>
          </p:nvSpPr>
          <p:spPr>
            <a:xfrm>
              <a:off x="0" y="-38100"/>
              <a:ext cx="4889500" cy="6784246"/>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5175916" y="2451032"/>
            <a:ext cx="2734717" cy="408163"/>
          </a:xfrm>
          <a:prstGeom prst="rect">
            <a:avLst/>
          </a:prstGeom>
        </p:spPr>
        <p:txBody>
          <a:bodyPr lIns="0" tIns="0" rIns="0" bIns="0" rtlCol="0" anchor="t">
            <a:spAutoFit/>
          </a:bodyPr>
          <a:lstStyle/>
          <a:p>
            <a:pPr algn="l">
              <a:lnSpc>
                <a:spcPts val="3475"/>
              </a:lnSpc>
            </a:pPr>
            <a:r>
              <a:rPr lang="en-US" sz="2575" b="1">
                <a:solidFill>
                  <a:srgbClr val="0B1E3E"/>
                </a:solidFill>
                <a:latin typeface="Open Sauce Bold"/>
                <a:ea typeface="Open Sauce Bold"/>
                <a:cs typeface="Open Sauce Bold"/>
                <a:sym typeface="Open Sauce Bold"/>
              </a:rPr>
              <a:t>CATI (telephone)</a:t>
            </a:r>
          </a:p>
        </p:txBody>
      </p:sp>
      <p:sp>
        <p:nvSpPr>
          <p:cNvPr id="12" name="TextBox 12"/>
          <p:cNvSpPr txBox="1"/>
          <p:nvPr/>
        </p:nvSpPr>
        <p:spPr>
          <a:xfrm>
            <a:off x="5141160" y="3880869"/>
            <a:ext cx="2912941" cy="2652978"/>
          </a:xfrm>
          <a:prstGeom prst="rect">
            <a:avLst/>
          </a:prstGeom>
        </p:spPr>
        <p:txBody>
          <a:bodyPr lIns="0" tIns="0" rIns="0" bIns="0" rtlCol="0" anchor="t">
            <a:spAutoFit/>
          </a:bodyPr>
          <a:lstStyle/>
          <a:p>
            <a:pPr algn="l">
              <a:lnSpc>
                <a:spcPts val="3030"/>
              </a:lnSpc>
            </a:pPr>
            <a:r>
              <a:rPr lang="en-US" sz="2246" b="1">
                <a:solidFill>
                  <a:srgbClr val="0B1E3E"/>
                </a:solidFill>
                <a:latin typeface="Open Sauce Bold"/>
                <a:ea typeface="Open Sauce Bold"/>
                <a:cs typeface="Open Sauce Bold"/>
                <a:sym typeface="Open Sauce Bold"/>
              </a:rPr>
              <a:t>Computer-Assisted Telephone Interviewing </a:t>
            </a:r>
          </a:p>
          <a:p>
            <a:pPr algn="l">
              <a:lnSpc>
                <a:spcPts val="3030"/>
              </a:lnSpc>
            </a:pPr>
            <a:endParaRPr lang="en-US" sz="2246" b="1">
              <a:solidFill>
                <a:srgbClr val="0B1E3E"/>
              </a:solidFill>
              <a:latin typeface="Open Sauce Bold"/>
              <a:ea typeface="Open Sauce Bold"/>
              <a:cs typeface="Open Sauce Bold"/>
              <a:sym typeface="Open Sauce Bold"/>
            </a:endParaRPr>
          </a:p>
          <a:p>
            <a:pPr algn="l">
              <a:lnSpc>
                <a:spcPts val="3031"/>
              </a:lnSpc>
            </a:pPr>
            <a:r>
              <a:rPr lang="en-US" sz="2246">
                <a:solidFill>
                  <a:srgbClr val="0B1E3E"/>
                </a:solidFill>
                <a:latin typeface="Open Sauce"/>
                <a:ea typeface="Open Sauce"/>
                <a:cs typeface="Open Sauce"/>
                <a:sym typeface="Open Sauce"/>
              </a:rPr>
              <a:t>Reaches only people who have a phone and pick up.</a:t>
            </a:r>
          </a:p>
        </p:txBody>
      </p:sp>
      <p:grpSp>
        <p:nvGrpSpPr>
          <p:cNvPr id="13" name="Group 13"/>
          <p:cNvGrpSpPr/>
          <p:nvPr/>
        </p:nvGrpSpPr>
        <p:grpSpPr>
          <a:xfrm>
            <a:off x="8857769" y="1955723"/>
            <a:ext cx="3900877" cy="5382122"/>
            <a:chOff x="0" y="0"/>
            <a:chExt cx="4889500" cy="6746146"/>
          </a:xfrm>
        </p:grpSpPr>
        <p:sp>
          <p:nvSpPr>
            <p:cNvPr id="14" name="Freeform 14"/>
            <p:cNvSpPr/>
            <p:nvPr/>
          </p:nvSpPr>
          <p:spPr>
            <a:xfrm>
              <a:off x="0" y="0"/>
              <a:ext cx="4889500" cy="6746146"/>
            </a:xfrm>
            <a:custGeom>
              <a:avLst/>
              <a:gdLst/>
              <a:ahLst/>
              <a:cxnLst/>
              <a:rect l="l" t="t" r="r" b="b"/>
              <a:pathLst>
                <a:path w="4889500" h="6746146">
                  <a:moveTo>
                    <a:pt x="49617" y="0"/>
                  </a:moveTo>
                  <a:lnTo>
                    <a:pt x="4839884" y="0"/>
                  </a:lnTo>
                  <a:cubicBezTo>
                    <a:pt x="4867286" y="0"/>
                    <a:pt x="4889500" y="22214"/>
                    <a:pt x="4889500" y="49617"/>
                  </a:cubicBezTo>
                  <a:lnTo>
                    <a:pt x="4889500" y="6696530"/>
                  </a:lnTo>
                  <a:cubicBezTo>
                    <a:pt x="4889500" y="6723932"/>
                    <a:pt x="4867286" y="6746146"/>
                    <a:pt x="4839884" y="6746146"/>
                  </a:cubicBezTo>
                  <a:lnTo>
                    <a:pt x="49617" y="6746146"/>
                  </a:lnTo>
                  <a:cubicBezTo>
                    <a:pt x="22214" y="6746146"/>
                    <a:pt x="0" y="6723932"/>
                    <a:pt x="0" y="6696530"/>
                  </a:cubicBezTo>
                  <a:lnTo>
                    <a:pt x="0" y="49617"/>
                  </a:lnTo>
                  <a:cubicBezTo>
                    <a:pt x="0" y="22214"/>
                    <a:pt x="22214" y="0"/>
                    <a:pt x="49617" y="0"/>
                  </a:cubicBezTo>
                  <a:close/>
                </a:path>
              </a:pathLst>
            </a:custGeom>
            <a:ln w="9525" cap="sq">
              <a:solidFill>
                <a:srgbClr val="FF5F1F"/>
              </a:solidFill>
              <a:prstDash val="solid"/>
              <a:miter/>
            </a:ln>
          </p:spPr>
          <p:txBody>
            <a:bodyPr/>
            <a:lstStyle/>
            <a:p>
              <a:endParaRPr lang="en-US"/>
            </a:p>
          </p:txBody>
        </p:sp>
        <p:sp>
          <p:nvSpPr>
            <p:cNvPr id="15" name="TextBox 15"/>
            <p:cNvSpPr txBox="1"/>
            <p:nvPr/>
          </p:nvSpPr>
          <p:spPr>
            <a:xfrm>
              <a:off x="0" y="-38100"/>
              <a:ext cx="4889500" cy="6784246"/>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9292275" y="2451032"/>
            <a:ext cx="3031864" cy="408556"/>
          </a:xfrm>
          <a:prstGeom prst="rect">
            <a:avLst/>
          </a:prstGeom>
        </p:spPr>
        <p:txBody>
          <a:bodyPr lIns="0" tIns="0" rIns="0" bIns="0" rtlCol="0" anchor="t">
            <a:spAutoFit/>
          </a:bodyPr>
          <a:lstStyle/>
          <a:p>
            <a:pPr algn="l">
              <a:lnSpc>
                <a:spcPts val="3440"/>
              </a:lnSpc>
            </a:pPr>
            <a:r>
              <a:rPr lang="en-US" sz="2549" b="1">
                <a:solidFill>
                  <a:srgbClr val="0B1E3E"/>
                </a:solidFill>
                <a:latin typeface="Open Sauce Bold"/>
                <a:ea typeface="Open Sauce Bold"/>
                <a:cs typeface="Open Sauce Bold"/>
                <a:sym typeface="Open Sauce Bold"/>
              </a:rPr>
              <a:t>CAPI (face to face)</a:t>
            </a:r>
          </a:p>
        </p:txBody>
      </p:sp>
      <p:sp>
        <p:nvSpPr>
          <p:cNvPr id="17" name="TextBox 17"/>
          <p:cNvSpPr txBox="1"/>
          <p:nvPr/>
        </p:nvSpPr>
        <p:spPr>
          <a:xfrm>
            <a:off x="9292275" y="5353952"/>
            <a:ext cx="2814329" cy="1782400"/>
          </a:xfrm>
          <a:prstGeom prst="rect">
            <a:avLst/>
          </a:prstGeom>
        </p:spPr>
        <p:txBody>
          <a:bodyPr lIns="0" tIns="0" rIns="0" bIns="0" rtlCol="0" anchor="t">
            <a:spAutoFit/>
          </a:bodyPr>
          <a:lstStyle/>
          <a:p>
            <a:pPr algn="l">
              <a:lnSpc>
                <a:spcPts val="2911"/>
              </a:lnSpc>
            </a:pPr>
            <a:r>
              <a:rPr lang="en-US" sz="2157">
                <a:solidFill>
                  <a:srgbClr val="0B1E3E"/>
                </a:solidFill>
                <a:latin typeface="Open Sauce"/>
                <a:ea typeface="Open Sauce"/>
                <a:cs typeface="Open Sauce"/>
                <a:sym typeface="Open Sauce"/>
              </a:rPr>
              <a:t>Sometimes the only way to reach rural</a:t>
            </a:r>
          </a:p>
          <a:p>
            <a:pPr algn="l">
              <a:lnSpc>
                <a:spcPts val="2911"/>
              </a:lnSpc>
            </a:pPr>
            <a:r>
              <a:rPr lang="en-US" sz="2157">
                <a:solidFill>
                  <a:srgbClr val="0B1E3E"/>
                </a:solidFill>
                <a:latin typeface="Open Sauce"/>
                <a:ea typeface="Open Sauce"/>
                <a:cs typeface="Open Sauce"/>
                <a:sym typeface="Open Sauce"/>
              </a:rPr>
              <a:t>or older respondents – but slower and more expensive.</a:t>
            </a:r>
          </a:p>
        </p:txBody>
      </p:sp>
      <p:sp>
        <p:nvSpPr>
          <p:cNvPr id="18" name="Freeform 18"/>
          <p:cNvSpPr/>
          <p:nvPr/>
        </p:nvSpPr>
        <p:spPr>
          <a:xfrm>
            <a:off x="13212861" y="1740020"/>
            <a:ext cx="4386057" cy="4939425"/>
          </a:xfrm>
          <a:custGeom>
            <a:avLst/>
            <a:gdLst/>
            <a:ahLst/>
            <a:cxnLst/>
            <a:rect l="l" t="t" r="r" b="b"/>
            <a:pathLst>
              <a:path w="4386057" h="4939425">
                <a:moveTo>
                  <a:pt x="0" y="0"/>
                </a:moveTo>
                <a:lnTo>
                  <a:pt x="4386058" y="0"/>
                </a:lnTo>
                <a:lnTo>
                  <a:pt x="4386058" y="4939424"/>
                </a:lnTo>
                <a:lnTo>
                  <a:pt x="0" y="4939424"/>
                </a:lnTo>
                <a:lnTo>
                  <a:pt x="0" y="0"/>
                </a:lnTo>
                <a:close/>
              </a:path>
            </a:pathLst>
          </a:custGeom>
          <a:blipFill>
            <a:blip r:embed="rId3"/>
            <a:stretch>
              <a:fillRect l="-11033" r="-8187" b="-4292"/>
            </a:stretch>
          </a:blipFill>
        </p:spPr>
        <p:txBody>
          <a:bodyPr/>
          <a:lstStyle/>
          <a:p>
            <a:endParaRPr lang="en-US"/>
          </a:p>
        </p:txBody>
      </p:sp>
      <p:sp>
        <p:nvSpPr>
          <p:cNvPr id="19" name="TextBox 19"/>
          <p:cNvSpPr txBox="1"/>
          <p:nvPr/>
        </p:nvSpPr>
        <p:spPr>
          <a:xfrm>
            <a:off x="13575652" y="3002839"/>
            <a:ext cx="3319188" cy="3086722"/>
          </a:xfrm>
          <a:prstGeom prst="rect">
            <a:avLst/>
          </a:prstGeom>
        </p:spPr>
        <p:txBody>
          <a:bodyPr lIns="0" tIns="0" rIns="0" bIns="0" rtlCol="0" anchor="t">
            <a:spAutoFit/>
          </a:bodyPr>
          <a:lstStyle/>
          <a:p>
            <a:pPr algn="l">
              <a:lnSpc>
                <a:spcPts val="4208"/>
              </a:lnSpc>
            </a:pPr>
            <a:r>
              <a:rPr lang="en-US" sz="3005" b="1">
                <a:solidFill>
                  <a:srgbClr val="FFFFFF"/>
                </a:solidFill>
                <a:latin typeface="Open Sauce Bold"/>
                <a:ea typeface="Open Sauce Bold"/>
                <a:cs typeface="Open Sauce Bold"/>
                <a:sym typeface="Open Sauce Bold"/>
              </a:rPr>
              <a:t>The usual mode differs by country – e.g. 77% of interviews were face to face in Portugal.</a:t>
            </a:r>
          </a:p>
        </p:txBody>
      </p:sp>
      <p:sp>
        <p:nvSpPr>
          <p:cNvPr id="20" name="Freeform 20"/>
          <p:cNvSpPr/>
          <p:nvPr/>
        </p:nvSpPr>
        <p:spPr>
          <a:xfrm>
            <a:off x="634765" y="8385594"/>
            <a:ext cx="16953589" cy="1710906"/>
          </a:xfrm>
          <a:custGeom>
            <a:avLst/>
            <a:gdLst/>
            <a:ahLst/>
            <a:cxnLst/>
            <a:rect l="l" t="t" r="r" b="b"/>
            <a:pathLst>
              <a:path w="16953589" h="1224383">
                <a:moveTo>
                  <a:pt x="0" y="0"/>
                </a:moveTo>
                <a:lnTo>
                  <a:pt x="16953588" y="0"/>
                </a:lnTo>
                <a:lnTo>
                  <a:pt x="16953588" y="1224383"/>
                </a:lnTo>
                <a:lnTo>
                  <a:pt x="0" y="1224383"/>
                </a:lnTo>
                <a:lnTo>
                  <a:pt x="0" y="0"/>
                </a:lnTo>
                <a:close/>
              </a:path>
            </a:pathLst>
          </a:custGeom>
          <a:blipFill>
            <a:blip r:embed="rId4"/>
            <a:stretch>
              <a:fillRect t="-8928" r="-258" b="-14285"/>
            </a:stretch>
          </a:blipFill>
        </p:spPr>
        <p:txBody>
          <a:bodyPr/>
          <a:lstStyle/>
          <a:p>
            <a:endParaRPr lang="en-US"/>
          </a:p>
        </p:txBody>
      </p:sp>
      <p:sp>
        <p:nvSpPr>
          <p:cNvPr id="21" name="TextBox 21"/>
          <p:cNvSpPr txBox="1"/>
          <p:nvPr/>
        </p:nvSpPr>
        <p:spPr>
          <a:xfrm>
            <a:off x="1152088" y="8742204"/>
            <a:ext cx="15503353" cy="535406"/>
          </a:xfrm>
          <a:prstGeom prst="rect">
            <a:avLst/>
          </a:prstGeom>
        </p:spPr>
        <p:txBody>
          <a:bodyPr lIns="0" tIns="0" rIns="0" bIns="0" rtlCol="0" anchor="t">
            <a:spAutoFit/>
          </a:bodyPr>
          <a:lstStyle/>
          <a:p>
            <a:pPr algn="ctr">
              <a:lnSpc>
                <a:spcPts val="4279"/>
              </a:lnSpc>
            </a:pPr>
            <a:r>
              <a:rPr lang="en-US" sz="3565" b="1">
                <a:solidFill>
                  <a:srgbClr val="FFFFFF"/>
                </a:solidFill>
                <a:latin typeface="Open Sauce Bold"/>
                <a:ea typeface="Open Sauce Bold"/>
                <a:cs typeface="Open Sauce Bold"/>
                <a:sym typeface="Open Sauce Bold"/>
              </a:rPr>
              <a:t>Who disappears from your data if you choose the cheapest method?</a:t>
            </a:r>
          </a:p>
        </p:txBody>
      </p:sp>
      <p:sp>
        <p:nvSpPr>
          <p:cNvPr id="22" name="TextBox 22"/>
          <p:cNvSpPr txBox="1"/>
          <p:nvPr/>
        </p:nvSpPr>
        <p:spPr>
          <a:xfrm>
            <a:off x="1028700" y="3938019"/>
            <a:ext cx="3412373" cy="748774"/>
          </a:xfrm>
          <a:prstGeom prst="rect">
            <a:avLst/>
          </a:prstGeom>
        </p:spPr>
        <p:txBody>
          <a:bodyPr lIns="0" tIns="0" rIns="0" bIns="0" rtlCol="0" anchor="t">
            <a:spAutoFit/>
          </a:bodyPr>
          <a:lstStyle/>
          <a:p>
            <a:pPr algn="l">
              <a:lnSpc>
                <a:spcPts val="2970"/>
              </a:lnSpc>
              <a:spcBef>
                <a:spcPct val="0"/>
              </a:spcBef>
            </a:pPr>
            <a:r>
              <a:rPr lang="en-US" sz="2700" b="1">
                <a:solidFill>
                  <a:srgbClr val="0B1E3E"/>
                </a:solidFill>
                <a:latin typeface="Aptos Bold"/>
                <a:ea typeface="Aptos Bold"/>
                <a:cs typeface="Aptos Bold"/>
                <a:sym typeface="Aptos Bold"/>
              </a:rPr>
              <a:t>Computer-Assisted Web Interviewing</a:t>
            </a:r>
          </a:p>
        </p:txBody>
      </p:sp>
      <p:sp>
        <p:nvSpPr>
          <p:cNvPr id="23" name="TextBox 23"/>
          <p:cNvSpPr txBox="1"/>
          <p:nvPr/>
        </p:nvSpPr>
        <p:spPr>
          <a:xfrm>
            <a:off x="9462468" y="3938019"/>
            <a:ext cx="3021501" cy="1120303"/>
          </a:xfrm>
          <a:prstGeom prst="rect">
            <a:avLst/>
          </a:prstGeom>
        </p:spPr>
        <p:txBody>
          <a:bodyPr lIns="0" tIns="0" rIns="0" bIns="0" rtlCol="0" anchor="t">
            <a:spAutoFit/>
          </a:bodyPr>
          <a:lstStyle/>
          <a:p>
            <a:pPr algn="l">
              <a:lnSpc>
                <a:spcPts val="2970"/>
              </a:lnSpc>
              <a:spcBef>
                <a:spcPct val="0"/>
              </a:spcBef>
            </a:pPr>
            <a:r>
              <a:rPr lang="en-US" sz="2700" b="1">
                <a:solidFill>
                  <a:srgbClr val="0B1F3F"/>
                </a:solidFill>
                <a:latin typeface="Aptos Bold"/>
                <a:ea typeface="Aptos Bold"/>
                <a:cs typeface="Aptos Bold"/>
                <a:sym typeface="Aptos Bold"/>
              </a:rPr>
              <a:t>Computer-Assisted Personal Interviewing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948827" y="3098552"/>
            <a:ext cx="6324391" cy="4349152"/>
          </a:xfrm>
          <a:custGeom>
            <a:avLst/>
            <a:gdLst/>
            <a:ahLst/>
            <a:cxnLst/>
            <a:rect l="l" t="t" r="r" b="b"/>
            <a:pathLst>
              <a:path w="6324391" h="4349152">
                <a:moveTo>
                  <a:pt x="0" y="0"/>
                </a:moveTo>
                <a:lnTo>
                  <a:pt x="6324391" y="0"/>
                </a:lnTo>
                <a:lnTo>
                  <a:pt x="6324391" y="4349151"/>
                </a:lnTo>
                <a:lnTo>
                  <a:pt x="0" y="434915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5062" y="0"/>
            <a:ext cx="7780590" cy="10438958"/>
          </a:xfrm>
          <a:custGeom>
            <a:avLst/>
            <a:gdLst/>
            <a:ahLst/>
            <a:cxnLst/>
            <a:rect l="l" t="t" r="r" b="b"/>
            <a:pathLst>
              <a:path w="7780590" h="10438958">
                <a:moveTo>
                  <a:pt x="0" y="0"/>
                </a:moveTo>
                <a:lnTo>
                  <a:pt x="7780590" y="0"/>
                </a:lnTo>
                <a:lnTo>
                  <a:pt x="7780590" y="10438958"/>
                </a:lnTo>
                <a:lnTo>
                  <a:pt x="0" y="10438958"/>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9144000" y="1047750"/>
            <a:ext cx="7848600" cy="8749951"/>
          </a:xfrm>
          <a:prstGeom prst="rect">
            <a:avLst/>
          </a:prstGeom>
        </p:spPr>
        <p:txBody>
          <a:bodyPr lIns="0" tIns="0" rIns="0" bIns="0" rtlCol="0" anchor="t">
            <a:spAutoFit/>
          </a:bodyPr>
          <a:lstStyle/>
          <a:p>
            <a:pPr algn="l">
              <a:lnSpc>
                <a:spcPts val="2090"/>
              </a:lnSpc>
              <a:spcBef>
                <a:spcPct val="0"/>
              </a:spcBef>
            </a:pPr>
            <a:r>
              <a:rPr lang="en-US" sz="1900">
                <a:solidFill>
                  <a:srgbClr val="000000"/>
                </a:solidFill>
                <a:latin typeface="Aptos"/>
                <a:ea typeface="Aptos"/>
                <a:cs typeface="Aptos"/>
                <a:sym typeface="Aptos"/>
              </a:rPr>
              <a:t>1</a:t>
            </a:r>
            <a:r>
              <a:rPr lang="en-US" sz="1900" b="1">
                <a:solidFill>
                  <a:srgbClr val="000000"/>
                </a:solidFill>
                <a:latin typeface="Aptos Bold"/>
                <a:ea typeface="Aptos Bold"/>
                <a:cs typeface="Aptos Bold"/>
                <a:sym typeface="Aptos Bold"/>
              </a:rPr>
              <a:t>. How your data is collected</a:t>
            </a:r>
          </a:p>
          <a:p>
            <a:pPr algn="l">
              <a:lnSpc>
                <a:spcPts val="2090"/>
              </a:lnSpc>
              <a:spcBef>
                <a:spcPct val="0"/>
              </a:spcBef>
            </a:pPr>
            <a:endParaRPr lang="en-US" sz="1900" b="1">
              <a:solidFill>
                <a:srgbClr val="000000"/>
              </a:solidFill>
              <a:latin typeface="Aptos Bold"/>
              <a:ea typeface="Aptos Bold"/>
              <a:cs typeface="Aptos Bold"/>
              <a:sym typeface="Aptos Bold"/>
            </a:endParaRPr>
          </a:p>
          <a:p>
            <a:pPr algn="l">
              <a:lnSpc>
                <a:spcPts val="2090"/>
              </a:lnSpc>
              <a:spcBef>
                <a:spcPct val="0"/>
              </a:spcBef>
            </a:pPr>
            <a:r>
              <a:rPr lang="en-US" sz="1900">
                <a:solidFill>
                  <a:srgbClr val="000000"/>
                </a:solidFill>
                <a:latin typeface="Aptos"/>
                <a:ea typeface="Aptos"/>
                <a:cs typeface="Aptos"/>
                <a:sym typeface="Aptos"/>
              </a:rPr>
              <a:t>Companies gather massive amounts of personal information through everyday digital and physical interactions:</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Digital tracking</a:t>
            </a:r>
            <a:r>
              <a:rPr lang="en-US" sz="1900">
                <a:solidFill>
                  <a:srgbClr val="000000"/>
                </a:solidFill>
                <a:latin typeface="Aptos"/>
                <a:ea typeface="Aptos"/>
                <a:cs typeface="Aptos"/>
                <a:sym typeface="Aptos"/>
              </a:rPr>
              <a:t>: Web browsers use cookies, tracking pixels, and digital fingerprinting to monitor what you click, search, and view.</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App activity: </a:t>
            </a:r>
            <a:r>
              <a:rPr lang="en-US" sz="1900">
                <a:solidFill>
                  <a:srgbClr val="000000"/>
                </a:solidFill>
                <a:latin typeface="Aptos"/>
                <a:ea typeface="Aptos"/>
                <a:cs typeface="Aptos"/>
                <a:sym typeface="Aptos"/>
              </a:rPr>
              <a:t>Smartphone apps track your exact GPS location, contact lists, microphone use, and usage habits. </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Transactions &amp; loyalty programs:</a:t>
            </a:r>
            <a:r>
              <a:rPr lang="en-US" sz="1900">
                <a:solidFill>
                  <a:srgbClr val="000000"/>
                </a:solidFill>
                <a:latin typeface="Aptos"/>
                <a:ea typeface="Aptos"/>
                <a:cs typeface="Aptos"/>
                <a:sym typeface="Aptos"/>
              </a:rPr>
              <a:t> Retail stores, credit card companies, and online checkouts record your purchase history, preferred brands, and spending patterns. </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Public &amp; Commercial records:</a:t>
            </a:r>
            <a:r>
              <a:rPr lang="en-US" sz="1900">
                <a:solidFill>
                  <a:srgbClr val="000000"/>
                </a:solidFill>
                <a:latin typeface="Aptos"/>
                <a:ea typeface="Aptos"/>
                <a:cs typeface="Aptos"/>
                <a:sym typeface="Aptos"/>
              </a:rPr>
              <a:t> Public registries, social media profiles, and previous data breaches are scraped and combined to build detailed personal profiles. </a:t>
            </a:r>
          </a:p>
          <a:p>
            <a:pPr algn="l">
              <a:lnSpc>
                <a:spcPts val="2090"/>
              </a:lnSpc>
              <a:spcBef>
                <a:spcPct val="0"/>
              </a:spcBef>
            </a:pPr>
            <a:endParaRPr lang="en-US" sz="1900">
              <a:solidFill>
                <a:srgbClr val="000000"/>
              </a:solidFill>
              <a:latin typeface="Aptos"/>
              <a:ea typeface="Aptos"/>
              <a:cs typeface="Aptos"/>
              <a:sym typeface="Aptos"/>
            </a:endParaRPr>
          </a:p>
          <a:p>
            <a:pPr algn="l">
              <a:lnSpc>
                <a:spcPts val="2090"/>
              </a:lnSpc>
              <a:spcBef>
                <a:spcPct val="0"/>
              </a:spcBef>
            </a:pPr>
            <a:r>
              <a:rPr lang="en-US" sz="1900">
                <a:solidFill>
                  <a:srgbClr val="000000"/>
                </a:solidFill>
                <a:latin typeface="Aptos"/>
                <a:ea typeface="Aptos"/>
                <a:cs typeface="Aptos"/>
                <a:sym typeface="Aptos"/>
              </a:rPr>
              <a:t>2. </a:t>
            </a:r>
            <a:r>
              <a:rPr lang="en-US" sz="1900" b="1">
                <a:solidFill>
                  <a:srgbClr val="000000"/>
                </a:solidFill>
                <a:latin typeface="Aptos Bold"/>
                <a:ea typeface="Aptos Bold"/>
                <a:cs typeface="Aptos Bold"/>
                <a:sym typeface="Aptos Bold"/>
              </a:rPr>
              <a:t>How data is processed and sold</a:t>
            </a:r>
          </a:p>
          <a:p>
            <a:pPr algn="l">
              <a:lnSpc>
                <a:spcPts val="2090"/>
              </a:lnSpc>
              <a:spcBef>
                <a:spcPct val="0"/>
              </a:spcBef>
            </a:pPr>
            <a:r>
              <a:rPr lang="en-US" sz="1900">
                <a:solidFill>
                  <a:srgbClr val="000000"/>
                </a:solidFill>
                <a:latin typeface="Aptos"/>
                <a:ea typeface="Aptos"/>
                <a:cs typeface="Aptos"/>
                <a:sym typeface="Aptos"/>
              </a:rPr>
              <a:t>Rather than selling a raw list with your name and home address attached directly to every buyer, companies monetise data in two main ways: </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Targeted advertising auctions</a:t>
            </a:r>
            <a:r>
              <a:rPr lang="en-US" sz="1900">
                <a:solidFill>
                  <a:srgbClr val="000000"/>
                </a:solidFill>
                <a:latin typeface="Aptos"/>
                <a:ea typeface="Aptos"/>
                <a:cs typeface="Aptos"/>
                <a:sym typeface="Aptos"/>
              </a:rPr>
              <a:t> (The Duopoly Model): Tech giants like Google and Meta don't usually hand your raw profile over to an advertiser. Instead, they let corporations buy access to audiences. An advertiser says, "Show this shoe ad to 25-year-olds who like hiking," and the platform targets you automatically. </a:t>
            </a:r>
          </a:p>
          <a:p>
            <a:pPr marL="410226" lvl="1" indent="-205113" algn="l">
              <a:lnSpc>
                <a:spcPts val="2090"/>
              </a:lnSpc>
              <a:spcBef>
                <a:spcPct val="0"/>
              </a:spcBef>
              <a:buFont typeface="Arial"/>
              <a:buChar char="•"/>
            </a:pPr>
            <a:r>
              <a:rPr lang="en-US" sz="1900" b="1">
                <a:solidFill>
                  <a:srgbClr val="000000"/>
                </a:solidFill>
                <a:latin typeface="Aptos Bold"/>
                <a:ea typeface="Aptos Bold"/>
                <a:cs typeface="Aptos Bold"/>
                <a:sym typeface="Aptos Bold"/>
              </a:rPr>
              <a:t>Data brokers: </a:t>
            </a:r>
            <a:r>
              <a:rPr lang="en-US" sz="1900">
                <a:solidFill>
                  <a:srgbClr val="000000"/>
                </a:solidFill>
                <a:latin typeface="Aptos"/>
                <a:ea typeface="Aptos"/>
                <a:cs typeface="Aptos"/>
                <a:sym typeface="Aptos"/>
              </a:rPr>
              <a:t>Specialised companies like Acxiom, Equifax, and various shadow brokers harvest, clean, and compile data into massive databases. They sell or license these categorised lists (containing financial habits, health inferences, or lifestyle traits) via subscriptions to insurance firms, banks, hedge funds, and marketers. </a:t>
            </a:r>
          </a:p>
          <a:p>
            <a:pPr algn="l">
              <a:lnSpc>
                <a:spcPts val="2090"/>
              </a:lnSpc>
              <a:spcBef>
                <a:spcPct val="0"/>
              </a:spcBef>
            </a:pPr>
            <a:endParaRPr lang="en-US" sz="1900">
              <a:solidFill>
                <a:srgbClr val="000000"/>
              </a:solidFill>
              <a:latin typeface="Aptos"/>
              <a:ea typeface="Aptos"/>
              <a:cs typeface="Aptos"/>
              <a:sym typeface="Aptos"/>
            </a:endParaRPr>
          </a:p>
          <a:p>
            <a:pPr algn="l">
              <a:lnSpc>
                <a:spcPts val="2090"/>
              </a:lnSpc>
              <a:spcBef>
                <a:spcPct val="0"/>
              </a:spcBef>
            </a:pPr>
            <a:r>
              <a:rPr lang="en-US" sz="1900">
                <a:solidFill>
                  <a:srgbClr val="000000"/>
                </a:solidFill>
                <a:latin typeface="Aptos"/>
                <a:ea typeface="Aptos"/>
                <a:cs typeface="Aptos"/>
                <a:sym typeface="Aptos"/>
              </a:rPr>
              <a:t>3.</a:t>
            </a:r>
            <a:r>
              <a:rPr lang="en-US" sz="1900" b="1">
                <a:solidFill>
                  <a:srgbClr val="000000"/>
                </a:solidFill>
                <a:latin typeface="Aptos Bold"/>
                <a:ea typeface="Aptos Bold"/>
                <a:cs typeface="Aptos Bold"/>
                <a:sym typeface="Aptos Bold"/>
              </a:rPr>
              <a:t> How you can limit data sales</a:t>
            </a:r>
          </a:p>
          <a:p>
            <a:pPr marL="410226" lvl="1" indent="-205113" algn="l">
              <a:lnSpc>
                <a:spcPts val="2090"/>
              </a:lnSpc>
              <a:spcBef>
                <a:spcPct val="0"/>
              </a:spcBef>
              <a:buFont typeface="Arial"/>
              <a:buChar char="•"/>
            </a:pPr>
            <a:r>
              <a:rPr lang="en-US" sz="1900">
                <a:solidFill>
                  <a:srgbClr val="000000"/>
                </a:solidFill>
                <a:latin typeface="Aptos"/>
                <a:ea typeface="Aptos"/>
                <a:cs typeface="Aptos"/>
                <a:sym typeface="Aptos"/>
              </a:rPr>
              <a:t>Opt-Out via Privacy Tools</a:t>
            </a:r>
          </a:p>
          <a:p>
            <a:pPr marL="410226" lvl="1" indent="-205113" algn="l">
              <a:lnSpc>
                <a:spcPts val="2090"/>
              </a:lnSpc>
              <a:spcBef>
                <a:spcPct val="0"/>
              </a:spcBef>
              <a:buFont typeface="Arial"/>
              <a:buChar char="•"/>
            </a:pPr>
            <a:r>
              <a:rPr lang="en-US" sz="1900">
                <a:solidFill>
                  <a:srgbClr val="000000"/>
                </a:solidFill>
                <a:latin typeface="Aptos"/>
                <a:ea typeface="Aptos"/>
                <a:cs typeface="Aptos"/>
                <a:sym typeface="Aptos"/>
              </a:rPr>
              <a:t>Tighten device &amp; Browser settings</a:t>
            </a:r>
          </a:p>
          <a:p>
            <a:pPr marL="410226" lvl="1" indent="-205113" algn="l">
              <a:lnSpc>
                <a:spcPts val="2090"/>
              </a:lnSpc>
              <a:spcBef>
                <a:spcPct val="0"/>
              </a:spcBef>
              <a:buFont typeface="Arial"/>
              <a:buChar char="•"/>
            </a:pPr>
            <a:r>
              <a:rPr lang="en-US" sz="1900">
                <a:solidFill>
                  <a:srgbClr val="000000"/>
                </a:solidFill>
                <a:latin typeface="Aptos"/>
                <a:ea typeface="Aptos"/>
                <a:cs typeface="Aptos"/>
                <a:sym typeface="Aptos"/>
              </a:rPr>
              <a:t>Limit Loyalty Programs</a:t>
            </a:r>
          </a:p>
          <a:p>
            <a:pPr algn="l">
              <a:lnSpc>
                <a:spcPts val="2090"/>
              </a:lnSpc>
              <a:spcBef>
                <a:spcPct val="0"/>
              </a:spcBef>
            </a:pPr>
            <a:r>
              <a:rPr lang="en-US" sz="1900">
                <a:solidFill>
                  <a:srgbClr val="000000"/>
                </a:solidFill>
                <a:latin typeface="Aptos"/>
                <a:ea typeface="Aptos"/>
                <a:cs typeface="Aptos"/>
                <a:sym typeface="Aptos"/>
              </a:rPr>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476500"/>
            <a:ext cx="5143500" cy="2857500"/>
            <a:chOff x="0" y="0"/>
            <a:chExt cx="6858000" cy="3810000"/>
          </a:xfrm>
        </p:grpSpPr>
        <p:sp>
          <p:nvSpPr>
            <p:cNvPr id="3" name="Freeform 3"/>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4" name="TextBox 4"/>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572250" y="2476500"/>
            <a:ext cx="5143500" cy="2857500"/>
            <a:chOff x="0" y="0"/>
            <a:chExt cx="6858000" cy="3810000"/>
          </a:xfrm>
        </p:grpSpPr>
        <p:sp>
          <p:nvSpPr>
            <p:cNvPr id="6" name="Freeform 6"/>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7" name="TextBox 7"/>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1906250" y="2476500"/>
            <a:ext cx="5143500" cy="2857500"/>
            <a:chOff x="0" y="0"/>
            <a:chExt cx="6858000" cy="3810000"/>
          </a:xfrm>
        </p:grpSpPr>
        <p:sp>
          <p:nvSpPr>
            <p:cNvPr id="9" name="Freeform 9"/>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10" name="TextBox 10"/>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238250" y="5524500"/>
            <a:ext cx="5143500" cy="2857500"/>
            <a:chOff x="0" y="0"/>
            <a:chExt cx="6858000" cy="3810000"/>
          </a:xfrm>
        </p:grpSpPr>
        <p:sp>
          <p:nvSpPr>
            <p:cNvPr id="12" name="Freeform 12"/>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13" name="TextBox 13"/>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572250" y="5524500"/>
            <a:ext cx="5143500" cy="2857500"/>
            <a:chOff x="0" y="0"/>
            <a:chExt cx="6858000" cy="3810000"/>
          </a:xfrm>
        </p:grpSpPr>
        <p:sp>
          <p:nvSpPr>
            <p:cNvPr id="15" name="Freeform 15"/>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16" name="TextBox 16"/>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1906250" y="5524500"/>
            <a:ext cx="5143500" cy="2857500"/>
            <a:chOff x="0" y="0"/>
            <a:chExt cx="6858000" cy="3810000"/>
          </a:xfrm>
        </p:grpSpPr>
        <p:sp>
          <p:nvSpPr>
            <p:cNvPr id="18" name="Freeform 18"/>
            <p:cNvSpPr/>
            <p:nvPr/>
          </p:nvSpPr>
          <p:spPr>
            <a:xfrm>
              <a:off x="0" y="0"/>
              <a:ext cx="6858000" cy="3810000"/>
            </a:xfrm>
            <a:custGeom>
              <a:avLst/>
              <a:gdLst/>
              <a:ahLst/>
              <a:cxnLst/>
              <a:rect l="l" t="t" r="r" b="b"/>
              <a:pathLst>
                <a:path w="6858000" h="3810000">
                  <a:moveTo>
                    <a:pt x="37630" y="0"/>
                  </a:moveTo>
                  <a:lnTo>
                    <a:pt x="6820371" y="0"/>
                  </a:lnTo>
                  <a:cubicBezTo>
                    <a:pt x="6830351" y="0"/>
                    <a:pt x="6839921" y="3965"/>
                    <a:pt x="6846978" y="11021"/>
                  </a:cubicBezTo>
                  <a:cubicBezTo>
                    <a:pt x="6854035" y="18078"/>
                    <a:pt x="6858000" y="27650"/>
                    <a:pt x="6858000" y="37630"/>
                  </a:cubicBezTo>
                  <a:lnTo>
                    <a:pt x="6858000" y="3772371"/>
                  </a:lnTo>
                  <a:cubicBezTo>
                    <a:pt x="6858000" y="3782351"/>
                    <a:pt x="6854035" y="3791922"/>
                    <a:pt x="6846978" y="3798979"/>
                  </a:cubicBezTo>
                  <a:cubicBezTo>
                    <a:pt x="6839921" y="3806036"/>
                    <a:pt x="6830351" y="3810000"/>
                    <a:pt x="6820371" y="3810000"/>
                  </a:cubicBezTo>
                  <a:lnTo>
                    <a:pt x="37630" y="3810000"/>
                  </a:lnTo>
                  <a:cubicBezTo>
                    <a:pt x="27650" y="3810000"/>
                    <a:pt x="18078" y="3806036"/>
                    <a:pt x="11021" y="3798979"/>
                  </a:cubicBezTo>
                  <a:cubicBezTo>
                    <a:pt x="3965" y="3791922"/>
                    <a:pt x="0" y="3782351"/>
                    <a:pt x="0" y="3772371"/>
                  </a:cubicBezTo>
                  <a:lnTo>
                    <a:pt x="0" y="37630"/>
                  </a:lnTo>
                  <a:cubicBezTo>
                    <a:pt x="0" y="27650"/>
                    <a:pt x="3965" y="18078"/>
                    <a:pt x="11021" y="11021"/>
                  </a:cubicBezTo>
                  <a:cubicBezTo>
                    <a:pt x="18078" y="3965"/>
                    <a:pt x="27650" y="0"/>
                    <a:pt x="37630" y="0"/>
                  </a:cubicBezTo>
                  <a:close/>
                </a:path>
              </a:pathLst>
            </a:custGeom>
            <a:gradFill rotWithShape="1">
              <a:gsLst>
                <a:gs pos="0">
                  <a:srgbClr val="89D957">
                    <a:alpha val="11000"/>
                  </a:srgbClr>
                </a:gs>
                <a:gs pos="100000">
                  <a:srgbClr val="C9E265">
                    <a:alpha val="11000"/>
                  </a:srgbClr>
                </a:gs>
              </a:gsLst>
              <a:lin ang="0"/>
            </a:gradFill>
          </p:spPr>
          <p:txBody>
            <a:bodyPr/>
            <a:lstStyle/>
            <a:p>
              <a:endParaRPr lang="en-US"/>
            </a:p>
          </p:txBody>
        </p:sp>
        <p:sp>
          <p:nvSpPr>
            <p:cNvPr id="19" name="TextBox 19"/>
            <p:cNvSpPr txBox="1"/>
            <p:nvPr/>
          </p:nvSpPr>
          <p:spPr>
            <a:xfrm>
              <a:off x="0" y="-38100"/>
              <a:ext cx="6858000" cy="3848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524000" y="2695575"/>
            <a:ext cx="4572000" cy="361950"/>
          </a:xfrm>
          <a:prstGeom prst="rect">
            <a:avLst/>
          </a:prstGeom>
        </p:spPr>
        <p:txBody>
          <a:bodyPr lIns="0" tIns="0" rIns="0" bIns="0" rtlCol="0" anchor="t">
            <a:spAutoFit/>
          </a:bodyPr>
          <a:lstStyle/>
          <a:p>
            <a:pPr algn="l">
              <a:lnSpc>
                <a:spcPts val="2700"/>
              </a:lnSpc>
            </a:pPr>
            <a:r>
              <a:rPr lang="en-US" sz="2250" b="1" dirty="0">
                <a:solidFill>
                  <a:srgbClr val="0B1F3F"/>
                </a:solidFill>
                <a:latin typeface="Arimo Bold"/>
                <a:ea typeface="Arimo Bold"/>
                <a:cs typeface="Arimo Bold"/>
                <a:sym typeface="Arimo Bold"/>
              </a:rPr>
              <a:t>1 · Duty of care</a:t>
            </a:r>
          </a:p>
        </p:txBody>
      </p:sp>
      <p:sp>
        <p:nvSpPr>
          <p:cNvPr id="21" name="TextBox 21"/>
          <p:cNvSpPr txBox="1"/>
          <p:nvPr/>
        </p:nvSpPr>
        <p:spPr>
          <a:xfrm>
            <a:off x="1524000" y="3200400"/>
            <a:ext cx="4572000" cy="900903"/>
          </a:xfrm>
          <a:prstGeom prst="rect">
            <a:avLst/>
          </a:prstGeom>
        </p:spPr>
        <p:txBody>
          <a:bodyPr lIns="0" tIns="0" rIns="0" bIns="0" rtlCol="0" anchor="t">
            <a:spAutoFit/>
          </a:bodyPr>
          <a:lstStyle/>
          <a:p>
            <a:pPr algn="l">
              <a:lnSpc>
                <a:spcPts val="2340"/>
              </a:lnSpc>
            </a:pPr>
            <a:r>
              <a:rPr lang="en-US" sz="1800" b="1">
                <a:solidFill>
                  <a:srgbClr val="0B1F3F"/>
                </a:solidFill>
                <a:latin typeface="Arimo Bold"/>
                <a:ea typeface="Arimo Bold"/>
                <a:cs typeface="Arimo Bold"/>
                <a:sym typeface="Arimo Bold"/>
              </a:rPr>
              <a:t>Research must not harm participants. Say</a:t>
            </a:r>
            <a:r>
              <a:rPr lang="en-US" sz="1800">
                <a:solidFill>
                  <a:srgbClr val="0B1F3F"/>
                </a:solidFill>
                <a:latin typeface="Arimo"/>
                <a:ea typeface="Arimo"/>
                <a:cs typeface="Arimo"/>
                <a:sym typeface="Arimo"/>
              </a:rPr>
              <a:t> who is asking and why; people can refuse or stop at any time.</a:t>
            </a:r>
          </a:p>
        </p:txBody>
      </p:sp>
      <p:sp>
        <p:nvSpPr>
          <p:cNvPr id="22" name="TextBox 22"/>
          <p:cNvSpPr txBox="1"/>
          <p:nvPr/>
        </p:nvSpPr>
        <p:spPr>
          <a:xfrm>
            <a:off x="6858000" y="2695575"/>
            <a:ext cx="4572000" cy="361950"/>
          </a:xfrm>
          <a:prstGeom prst="rect">
            <a:avLst/>
          </a:prstGeom>
        </p:spPr>
        <p:txBody>
          <a:bodyPr lIns="0" tIns="0" rIns="0" bIns="0" rtlCol="0" anchor="t">
            <a:spAutoFit/>
          </a:bodyPr>
          <a:lstStyle/>
          <a:p>
            <a:pPr marL="0" lvl="0" indent="0" algn="l">
              <a:lnSpc>
                <a:spcPts val="2700"/>
              </a:lnSpc>
              <a:spcBef>
                <a:spcPct val="0"/>
              </a:spcBef>
            </a:pPr>
            <a:r>
              <a:rPr lang="en-US" sz="2250" b="1" u="none" strike="noStrike" dirty="0">
                <a:solidFill>
                  <a:srgbClr val="0B1F3F"/>
                </a:solidFill>
                <a:latin typeface="Arimo Bold"/>
                <a:ea typeface="Arimo Bold"/>
                <a:cs typeface="Arimo Bold"/>
                <a:sym typeface="Arimo Bold"/>
              </a:rPr>
              <a:t>2 · Vulnerable people</a:t>
            </a:r>
          </a:p>
        </p:txBody>
      </p:sp>
      <p:sp>
        <p:nvSpPr>
          <p:cNvPr id="23" name="TextBox 23"/>
          <p:cNvSpPr txBox="1"/>
          <p:nvPr/>
        </p:nvSpPr>
        <p:spPr>
          <a:xfrm>
            <a:off x="6858000" y="3200400"/>
            <a:ext cx="4572000" cy="900903"/>
          </a:xfrm>
          <a:prstGeom prst="rect">
            <a:avLst/>
          </a:prstGeom>
        </p:spPr>
        <p:txBody>
          <a:bodyPr lIns="0" tIns="0" rIns="0" bIns="0" rtlCol="0" anchor="t">
            <a:spAutoFit/>
          </a:bodyPr>
          <a:lstStyle/>
          <a:p>
            <a:pPr algn="l">
              <a:lnSpc>
                <a:spcPts val="2340"/>
              </a:lnSpc>
            </a:pPr>
            <a:r>
              <a:rPr lang="en-US" sz="1800" b="1">
                <a:solidFill>
                  <a:srgbClr val="0B1F3F"/>
                </a:solidFill>
                <a:latin typeface="Arimo Bold"/>
                <a:ea typeface="Arimo Bold"/>
                <a:cs typeface="Arimo Bold"/>
                <a:sym typeface="Arimo Bold"/>
              </a:rPr>
              <a:t>Children, the elderly and people with low literacy may not be able to give informed consent.</a:t>
            </a:r>
            <a:r>
              <a:rPr lang="en-US" sz="1800">
                <a:solidFill>
                  <a:srgbClr val="0B1F3F"/>
                </a:solidFill>
                <a:latin typeface="Arimo"/>
                <a:ea typeface="Arimo"/>
                <a:cs typeface="Arimo"/>
                <a:sym typeface="Arimo"/>
              </a:rPr>
              <a:t> They need extra protection.</a:t>
            </a:r>
          </a:p>
        </p:txBody>
      </p:sp>
      <p:sp>
        <p:nvSpPr>
          <p:cNvPr id="24" name="TextBox 24"/>
          <p:cNvSpPr txBox="1"/>
          <p:nvPr/>
        </p:nvSpPr>
        <p:spPr>
          <a:xfrm>
            <a:off x="12192000" y="2695575"/>
            <a:ext cx="4572000" cy="361950"/>
          </a:xfrm>
          <a:prstGeom prst="rect">
            <a:avLst/>
          </a:prstGeom>
        </p:spPr>
        <p:txBody>
          <a:bodyPr lIns="0" tIns="0" rIns="0" bIns="0" rtlCol="0" anchor="t">
            <a:spAutoFit/>
          </a:bodyPr>
          <a:lstStyle/>
          <a:p>
            <a:pPr algn="l">
              <a:lnSpc>
                <a:spcPts val="2700"/>
              </a:lnSpc>
            </a:pPr>
            <a:r>
              <a:rPr lang="en-US" sz="2250" b="1">
                <a:solidFill>
                  <a:srgbClr val="0B1F3F"/>
                </a:solidFill>
                <a:latin typeface="Arimo Bold"/>
                <a:ea typeface="Arimo Bold"/>
                <a:cs typeface="Arimo Bold"/>
                <a:sym typeface="Arimo Bold"/>
              </a:rPr>
              <a:t>3 · Privacy rules differ</a:t>
            </a:r>
          </a:p>
        </p:txBody>
      </p:sp>
      <p:sp>
        <p:nvSpPr>
          <p:cNvPr id="25" name="TextBox 25"/>
          <p:cNvSpPr txBox="1"/>
          <p:nvPr/>
        </p:nvSpPr>
        <p:spPr>
          <a:xfrm>
            <a:off x="12192000" y="3200400"/>
            <a:ext cx="4572000" cy="1196124"/>
          </a:xfrm>
          <a:prstGeom prst="rect">
            <a:avLst/>
          </a:prstGeom>
        </p:spPr>
        <p:txBody>
          <a:bodyPr lIns="0" tIns="0" rIns="0" bIns="0" rtlCol="0" anchor="t">
            <a:spAutoFit/>
          </a:bodyPr>
          <a:lstStyle/>
          <a:p>
            <a:pPr algn="l">
              <a:lnSpc>
                <a:spcPts val="2340"/>
              </a:lnSpc>
            </a:pPr>
            <a:r>
              <a:rPr lang="en-US" sz="1800" dirty="0">
                <a:solidFill>
                  <a:srgbClr val="0B1F3F"/>
                </a:solidFill>
                <a:latin typeface="Arimo"/>
                <a:ea typeface="Arimo"/>
                <a:cs typeface="Arimo"/>
                <a:sym typeface="Arimo"/>
              </a:rPr>
              <a:t>In the EU privacy is a fundamental right (today: GDPR). France banned collecting data on trade-union membership; Germany's rules are among the strictest. UK - GDPR</a:t>
            </a:r>
          </a:p>
        </p:txBody>
      </p:sp>
      <p:sp>
        <p:nvSpPr>
          <p:cNvPr id="26" name="TextBox 26"/>
          <p:cNvSpPr txBox="1"/>
          <p:nvPr/>
        </p:nvSpPr>
        <p:spPr>
          <a:xfrm>
            <a:off x="1524000" y="5743575"/>
            <a:ext cx="4572000" cy="361950"/>
          </a:xfrm>
          <a:prstGeom prst="rect">
            <a:avLst/>
          </a:prstGeom>
        </p:spPr>
        <p:txBody>
          <a:bodyPr lIns="0" tIns="0" rIns="0" bIns="0" rtlCol="0" anchor="t">
            <a:spAutoFit/>
          </a:bodyPr>
          <a:lstStyle/>
          <a:p>
            <a:pPr algn="l">
              <a:lnSpc>
                <a:spcPts val="2700"/>
              </a:lnSpc>
            </a:pPr>
            <a:r>
              <a:rPr lang="en-US" sz="2250" b="1" dirty="0">
                <a:solidFill>
                  <a:srgbClr val="0B1F3F"/>
                </a:solidFill>
                <a:latin typeface="Arimo Bold"/>
                <a:ea typeface="Arimo Bold"/>
                <a:cs typeface="Arimo Bold"/>
                <a:sym typeface="Arimo Bold"/>
              </a:rPr>
              <a:t>4 · Collect only what you need</a:t>
            </a:r>
          </a:p>
        </p:txBody>
      </p:sp>
      <p:sp>
        <p:nvSpPr>
          <p:cNvPr id="27" name="TextBox 27"/>
          <p:cNvSpPr txBox="1"/>
          <p:nvPr/>
        </p:nvSpPr>
        <p:spPr>
          <a:xfrm>
            <a:off x="1524000" y="6248400"/>
            <a:ext cx="4572000" cy="900903"/>
          </a:xfrm>
          <a:prstGeom prst="rect">
            <a:avLst/>
          </a:prstGeom>
        </p:spPr>
        <p:txBody>
          <a:bodyPr lIns="0" tIns="0" rIns="0" bIns="0" rtlCol="0" anchor="t">
            <a:spAutoFit/>
          </a:bodyPr>
          <a:lstStyle/>
          <a:p>
            <a:pPr algn="l">
              <a:lnSpc>
                <a:spcPts val="2340"/>
              </a:lnSpc>
            </a:pPr>
            <a:r>
              <a:rPr lang="en-US" sz="1800" b="1">
                <a:solidFill>
                  <a:srgbClr val="0B1F3F"/>
                </a:solidFill>
                <a:latin typeface="Arimo Bold"/>
                <a:ea typeface="Arimo Bold"/>
                <a:cs typeface="Arimo Bold"/>
                <a:sym typeface="Arimo Bold"/>
              </a:rPr>
              <a:t>Personal data only for a stated purpose, never reused in an incompatible way.</a:t>
            </a:r>
            <a:r>
              <a:rPr lang="en-US" sz="1800">
                <a:solidFill>
                  <a:srgbClr val="0B1F3F"/>
                </a:solidFill>
                <a:latin typeface="Arimo"/>
                <a:ea typeface="Arimo"/>
                <a:cs typeface="Arimo"/>
                <a:sym typeface="Arimo"/>
              </a:rPr>
              <a:t> Anonymise before sharing across borders.</a:t>
            </a:r>
          </a:p>
        </p:txBody>
      </p:sp>
      <p:sp>
        <p:nvSpPr>
          <p:cNvPr id="28" name="TextBox 28"/>
          <p:cNvSpPr txBox="1"/>
          <p:nvPr/>
        </p:nvSpPr>
        <p:spPr>
          <a:xfrm>
            <a:off x="6858000" y="5743575"/>
            <a:ext cx="4572000" cy="361950"/>
          </a:xfrm>
          <a:prstGeom prst="rect">
            <a:avLst/>
          </a:prstGeom>
        </p:spPr>
        <p:txBody>
          <a:bodyPr lIns="0" tIns="0" rIns="0" bIns="0" rtlCol="0" anchor="t">
            <a:spAutoFit/>
          </a:bodyPr>
          <a:lstStyle/>
          <a:p>
            <a:pPr marL="0" lvl="0" indent="0" algn="l">
              <a:lnSpc>
                <a:spcPts val="2700"/>
              </a:lnSpc>
              <a:spcBef>
                <a:spcPct val="0"/>
              </a:spcBef>
            </a:pPr>
            <a:r>
              <a:rPr lang="en-US" sz="2250" b="1" u="none" strike="noStrike">
                <a:solidFill>
                  <a:srgbClr val="0B1F3F"/>
                </a:solidFill>
                <a:latin typeface="Arimo Bold"/>
                <a:ea typeface="Arimo Bold"/>
                <a:cs typeface="Arimo Bold"/>
                <a:sym typeface="Arimo Bold"/>
              </a:rPr>
              <a:t>5 · Respondents' safety</a:t>
            </a:r>
          </a:p>
        </p:txBody>
      </p:sp>
      <p:sp>
        <p:nvSpPr>
          <p:cNvPr id="29" name="TextBox 29"/>
          <p:cNvSpPr txBox="1"/>
          <p:nvPr/>
        </p:nvSpPr>
        <p:spPr>
          <a:xfrm>
            <a:off x="6858000" y="6248400"/>
            <a:ext cx="4572000" cy="900903"/>
          </a:xfrm>
          <a:prstGeom prst="rect">
            <a:avLst/>
          </a:prstGeom>
        </p:spPr>
        <p:txBody>
          <a:bodyPr lIns="0" tIns="0" rIns="0" bIns="0" rtlCol="0" anchor="t">
            <a:spAutoFit/>
          </a:bodyPr>
          <a:lstStyle/>
          <a:p>
            <a:pPr algn="l">
              <a:lnSpc>
                <a:spcPts val="2340"/>
              </a:lnSpc>
            </a:pPr>
            <a:r>
              <a:rPr lang="en-US" sz="1800" dirty="0">
                <a:solidFill>
                  <a:srgbClr val="0B1F3F"/>
                </a:solidFill>
                <a:latin typeface="Arimo"/>
                <a:ea typeface="Arimo"/>
                <a:cs typeface="Arimo"/>
                <a:sym typeface="Arimo"/>
              </a:rPr>
              <a:t>Questions about politics, media or religion can put respondents at risk. Check RSF and Freedom House; </a:t>
            </a:r>
            <a:r>
              <a:rPr lang="en-US" sz="1800" b="1" dirty="0">
                <a:solidFill>
                  <a:srgbClr val="0B1F3F"/>
                </a:solidFill>
                <a:latin typeface="Arimo Bold"/>
                <a:ea typeface="Arimo Bold"/>
                <a:cs typeface="Arimo Bold"/>
                <a:sym typeface="Arimo Bold"/>
              </a:rPr>
              <a:t>guarantee anonymity.</a:t>
            </a:r>
          </a:p>
        </p:txBody>
      </p:sp>
      <p:sp>
        <p:nvSpPr>
          <p:cNvPr id="30" name="TextBox 30"/>
          <p:cNvSpPr txBox="1"/>
          <p:nvPr/>
        </p:nvSpPr>
        <p:spPr>
          <a:xfrm>
            <a:off x="12192000" y="5743575"/>
            <a:ext cx="4572000" cy="361950"/>
          </a:xfrm>
          <a:prstGeom prst="rect">
            <a:avLst/>
          </a:prstGeom>
        </p:spPr>
        <p:txBody>
          <a:bodyPr lIns="0" tIns="0" rIns="0" bIns="0" rtlCol="0" anchor="t">
            <a:spAutoFit/>
          </a:bodyPr>
          <a:lstStyle/>
          <a:p>
            <a:pPr algn="l">
              <a:lnSpc>
                <a:spcPts val="2700"/>
              </a:lnSpc>
            </a:pPr>
            <a:r>
              <a:rPr lang="en-US" sz="2250" b="1">
                <a:solidFill>
                  <a:srgbClr val="0B1F3F"/>
                </a:solidFill>
                <a:latin typeface="Arimo Bold"/>
                <a:ea typeface="Arimo Bold"/>
                <a:cs typeface="Arimo Bold"/>
                <a:sym typeface="Arimo Bold"/>
              </a:rPr>
              <a:t>6 · Research is not selling</a:t>
            </a:r>
          </a:p>
        </p:txBody>
      </p:sp>
      <p:sp>
        <p:nvSpPr>
          <p:cNvPr id="31" name="TextBox 31"/>
          <p:cNvSpPr txBox="1"/>
          <p:nvPr/>
        </p:nvSpPr>
        <p:spPr>
          <a:xfrm>
            <a:off x="12192000" y="6248400"/>
            <a:ext cx="4572000" cy="901065"/>
          </a:xfrm>
          <a:prstGeom prst="rect">
            <a:avLst/>
          </a:prstGeom>
        </p:spPr>
        <p:txBody>
          <a:bodyPr lIns="0" tIns="0" rIns="0" bIns="0" rtlCol="0" anchor="t">
            <a:spAutoFit/>
          </a:bodyPr>
          <a:lstStyle/>
          <a:p>
            <a:pPr algn="l">
              <a:lnSpc>
                <a:spcPts val="2340"/>
              </a:lnSpc>
            </a:pPr>
            <a:r>
              <a:rPr lang="en-US" sz="1800" dirty="0">
                <a:solidFill>
                  <a:srgbClr val="0B1F3F"/>
                </a:solidFill>
                <a:latin typeface="Arimo"/>
                <a:ea typeface="Arimo"/>
                <a:cs typeface="Arimo"/>
                <a:sym typeface="Arimo"/>
              </a:rPr>
              <a:t>Never disguise sales as a survey; be honest with clients about methods and limits. Public trust in research is a shared asset.</a:t>
            </a:r>
          </a:p>
        </p:txBody>
      </p:sp>
      <p:sp>
        <p:nvSpPr>
          <p:cNvPr id="32" name="TextBox 32"/>
          <p:cNvSpPr txBox="1"/>
          <p:nvPr/>
        </p:nvSpPr>
        <p:spPr>
          <a:xfrm>
            <a:off x="1238250" y="9639300"/>
            <a:ext cx="15811500" cy="300990"/>
          </a:xfrm>
          <a:prstGeom prst="rect">
            <a:avLst/>
          </a:prstGeom>
        </p:spPr>
        <p:txBody>
          <a:bodyPr lIns="0" tIns="0" rIns="0" bIns="0" rtlCol="0" anchor="t">
            <a:spAutoFit/>
          </a:bodyPr>
          <a:lstStyle/>
          <a:p>
            <a:pPr algn="l">
              <a:lnSpc>
                <a:spcPts val="2310"/>
              </a:lnSpc>
            </a:pPr>
            <a:r>
              <a:rPr lang="en-US" sz="1650">
                <a:solidFill>
                  <a:srgbClr val="555E69"/>
                </a:solidFill>
                <a:latin typeface="Arimo"/>
                <a:ea typeface="Arimo"/>
                <a:cs typeface="Arimo"/>
                <a:sym typeface="Arimo"/>
              </a:rPr>
              <a:t>ICC/ESOMAR Code (2016; rev. 2025); Onkvisit &amp; Shaw, 2004, pp. 236, 451; Schlegelmilch, 2022, ch. 13; Szymura-Tyc (ed.), 2012, p. 78</a:t>
            </a:r>
          </a:p>
        </p:txBody>
      </p:sp>
      <p:sp>
        <p:nvSpPr>
          <p:cNvPr id="33" name="TextBox 33"/>
          <p:cNvSpPr txBox="1"/>
          <p:nvPr/>
        </p:nvSpPr>
        <p:spPr>
          <a:xfrm>
            <a:off x="1238250" y="701040"/>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Ethical considerations </a:t>
            </a:r>
            <a:r>
              <a:rPr lang="en-US" sz="4800" b="1" u="sng">
                <a:solidFill>
                  <a:srgbClr val="0B1F3F"/>
                </a:solidFill>
                <a:latin typeface="Arimo Bold"/>
                <a:ea typeface="Arimo Bold"/>
                <a:cs typeface="Arimo Bold"/>
                <a:sym typeface="Arimo Bold"/>
              </a:rPr>
              <a:t>(constructing research)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735700" y="588103"/>
            <a:ext cx="5934256" cy="2786938"/>
          </a:xfrm>
          <a:custGeom>
            <a:avLst/>
            <a:gdLst/>
            <a:ahLst/>
            <a:cxnLst/>
            <a:rect l="l" t="t" r="r" b="b"/>
            <a:pathLst>
              <a:path w="5934256" h="2786938">
                <a:moveTo>
                  <a:pt x="0" y="0"/>
                </a:moveTo>
                <a:lnTo>
                  <a:pt x="5934256" y="0"/>
                </a:lnTo>
                <a:lnTo>
                  <a:pt x="5934256" y="2786938"/>
                </a:lnTo>
                <a:lnTo>
                  <a:pt x="0" y="2786938"/>
                </a:lnTo>
                <a:lnTo>
                  <a:pt x="0" y="0"/>
                </a:lnTo>
                <a:close/>
              </a:path>
            </a:pathLst>
          </a:custGeom>
          <a:blipFill>
            <a:blip r:embed="rId3"/>
            <a:stretch>
              <a:fillRect/>
            </a:stretch>
          </a:blipFill>
        </p:spPr>
        <p:txBody>
          <a:bodyPr/>
          <a:lstStyle/>
          <a:p>
            <a:endParaRPr lang="en-US"/>
          </a:p>
        </p:txBody>
      </p:sp>
      <p:sp>
        <p:nvSpPr>
          <p:cNvPr id="3" name="Freeform 3"/>
          <p:cNvSpPr/>
          <p:nvPr/>
        </p:nvSpPr>
        <p:spPr>
          <a:xfrm>
            <a:off x="1432259" y="7166069"/>
            <a:ext cx="3760043" cy="5378094"/>
          </a:xfrm>
          <a:custGeom>
            <a:avLst/>
            <a:gdLst/>
            <a:ahLst/>
            <a:cxnLst/>
            <a:rect l="l" t="t" r="r" b="b"/>
            <a:pathLst>
              <a:path w="3760043" h="5378094">
                <a:moveTo>
                  <a:pt x="0" y="0"/>
                </a:moveTo>
                <a:lnTo>
                  <a:pt x="3760043" y="0"/>
                </a:lnTo>
                <a:lnTo>
                  <a:pt x="3760043" y="5378094"/>
                </a:lnTo>
                <a:lnTo>
                  <a:pt x="0" y="5378094"/>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1297808" y="1504427"/>
            <a:ext cx="7788987" cy="670560"/>
          </a:xfrm>
          <a:prstGeom prst="rect">
            <a:avLst/>
          </a:prstGeom>
        </p:spPr>
        <p:txBody>
          <a:bodyPr lIns="0" tIns="0" rIns="0" bIns="0" rtlCol="0" anchor="t">
            <a:spAutoFit/>
          </a:bodyPr>
          <a:lstStyle/>
          <a:p>
            <a:pPr algn="l">
              <a:lnSpc>
                <a:spcPts val="5280"/>
              </a:lnSpc>
            </a:pPr>
            <a:r>
              <a:rPr lang="en-US" sz="4800" b="1">
                <a:solidFill>
                  <a:srgbClr val="0B1F3F"/>
                </a:solidFill>
                <a:latin typeface="Aptos Bold"/>
                <a:ea typeface="Aptos Bold"/>
                <a:cs typeface="Aptos Bold"/>
                <a:sym typeface="Aptos Bold"/>
              </a:rPr>
              <a:t>Ethical challenges (general) </a:t>
            </a:r>
          </a:p>
        </p:txBody>
      </p:sp>
      <p:sp>
        <p:nvSpPr>
          <p:cNvPr id="5" name="TextBox 5"/>
          <p:cNvSpPr txBox="1"/>
          <p:nvPr/>
        </p:nvSpPr>
        <p:spPr>
          <a:xfrm>
            <a:off x="1028700" y="3153985"/>
            <a:ext cx="8327204" cy="3666180"/>
          </a:xfrm>
          <a:prstGeom prst="rect">
            <a:avLst/>
          </a:prstGeom>
        </p:spPr>
        <p:txBody>
          <a:bodyPr lIns="0" tIns="0" rIns="0" bIns="0" rtlCol="0" anchor="t">
            <a:spAutoFit/>
          </a:bodyPr>
          <a:lstStyle/>
          <a:p>
            <a:pPr marL="949962" lvl="1" indent="-474981" algn="l">
              <a:lnSpc>
                <a:spcPts val="4840"/>
              </a:lnSpc>
              <a:buAutoNum type="arabicPeriod"/>
            </a:pPr>
            <a:r>
              <a:rPr lang="en-US" sz="4400">
                <a:solidFill>
                  <a:srgbClr val="0B1F3F"/>
                </a:solidFill>
                <a:latin typeface="Aptos"/>
                <a:ea typeface="Aptos"/>
                <a:cs typeface="Aptos"/>
                <a:sym typeface="Aptos"/>
              </a:rPr>
              <a:t>Rural vs urban </a:t>
            </a:r>
          </a:p>
          <a:p>
            <a:pPr marL="949962" lvl="1" indent="-474981" algn="l">
              <a:lnSpc>
                <a:spcPts val="4840"/>
              </a:lnSpc>
              <a:buAutoNum type="arabicPeriod"/>
            </a:pPr>
            <a:r>
              <a:rPr lang="en-US" sz="4400">
                <a:solidFill>
                  <a:srgbClr val="0B1F3F"/>
                </a:solidFill>
                <a:latin typeface="Aptos"/>
                <a:ea typeface="Aptos"/>
                <a:cs typeface="Aptos"/>
                <a:sym typeface="Aptos"/>
              </a:rPr>
              <a:t>Urban classes </a:t>
            </a:r>
          </a:p>
          <a:p>
            <a:pPr marL="949962" lvl="1" indent="-474981" algn="l">
              <a:lnSpc>
                <a:spcPts val="4840"/>
              </a:lnSpc>
              <a:buAutoNum type="arabicPeriod"/>
            </a:pPr>
            <a:r>
              <a:rPr lang="en-US" sz="4400">
                <a:solidFill>
                  <a:srgbClr val="0B1F3F"/>
                </a:solidFill>
                <a:latin typeface="Aptos"/>
                <a:ea typeface="Aptos"/>
                <a:cs typeface="Aptos"/>
                <a:sym typeface="Aptos"/>
              </a:rPr>
              <a:t>Representative probe (WEIRD) </a:t>
            </a:r>
          </a:p>
          <a:p>
            <a:pPr marL="949962" lvl="1" indent="-474981" algn="l">
              <a:lnSpc>
                <a:spcPts val="4840"/>
              </a:lnSpc>
              <a:buAutoNum type="arabicPeriod"/>
            </a:pPr>
            <a:r>
              <a:rPr lang="en-US" sz="4400">
                <a:solidFill>
                  <a:srgbClr val="0B1F3F"/>
                </a:solidFill>
                <a:latin typeface="Aptos"/>
                <a:ea typeface="Aptos"/>
                <a:cs typeface="Aptos"/>
                <a:sym typeface="Aptos"/>
              </a:rPr>
              <a:t>Methodologies</a:t>
            </a:r>
          </a:p>
          <a:p>
            <a:pPr marL="949962" lvl="1" indent="-474981" algn="l">
              <a:lnSpc>
                <a:spcPts val="4840"/>
              </a:lnSpc>
              <a:buAutoNum type="arabicPeriod"/>
            </a:pPr>
            <a:r>
              <a:rPr lang="en-US" sz="4400">
                <a:solidFill>
                  <a:srgbClr val="0B1F3F"/>
                </a:solidFill>
                <a:latin typeface="Aptos"/>
                <a:ea typeface="Aptos"/>
                <a:cs typeface="Aptos"/>
                <a:sym typeface="Aptos"/>
              </a:rPr>
              <a:t>Bias </a:t>
            </a:r>
          </a:p>
          <a:p>
            <a:pPr algn="l">
              <a:lnSpc>
                <a:spcPts val="4840"/>
              </a:lnSpc>
              <a:spcBef>
                <a:spcPct val="0"/>
              </a:spcBef>
            </a:pPr>
            <a:endParaRPr lang="en-US" sz="4400">
              <a:solidFill>
                <a:srgbClr val="0B1F3F"/>
              </a:solidFill>
              <a:latin typeface="Aptos"/>
              <a:ea typeface="Aptos"/>
              <a:cs typeface="Aptos"/>
              <a:sym typeface="Aptos"/>
            </a:endParaRPr>
          </a:p>
        </p:txBody>
      </p:sp>
      <p:sp>
        <p:nvSpPr>
          <p:cNvPr id="6" name="TextBox 6"/>
          <p:cNvSpPr txBox="1"/>
          <p:nvPr/>
        </p:nvSpPr>
        <p:spPr>
          <a:xfrm>
            <a:off x="12040787" y="4541920"/>
            <a:ext cx="5324081" cy="4585065"/>
          </a:xfrm>
          <a:prstGeom prst="rect">
            <a:avLst/>
          </a:prstGeom>
        </p:spPr>
        <p:txBody>
          <a:bodyPr lIns="0" tIns="0" rIns="0" bIns="0" rtlCol="0" anchor="t">
            <a:spAutoFit/>
          </a:bodyPr>
          <a:lstStyle/>
          <a:p>
            <a:pPr algn="ctr">
              <a:lnSpc>
                <a:spcPts val="3630"/>
              </a:lnSpc>
              <a:spcBef>
                <a:spcPct val="0"/>
              </a:spcBef>
            </a:pPr>
            <a:r>
              <a:rPr lang="en-US" sz="3300" i="1" dirty="0">
                <a:solidFill>
                  <a:srgbClr val="000000"/>
                </a:solidFill>
                <a:latin typeface="Aptos Italics"/>
                <a:ea typeface="Aptos Italics"/>
                <a:cs typeface="Aptos Italics"/>
                <a:sym typeface="Aptos Italics"/>
              </a:rPr>
              <a:t>96% of subjects in top psychology journals (2003–2007) came from </a:t>
            </a:r>
            <a:r>
              <a:rPr lang="en-US" sz="3300" b="1" i="1" dirty="0">
                <a:solidFill>
                  <a:srgbClr val="000000"/>
                </a:solidFill>
                <a:latin typeface="Aptos Bold Italics"/>
                <a:ea typeface="Aptos Bold Italics"/>
                <a:cs typeface="Aptos Bold Italics"/>
                <a:sym typeface="Aptos Bold Italics"/>
              </a:rPr>
              <a:t>Western countries with 12% of the world’s population</a:t>
            </a:r>
            <a:r>
              <a:rPr lang="en-US" sz="3300" i="1" dirty="0">
                <a:solidFill>
                  <a:srgbClr val="000000"/>
                </a:solidFill>
                <a:latin typeface="Aptos Italics"/>
                <a:ea typeface="Aptos Italics"/>
                <a:cs typeface="Aptos Italics"/>
                <a:sym typeface="Aptos Italics"/>
              </a:rPr>
              <a:t> (Arnett 2008; Henrich et al. 2010). Conclusions about “people” were drawn from WEIRD students – a sampling equivalence problem.</a:t>
            </a:r>
          </a:p>
        </p:txBody>
      </p:sp>
      <p:sp>
        <p:nvSpPr>
          <p:cNvPr id="7" name="TextBox 7"/>
          <p:cNvSpPr txBox="1"/>
          <p:nvPr/>
        </p:nvSpPr>
        <p:spPr>
          <a:xfrm>
            <a:off x="6740025" y="7444240"/>
            <a:ext cx="2892407" cy="1814060"/>
          </a:xfrm>
          <a:prstGeom prst="rect">
            <a:avLst/>
          </a:prstGeom>
        </p:spPr>
        <p:txBody>
          <a:bodyPr lIns="0" tIns="0" rIns="0" bIns="0" rtlCol="0" anchor="t">
            <a:spAutoFit/>
          </a:bodyPr>
          <a:lstStyle/>
          <a:p>
            <a:pPr marL="561352" lvl="1" indent="-280676" algn="l">
              <a:lnSpc>
                <a:spcPts val="2860"/>
              </a:lnSpc>
              <a:spcBef>
                <a:spcPct val="0"/>
              </a:spcBef>
              <a:buFont typeface="Arial"/>
              <a:buChar char="•"/>
            </a:pPr>
            <a:r>
              <a:rPr lang="en-US" sz="2600" b="1" dirty="0">
                <a:solidFill>
                  <a:srgbClr val="000000"/>
                </a:solidFill>
                <a:latin typeface="Aptos Bold"/>
                <a:ea typeface="Aptos Bold"/>
                <a:cs typeface="Aptos Bold"/>
                <a:sym typeface="Aptos Bold"/>
              </a:rPr>
              <a:t>W</a:t>
            </a:r>
            <a:r>
              <a:rPr lang="en-US" sz="2600" dirty="0">
                <a:solidFill>
                  <a:srgbClr val="000000"/>
                </a:solidFill>
                <a:latin typeface="Aptos"/>
                <a:ea typeface="Aptos"/>
                <a:cs typeface="Aptos"/>
                <a:sym typeface="Aptos"/>
              </a:rPr>
              <a:t> – “Western” </a:t>
            </a:r>
          </a:p>
          <a:p>
            <a:pPr marL="561352" lvl="1" indent="-280676" algn="l">
              <a:lnSpc>
                <a:spcPts val="2860"/>
              </a:lnSpc>
              <a:spcBef>
                <a:spcPct val="0"/>
              </a:spcBef>
              <a:buFont typeface="Arial"/>
              <a:buChar char="•"/>
            </a:pPr>
            <a:r>
              <a:rPr lang="en-US" sz="2600" b="1" dirty="0">
                <a:solidFill>
                  <a:srgbClr val="000000"/>
                </a:solidFill>
                <a:latin typeface="Aptos Bold"/>
                <a:ea typeface="Aptos Bold"/>
                <a:cs typeface="Aptos Bold"/>
                <a:sym typeface="Aptos Bold"/>
              </a:rPr>
              <a:t>E</a:t>
            </a:r>
            <a:r>
              <a:rPr lang="en-US" sz="2600" dirty="0">
                <a:solidFill>
                  <a:srgbClr val="000000"/>
                </a:solidFill>
                <a:latin typeface="Aptos"/>
                <a:ea typeface="Aptos"/>
                <a:cs typeface="Aptos"/>
                <a:sym typeface="Aptos"/>
              </a:rPr>
              <a:t> – Educated</a:t>
            </a:r>
          </a:p>
          <a:p>
            <a:pPr marL="561352" lvl="1" indent="-280676" algn="l">
              <a:lnSpc>
                <a:spcPts val="2860"/>
              </a:lnSpc>
              <a:spcBef>
                <a:spcPct val="0"/>
              </a:spcBef>
              <a:buFont typeface="Arial"/>
              <a:buChar char="•"/>
            </a:pPr>
            <a:r>
              <a:rPr lang="en-US" sz="2600" b="1" dirty="0">
                <a:solidFill>
                  <a:srgbClr val="000000"/>
                </a:solidFill>
                <a:latin typeface="Aptos Bold"/>
                <a:ea typeface="Aptos Bold"/>
                <a:cs typeface="Aptos Bold"/>
                <a:sym typeface="Aptos Bold"/>
              </a:rPr>
              <a:t>I </a:t>
            </a:r>
            <a:r>
              <a:rPr lang="en-US" sz="2600" dirty="0">
                <a:solidFill>
                  <a:srgbClr val="000000"/>
                </a:solidFill>
                <a:latin typeface="Aptos"/>
                <a:ea typeface="Aptos"/>
                <a:cs typeface="Aptos"/>
                <a:sym typeface="Aptos"/>
              </a:rPr>
              <a:t>– </a:t>
            </a:r>
            <a:r>
              <a:rPr lang="en-US" sz="2600" dirty="0" err="1">
                <a:solidFill>
                  <a:srgbClr val="000000"/>
                </a:solidFill>
                <a:latin typeface="Aptos"/>
                <a:ea typeface="Aptos"/>
                <a:cs typeface="Aptos"/>
                <a:sym typeface="Aptos"/>
              </a:rPr>
              <a:t>Industrialised</a:t>
            </a:r>
            <a:endParaRPr lang="en-US" sz="2600" dirty="0">
              <a:solidFill>
                <a:srgbClr val="000000"/>
              </a:solidFill>
              <a:latin typeface="Aptos"/>
              <a:ea typeface="Aptos"/>
              <a:cs typeface="Aptos"/>
              <a:sym typeface="Aptos"/>
            </a:endParaRPr>
          </a:p>
          <a:p>
            <a:pPr marL="561352" lvl="1" indent="-280676" algn="l">
              <a:lnSpc>
                <a:spcPts val="2860"/>
              </a:lnSpc>
              <a:spcBef>
                <a:spcPct val="0"/>
              </a:spcBef>
              <a:buFont typeface="Arial"/>
              <a:buChar char="•"/>
            </a:pPr>
            <a:r>
              <a:rPr lang="en-US" sz="2600" b="1" dirty="0">
                <a:solidFill>
                  <a:srgbClr val="000000"/>
                </a:solidFill>
                <a:latin typeface="Aptos Bold"/>
                <a:ea typeface="Aptos Bold"/>
                <a:cs typeface="Aptos Bold"/>
                <a:sym typeface="Aptos Bold"/>
              </a:rPr>
              <a:t>R</a:t>
            </a:r>
            <a:r>
              <a:rPr lang="en-US" sz="2600" dirty="0">
                <a:solidFill>
                  <a:srgbClr val="000000"/>
                </a:solidFill>
                <a:latin typeface="Aptos"/>
                <a:ea typeface="Aptos"/>
                <a:cs typeface="Aptos"/>
                <a:sym typeface="Aptos"/>
              </a:rPr>
              <a:t> – Rich</a:t>
            </a:r>
          </a:p>
          <a:p>
            <a:pPr marL="561352" lvl="1" indent="-280676" algn="l">
              <a:lnSpc>
                <a:spcPts val="2860"/>
              </a:lnSpc>
              <a:spcBef>
                <a:spcPct val="0"/>
              </a:spcBef>
              <a:buFont typeface="Arial"/>
              <a:buChar char="•"/>
            </a:pPr>
            <a:r>
              <a:rPr lang="en-US" sz="2600" b="1" dirty="0">
                <a:solidFill>
                  <a:srgbClr val="000000"/>
                </a:solidFill>
                <a:latin typeface="Aptos Bold"/>
                <a:ea typeface="Aptos Bold"/>
                <a:cs typeface="Aptos Bold"/>
                <a:sym typeface="Aptos Bold"/>
              </a:rPr>
              <a:t>D</a:t>
            </a:r>
            <a:r>
              <a:rPr lang="en-US" sz="2600" dirty="0">
                <a:solidFill>
                  <a:srgbClr val="000000"/>
                </a:solidFill>
                <a:latin typeface="Aptos"/>
                <a:ea typeface="Aptos"/>
                <a:cs typeface="Aptos"/>
                <a:sym typeface="Aptos"/>
              </a:rPr>
              <a:t> – Democratic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220947"/>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3">
              <a:alphaModFix amt="24000"/>
            </a:blip>
            <a:stretch>
              <a:fillRect/>
            </a:stretch>
          </a:blipFill>
        </p:spPr>
        <p:txBody>
          <a:bodyPr/>
          <a:lstStyle/>
          <a:p>
            <a:endParaRPr lang="en-US"/>
          </a:p>
        </p:txBody>
      </p:sp>
      <p:sp>
        <p:nvSpPr>
          <p:cNvPr id="3" name="TextBox 3"/>
          <p:cNvSpPr txBox="1"/>
          <p:nvPr/>
        </p:nvSpPr>
        <p:spPr>
          <a:xfrm>
            <a:off x="2641606" y="2580396"/>
            <a:ext cx="13820882" cy="2452630"/>
          </a:xfrm>
          <a:prstGeom prst="rect">
            <a:avLst/>
          </a:prstGeom>
        </p:spPr>
        <p:txBody>
          <a:bodyPr lIns="0" tIns="0" rIns="0" bIns="0" rtlCol="0" anchor="t">
            <a:spAutoFit/>
          </a:bodyPr>
          <a:lstStyle/>
          <a:p>
            <a:pPr algn="l">
              <a:lnSpc>
                <a:spcPts val="6446"/>
              </a:lnSpc>
            </a:pPr>
            <a:r>
              <a:rPr lang="en-US" sz="5605" b="1">
                <a:solidFill>
                  <a:srgbClr val="F5F2EA"/>
                </a:solidFill>
                <a:latin typeface="Aptos Bold"/>
                <a:ea typeface="Aptos Bold"/>
                <a:cs typeface="Aptos Bold"/>
                <a:sym typeface="Aptos Bold"/>
              </a:rPr>
              <a:t>You are sizing a market in a country whose official statistics you do not trust. </a:t>
            </a:r>
          </a:p>
          <a:p>
            <a:pPr algn="l">
              <a:lnSpc>
                <a:spcPts val="6446"/>
              </a:lnSpc>
            </a:pPr>
            <a:endParaRPr lang="en-US" sz="5605" b="1">
              <a:solidFill>
                <a:srgbClr val="F5F2EA"/>
              </a:solidFill>
              <a:latin typeface="Aptos Bold"/>
              <a:ea typeface="Aptos Bold"/>
              <a:cs typeface="Aptos Bold"/>
              <a:sym typeface="Aptos Bold"/>
            </a:endParaRPr>
          </a:p>
        </p:txBody>
      </p:sp>
      <p:sp>
        <p:nvSpPr>
          <p:cNvPr id="4" name="TextBox 4"/>
          <p:cNvSpPr txBox="1"/>
          <p:nvPr/>
        </p:nvSpPr>
        <p:spPr>
          <a:xfrm>
            <a:off x="2641606" y="5476323"/>
            <a:ext cx="8964482" cy="776202"/>
          </a:xfrm>
          <a:prstGeom prst="rect">
            <a:avLst/>
          </a:prstGeom>
        </p:spPr>
        <p:txBody>
          <a:bodyPr lIns="0" tIns="0" rIns="0" bIns="0" rtlCol="0" anchor="t">
            <a:spAutoFit/>
          </a:bodyPr>
          <a:lstStyle/>
          <a:p>
            <a:pPr algn="l">
              <a:lnSpc>
                <a:spcPts val="5759"/>
              </a:lnSpc>
            </a:pPr>
            <a:r>
              <a:rPr lang="en-US" sz="4800" b="1">
                <a:gradFill>
                  <a:gsLst>
                    <a:gs pos="0">
                      <a:srgbClr val="FFF7AD">
                        <a:alpha val="100000"/>
                      </a:srgbClr>
                    </a:gs>
                    <a:gs pos="100000">
                      <a:srgbClr val="FFA9F9">
                        <a:alpha val="100000"/>
                      </a:srgbClr>
                    </a:gs>
                  </a:gsLst>
                  <a:lin ang="0"/>
                </a:gradFill>
                <a:latin typeface="Aptos Bold"/>
                <a:ea typeface="Aptos Bold"/>
                <a:cs typeface="Aptos Bold"/>
                <a:sym typeface="Aptos Bold"/>
              </a:rPr>
              <a:t>How do you check its GDP?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9451" y="546535"/>
            <a:ext cx="11658600" cy="7279653"/>
            <a:chOff x="0" y="0"/>
            <a:chExt cx="15544800" cy="9706204"/>
          </a:xfrm>
        </p:grpSpPr>
        <p:sp>
          <p:nvSpPr>
            <p:cNvPr id="3" name="Freeform 3"/>
            <p:cNvSpPr/>
            <p:nvPr/>
          </p:nvSpPr>
          <p:spPr>
            <a:xfrm>
              <a:off x="0" y="0"/>
              <a:ext cx="15544800" cy="9706229"/>
            </a:xfrm>
            <a:custGeom>
              <a:avLst/>
              <a:gdLst/>
              <a:ahLst/>
              <a:cxnLst/>
              <a:rect l="l" t="t" r="r" b="b"/>
              <a:pathLst>
                <a:path w="15544800" h="9706229">
                  <a:moveTo>
                    <a:pt x="0" y="0"/>
                  </a:moveTo>
                  <a:lnTo>
                    <a:pt x="15544800" y="0"/>
                  </a:lnTo>
                  <a:lnTo>
                    <a:pt x="15544800" y="9706229"/>
                  </a:lnTo>
                  <a:lnTo>
                    <a:pt x="0" y="9706229"/>
                  </a:lnTo>
                  <a:lnTo>
                    <a:pt x="0" y="0"/>
                  </a:lnTo>
                  <a:close/>
                </a:path>
              </a:pathLst>
            </a:custGeom>
            <a:blipFill>
              <a:blip r:embed="rId3"/>
              <a:stretch>
                <a:fillRect/>
              </a:stretch>
            </a:blipFill>
          </p:spPr>
          <p:txBody>
            <a:bodyPr/>
            <a:lstStyle/>
            <a:p>
              <a:endParaRPr lang="en-US"/>
            </a:p>
          </p:txBody>
        </p:sp>
      </p:grpSp>
      <p:grpSp>
        <p:nvGrpSpPr>
          <p:cNvPr id="4" name="Group 4"/>
          <p:cNvGrpSpPr/>
          <p:nvPr/>
        </p:nvGrpSpPr>
        <p:grpSpPr>
          <a:xfrm>
            <a:off x="874062" y="5143500"/>
            <a:ext cx="11658600" cy="4211336"/>
            <a:chOff x="0" y="0"/>
            <a:chExt cx="15544800" cy="5615114"/>
          </a:xfrm>
        </p:grpSpPr>
        <p:sp>
          <p:nvSpPr>
            <p:cNvPr id="5" name="Freeform 5"/>
            <p:cNvSpPr/>
            <p:nvPr/>
          </p:nvSpPr>
          <p:spPr>
            <a:xfrm>
              <a:off x="0" y="0"/>
              <a:ext cx="15544800" cy="5615178"/>
            </a:xfrm>
            <a:custGeom>
              <a:avLst/>
              <a:gdLst/>
              <a:ahLst/>
              <a:cxnLst/>
              <a:rect l="l" t="t" r="r" b="b"/>
              <a:pathLst>
                <a:path w="15544800" h="5615178">
                  <a:moveTo>
                    <a:pt x="0" y="0"/>
                  </a:moveTo>
                  <a:lnTo>
                    <a:pt x="15544800" y="0"/>
                  </a:lnTo>
                  <a:lnTo>
                    <a:pt x="15544800" y="5615178"/>
                  </a:lnTo>
                  <a:lnTo>
                    <a:pt x="0" y="5615178"/>
                  </a:lnTo>
                  <a:lnTo>
                    <a:pt x="0" y="0"/>
                  </a:lnTo>
                  <a:close/>
                </a:path>
              </a:pathLst>
            </a:custGeom>
            <a:blipFill>
              <a:blip r:embed="rId4"/>
              <a:stretch>
                <a:fillRect b="1"/>
              </a:stretch>
            </a:blipFill>
          </p:spPr>
          <p:txBody>
            <a:bodyPr/>
            <a:lstStyle/>
            <a:p>
              <a:endParaRPr lang="en-US"/>
            </a:p>
          </p:txBody>
        </p:sp>
      </p:grpSp>
      <p:grpSp>
        <p:nvGrpSpPr>
          <p:cNvPr id="6" name="Group 6"/>
          <p:cNvGrpSpPr/>
          <p:nvPr/>
        </p:nvGrpSpPr>
        <p:grpSpPr>
          <a:xfrm>
            <a:off x="5862463" y="2547609"/>
            <a:ext cx="11658600" cy="4701559"/>
            <a:chOff x="0" y="0"/>
            <a:chExt cx="15544800" cy="6268745"/>
          </a:xfrm>
        </p:grpSpPr>
        <p:sp>
          <p:nvSpPr>
            <p:cNvPr id="7" name="Freeform 7"/>
            <p:cNvSpPr/>
            <p:nvPr/>
          </p:nvSpPr>
          <p:spPr>
            <a:xfrm>
              <a:off x="0" y="0"/>
              <a:ext cx="15544800" cy="6268720"/>
            </a:xfrm>
            <a:custGeom>
              <a:avLst/>
              <a:gdLst/>
              <a:ahLst/>
              <a:cxnLst/>
              <a:rect l="l" t="t" r="r" b="b"/>
              <a:pathLst>
                <a:path w="15544800" h="6268720">
                  <a:moveTo>
                    <a:pt x="0" y="0"/>
                  </a:moveTo>
                  <a:lnTo>
                    <a:pt x="15544800" y="0"/>
                  </a:lnTo>
                  <a:lnTo>
                    <a:pt x="15544800" y="6268720"/>
                  </a:lnTo>
                  <a:lnTo>
                    <a:pt x="0" y="6268720"/>
                  </a:lnTo>
                  <a:lnTo>
                    <a:pt x="0" y="0"/>
                  </a:lnTo>
                  <a:close/>
                </a:path>
              </a:pathLst>
            </a:custGeom>
            <a:blipFill>
              <a:blip r:embed="rId5"/>
              <a:stretch>
                <a:fillRect/>
              </a:stretch>
            </a:blipFill>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15749" y="1406147"/>
            <a:ext cx="9563100" cy="2038350"/>
            <a:chOff x="0" y="0"/>
            <a:chExt cx="12750800" cy="2717800"/>
          </a:xfrm>
        </p:grpSpPr>
        <p:sp>
          <p:nvSpPr>
            <p:cNvPr id="3" name="Freeform 3"/>
            <p:cNvSpPr/>
            <p:nvPr/>
          </p:nvSpPr>
          <p:spPr>
            <a:xfrm>
              <a:off x="0" y="0"/>
              <a:ext cx="12750800" cy="2717800"/>
            </a:xfrm>
            <a:custGeom>
              <a:avLst/>
              <a:gdLst/>
              <a:ahLst/>
              <a:cxnLst/>
              <a:rect l="l" t="t" r="r" b="b"/>
              <a:pathLst>
                <a:path w="12750800" h="2717800">
                  <a:moveTo>
                    <a:pt x="0" y="0"/>
                  </a:moveTo>
                  <a:lnTo>
                    <a:pt x="12750800" y="0"/>
                  </a:lnTo>
                  <a:lnTo>
                    <a:pt x="12750800" y="2717800"/>
                  </a:lnTo>
                  <a:lnTo>
                    <a:pt x="0" y="2717800"/>
                  </a:lnTo>
                  <a:lnTo>
                    <a:pt x="0" y="0"/>
                  </a:lnTo>
                  <a:close/>
                </a:path>
              </a:pathLst>
            </a:custGeom>
            <a:blipFill>
              <a:blip r:embed="rId3"/>
              <a:stretch>
                <a:fillRect/>
              </a:stretch>
            </a:blipFill>
          </p:spPr>
          <p:txBody>
            <a:bodyPr/>
            <a:lstStyle/>
            <a:p>
              <a:endParaRPr lang="en-US"/>
            </a:p>
          </p:txBody>
        </p:sp>
      </p:grpSp>
      <p:grpSp>
        <p:nvGrpSpPr>
          <p:cNvPr id="4" name="Group 4"/>
          <p:cNvGrpSpPr/>
          <p:nvPr/>
        </p:nvGrpSpPr>
        <p:grpSpPr>
          <a:xfrm>
            <a:off x="1553137" y="184337"/>
            <a:ext cx="1924050" cy="914400"/>
            <a:chOff x="0" y="0"/>
            <a:chExt cx="2565400" cy="1219200"/>
          </a:xfrm>
        </p:grpSpPr>
        <p:sp>
          <p:nvSpPr>
            <p:cNvPr id="5" name="Freeform 5"/>
            <p:cNvSpPr/>
            <p:nvPr/>
          </p:nvSpPr>
          <p:spPr>
            <a:xfrm>
              <a:off x="0" y="0"/>
              <a:ext cx="2565400" cy="1219200"/>
            </a:xfrm>
            <a:custGeom>
              <a:avLst/>
              <a:gdLst/>
              <a:ahLst/>
              <a:cxnLst/>
              <a:rect l="l" t="t" r="r" b="b"/>
              <a:pathLst>
                <a:path w="2565400" h="1219200">
                  <a:moveTo>
                    <a:pt x="0" y="0"/>
                  </a:moveTo>
                  <a:lnTo>
                    <a:pt x="2565400" y="0"/>
                  </a:lnTo>
                  <a:lnTo>
                    <a:pt x="2565400" y="1219200"/>
                  </a:lnTo>
                  <a:lnTo>
                    <a:pt x="0" y="1219200"/>
                  </a:lnTo>
                  <a:lnTo>
                    <a:pt x="0" y="0"/>
                  </a:lnTo>
                  <a:close/>
                </a:path>
              </a:pathLst>
            </a:custGeom>
            <a:blipFill>
              <a:blip r:embed="rId4"/>
              <a:stretch>
                <a:fillRect/>
              </a:stretch>
            </a:blipFill>
          </p:spPr>
          <p:txBody>
            <a:bodyPr/>
            <a:lstStyle/>
            <a:p>
              <a:endParaRPr lang="en-US"/>
            </a:p>
          </p:txBody>
        </p:sp>
      </p:grpSp>
      <p:grpSp>
        <p:nvGrpSpPr>
          <p:cNvPr id="6" name="Group 6"/>
          <p:cNvGrpSpPr/>
          <p:nvPr/>
        </p:nvGrpSpPr>
        <p:grpSpPr>
          <a:xfrm>
            <a:off x="1224239" y="3751907"/>
            <a:ext cx="11658600" cy="6535093"/>
            <a:chOff x="0" y="0"/>
            <a:chExt cx="15544800" cy="8713457"/>
          </a:xfrm>
        </p:grpSpPr>
        <p:sp>
          <p:nvSpPr>
            <p:cNvPr id="7" name="Freeform 7"/>
            <p:cNvSpPr/>
            <p:nvPr/>
          </p:nvSpPr>
          <p:spPr>
            <a:xfrm>
              <a:off x="0" y="0"/>
              <a:ext cx="15544800" cy="8713470"/>
            </a:xfrm>
            <a:custGeom>
              <a:avLst/>
              <a:gdLst/>
              <a:ahLst/>
              <a:cxnLst/>
              <a:rect l="l" t="t" r="r" b="b"/>
              <a:pathLst>
                <a:path w="15544800" h="8713470">
                  <a:moveTo>
                    <a:pt x="0" y="0"/>
                  </a:moveTo>
                  <a:lnTo>
                    <a:pt x="15544800" y="0"/>
                  </a:lnTo>
                  <a:lnTo>
                    <a:pt x="15544800" y="8713470"/>
                  </a:lnTo>
                  <a:lnTo>
                    <a:pt x="0" y="8713470"/>
                  </a:lnTo>
                  <a:lnTo>
                    <a:pt x="0" y="0"/>
                  </a:lnTo>
                  <a:close/>
                </a:path>
              </a:pathLst>
            </a:custGeom>
            <a:blipFill>
              <a:blip r:embed="rId5"/>
              <a:stretch>
                <a:fillRect/>
              </a:stretch>
            </a:blipFill>
          </p:spPr>
          <p:txBody>
            <a:bodyPr/>
            <a:lstStyle/>
            <a:p>
              <a:endParaRPr lang="en-US"/>
            </a:p>
          </p:txBody>
        </p:sp>
      </p:grpSp>
      <p:sp>
        <p:nvSpPr>
          <p:cNvPr id="8" name="TextBox 8"/>
          <p:cNvSpPr txBox="1"/>
          <p:nvPr/>
        </p:nvSpPr>
        <p:spPr>
          <a:xfrm>
            <a:off x="12732125" y="461953"/>
            <a:ext cx="4755213" cy="6692903"/>
          </a:xfrm>
          <a:prstGeom prst="rect">
            <a:avLst/>
          </a:prstGeom>
        </p:spPr>
        <p:txBody>
          <a:bodyPr lIns="0" tIns="0" rIns="0" bIns="0" rtlCol="0" anchor="t">
            <a:spAutoFit/>
          </a:bodyPr>
          <a:lstStyle/>
          <a:p>
            <a:pPr algn="l">
              <a:lnSpc>
                <a:spcPts val="1980"/>
              </a:lnSpc>
            </a:pPr>
            <a:r>
              <a:rPr lang="en-US" sz="1650" b="1">
                <a:solidFill>
                  <a:srgbClr val="000000"/>
                </a:solidFill>
                <a:latin typeface="Aptos Bold"/>
                <a:ea typeface="Aptos Bold"/>
                <a:cs typeface="Aptos Bold"/>
                <a:sym typeface="Aptos Bold"/>
              </a:rPr>
              <a:t>Key sources</a:t>
            </a:r>
          </a:p>
          <a:p>
            <a:pPr marL="298609" lvl="1" indent="-149304" algn="l">
              <a:lnSpc>
                <a:spcPts val="1980"/>
              </a:lnSpc>
              <a:buFont typeface="Arial"/>
              <a:buChar char="•"/>
            </a:pPr>
            <a:r>
              <a:rPr lang="en-US" sz="1650">
                <a:solidFill>
                  <a:srgbClr val="000000"/>
                </a:solidFill>
                <a:latin typeface="Aptos"/>
                <a:ea typeface="Aptos"/>
                <a:cs typeface="Aptos"/>
                <a:sym typeface="Aptos"/>
              </a:rPr>
              <a:t>Henderson, J. V., A. Storeygard, and D. N. Weil. 2012. Measuring economic growth from outer space. </a:t>
            </a:r>
            <a:r>
              <a:rPr lang="en-US" sz="1650" i="1">
                <a:solidFill>
                  <a:srgbClr val="000000"/>
                </a:solidFill>
                <a:latin typeface="Aptos Italics"/>
                <a:ea typeface="Aptos Italics"/>
                <a:cs typeface="Aptos Italics"/>
                <a:sym typeface="Aptos Italics"/>
              </a:rPr>
              <a:t>American Economic Review</a:t>
            </a:r>
            <a:r>
              <a:rPr lang="en-US" sz="1650">
                <a:solidFill>
                  <a:srgbClr val="000000"/>
                </a:solidFill>
                <a:latin typeface="Aptos"/>
                <a:ea typeface="Aptos"/>
                <a:cs typeface="Aptos"/>
                <a:sym typeface="Aptos"/>
              </a:rPr>
              <a:t> 102(2): 994–1,028, </a:t>
            </a:r>
            <a:r>
              <a:rPr lang="en-US" sz="1650" u="sng">
                <a:solidFill>
                  <a:srgbClr val="000000"/>
                </a:solidFill>
                <a:latin typeface="Aptos"/>
                <a:ea typeface="Aptos"/>
                <a:cs typeface="Aptos"/>
                <a:sym typeface="Aptos"/>
                <a:hlinkClick r:id="rId6" tooltip="http://dx.doi.org/10.1257/aer.102.2.994"/>
              </a:rPr>
              <a:t>doi:10.1257/aer.102.2.994</a:t>
            </a:r>
          </a:p>
          <a:p>
            <a:pPr marL="298609" lvl="1" indent="-149304" algn="l">
              <a:lnSpc>
                <a:spcPts val="1980"/>
              </a:lnSpc>
              <a:buFont typeface="Arial"/>
              <a:buChar char="•"/>
            </a:pPr>
            <a:r>
              <a:rPr lang="en-US" sz="1650">
                <a:solidFill>
                  <a:srgbClr val="000000"/>
                </a:solidFill>
                <a:latin typeface="Aptos"/>
                <a:ea typeface="Aptos"/>
                <a:cs typeface="Aptos"/>
                <a:sym typeface="Aptos"/>
              </a:rPr>
              <a:t>Leitzell, K. (2020, December 28). </a:t>
            </a:r>
            <a:r>
              <a:rPr lang="en-US" sz="1650" i="1">
                <a:solidFill>
                  <a:srgbClr val="000000"/>
                </a:solidFill>
                <a:latin typeface="Aptos Italics"/>
                <a:ea typeface="Aptos Italics"/>
                <a:cs typeface="Aptos Italics"/>
                <a:sym typeface="Aptos Italics"/>
              </a:rPr>
              <a:t>Prosperity shining</a:t>
            </a:r>
            <a:r>
              <a:rPr lang="en-US" sz="1650">
                <a:solidFill>
                  <a:srgbClr val="000000"/>
                </a:solidFill>
                <a:latin typeface="Aptos"/>
                <a:ea typeface="Aptos"/>
                <a:cs typeface="Aptos"/>
                <a:sym typeface="Aptos"/>
              </a:rPr>
              <a:t>. NASA Earthdata. </a:t>
            </a:r>
            <a:r>
              <a:rPr lang="en-US" sz="1650" u="sng">
                <a:solidFill>
                  <a:srgbClr val="000000"/>
                </a:solidFill>
                <a:latin typeface="Aptos"/>
                <a:ea typeface="Aptos"/>
                <a:cs typeface="Aptos"/>
                <a:sym typeface="Aptos"/>
                <a:hlinkClick r:id="rId7" tooltip="https://www.earthdata.nasa.gov/news/feature-articles/prosperity-shining"/>
              </a:rPr>
              <a:t>https://www.earthdata.nasa.gov/news/feature-articles/prosperity-shining</a:t>
            </a:r>
          </a:p>
          <a:p>
            <a:pPr marL="298609" lvl="1" indent="-149304" algn="l">
              <a:lnSpc>
                <a:spcPts val="1980"/>
              </a:lnSpc>
              <a:buFont typeface="Arial"/>
              <a:buChar char="•"/>
            </a:pPr>
            <a:r>
              <a:rPr lang="en-US" sz="1650">
                <a:solidFill>
                  <a:srgbClr val="000000"/>
                </a:solidFill>
                <a:latin typeface="Aptos"/>
                <a:ea typeface="Aptos"/>
                <a:cs typeface="Aptos"/>
                <a:sym typeface="Aptos"/>
              </a:rPr>
              <a:t>Martínez, L. R. (2021). </a:t>
            </a:r>
            <a:r>
              <a:rPr lang="en-US" sz="1650" i="1">
                <a:solidFill>
                  <a:srgbClr val="000000"/>
                </a:solidFill>
                <a:latin typeface="Aptos Italics"/>
                <a:ea typeface="Aptos Italics"/>
                <a:cs typeface="Aptos Italics"/>
                <a:sym typeface="Aptos Italics"/>
              </a:rPr>
              <a:t>How much should we trust the dictator’s GDP growth estimates?</a:t>
            </a:r>
            <a:r>
              <a:rPr lang="en-US" sz="1650">
                <a:solidFill>
                  <a:srgbClr val="000000"/>
                </a:solidFill>
                <a:latin typeface="Aptos"/>
                <a:ea typeface="Aptos"/>
                <a:cs typeface="Aptos"/>
                <a:sym typeface="Aptos"/>
              </a:rPr>
              <a:t> (BFI Working Paper No. 2021-78). Becker Friedman Institute for Economics, University of Chicago. </a:t>
            </a:r>
            <a:r>
              <a:rPr lang="en-US" sz="1650" u="sng">
                <a:solidFill>
                  <a:srgbClr val="000000"/>
                </a:solidFill>
                <a:latin typeface="Aptos"/>
                <a:ea typeface="Aptos"/>
                <a:cs typeface="Aptos"/>
                <a:sym typeface="Aptos"/>
                <a:hlinkClick r:id="rId8" tooltip="https://bfi.uchicago.edu/wp-content/uploads/2021/07/BFI_WP_2021-78.pdf"/>
              </a:rPr>
              <a:t>https://bfi.uchicago.edu/wp-content/uploads/2021/07/BFI_WP_2021-78.pdf</a:t>
            </a:r>
          </a:p>
          <a:p>
            <a:pPr marL="298609" lvl="1" indent="-149304" algn="l">
              <a:lnSpc>
                <a:spcPts val="1980"/>
              </a:lnSpc>
              <a:buFont typeface="Arial"/>
              <a:buChar char="•"/>
            </a:pPr>
            <a:r>
              <a:rPr lang="en-US" sz="1650">
                <a:solidFill>
                  <a:srgbClr val="000000"/>
                </a:solidFill>
                <a:latin typeface="Aptos"/>
                <a:ea typeface="Aptos"/>
                <a:cs typeface="Aptos"/>
                <a:sym typeface="Aptos"/>
              </a:rPr>
              <a:t>The Economist. (2022, September 29). A study of lights at night suggests dictators lie about economic growth. </a:t>
            </a:r>
            <a:r>
              <a:rPr lang="en-US" sz="1650" i="1">
                <a:solidFill>
                  <a:srgbClr val="000000"/>
                </a:solidFill>
                <a:latin typeface="Aptos Italics"/>
                <a:ea typeface="Aptos Italics"/>
                <a:cs typeface="Aptos Italics"/>
                <a:sym typeface="Aptos Italics"/>
              </a:rPr>
              <a:t>The Economist</a:t>
            </a:r>
            <a:r>
              <a:rPr lang="en-US" sz="1650">
                <a:solidFill>
                  <a:srgbClr val="000000"/>
                </a:solidFill>
                <a:latin typeface="Aptos"/>
                <a:ea typeface="Aptos"/>
                <a:cs typeface="Aptos"/>
                <a:sym typeface="Aptos"/>
              </a:rPr>
              <a:t> (Graphic detail). </a:t>
            </a:r>
            <a:r>
              <a:rPr lang="en-US" sz="1650" u="sng">
                <a:solidFill>
                  <a:srgbClr val="000000"/>
                </a:solidFill>
                <a:latin typeface="Aptos"/>
                <a:ea typeface="Aptos"/>
                <a:cs typeface="Aptos"/>
                <a:sym typeface="Aptos"/>
                <a:hlinkClick r:id="rId9" tooltip="https://www.economist.com/graphic-detail/2022/09/29/a-study-of-lights-at-night-suggests-dictators-lie-about-economic-growth"/>
              </a:rPr>
              <a:t>https://www.economist.com/graphic-detail/2022/09/29/a-study-of-lights-at-night-suggests-dictators-lie-about-economic-growth</a:t>
            </a:r>
          </a:p>
          <a:p>
            <a:pPr marL="298609" lvl="1" indent="-149304" algn="l">
              <a:lnSpc>
                <a:spcPts val="1980"/>
              </a:lnSpc>
              <a:buFont typeface="Arial"/>
              <a:buChar char="•"/>
            </a:pPr>
            <a:r>
              <a:rPr lang="en-US" sz="1650">
                <a:solidFill>
                  <a:srgbClr val="000000"/>
                </a:solidFill>
                <a:latin typeface="Aptos"/>
                <a:ea typeface="Aptos"/>
                <a:cs typeface="Aptos"/>
                <a:sym typeface="Aptos"/>
              </a:rPr>
              <a:t>Freedom House: https://freedomhouse.org/country/scores</a:t>
            </a:r>
          </a:p>
          <a:p>
            <a:pPr marL="298609" lvl="1" indent="-149304" algn="l">
              <a:lnSpc>
                <a:spcPts val="1980"/>
              </a:lnSpc>
            </a:pPr>
            <a:endParaRPr lang="en-US" sz="1650">
              <a:solidFill>
                <a:srgbClr val="000000"/>
              </a:solidFill>
              <a:latin typeface="Aptos"/>
              <a:ea typeface="Aptos"/>
              <a:cs typeface="Aptos"/>
              <a:sym typeface="Aptos"/>
            </a:endParaRPr>
          </a:p>
          <a:p>
            <a:pPr marL="298609" lvl="1" indent="-149304" algn="l">
              <a:lnSpc>
                <a:spcPts val="1980"/>
              </a:lnSpc>
            </a:pPr>
            <a:endParaRPr lang="en-US" sz="1650">
              <a:solidFill>
                <a:srgbClr val="000000"/>
              </a:solidFill>
              <a:latin typeface="Aptos"/>
              <a:ea typeface="Aptos"/>
              <a:cs typeface="Aptos"/>
              <a:sym typeface="Aptos"/>
            </a:endParaRPr>
          </a:p>
        </p:txBody>
      </p:sp>
      <p:sp>
        <p:nvSpPr>
          <p:cNvPr id="9" name="TextBox 9"/>
          <p:cNvSpPr txBox="1"/>
          <p:nvPr/>
        </p:nvSpPr>
        <p:spPr>
          <a:xfrm>
            <a:off x="12974393" y="6833454"/>
            <a:ext cx="4512945" cy="1333500"/>
          </a:xfrm>
          <a:prstGeom prst="rect">
            <a:avLst/>
          </a:prstGeom>
        </p:spPr>
        <p:txBody>
          <a:bodyPr lIns="0" tIns="0" rIns="0" bIns="0" rtlCol="0" anchor="t">
            <a:spAutoFit/>
          </a:bodyPr>
          <a:lstStyle/>
          <a:p>
            <a:pPr algn="l">
              <a:lnSpc>
                <a:spcPts val="12000"/>
              </a:lnSpc>
            </a:pPr>
            <a:r>
              <a:rPr lang="en-US" sz="12000" b="1">
                <a:solidFill>
                  <a:srgbClr val="FF5F1F"/>
                </a:solidFill>
                <a:latin typeface="Source Serif Pro Bold"/>
                <a:ea typeface="Source Serif Pro Bold"/>
                <a:cs typeface="Source Serif Pro Bold"/>
                <a:sym typeface="Source Serif Pro Bold"/>
              </a:rPr>
              <a:t>≈35%</a:t>
            </a:r>
          </a:p>
        </p:txBody>
      </p:sp>
      <p:sp>
        <p:nvSpPr>
          <p:cNvPr id="10" name="TextBox 10"/>
          <p:cNvSpPr txBox="1"/>
          <p:nvPr/>
        </p:nvSpPr>
        <p:spPr>
          <a:xfrm>
            <a:off x="12974393" y="8205054"/>
            <a:ext cx="4512945" cy="784822"/>
          </a:xfrm>
          <a:prstGeom prst="rect">
            <a:avLst/>
          </a:prstGeom>
        </p:spPr>
        <p:txBody>
          <a:bodyPr lIns="0" tIns="0" rIns="0" bIns="0" rtlCol="0" anchor="t">
            <a:spAutoFit/>
          </a:bodyPr>
          <a:lstStyle/>
          <a:p>
            <a:pPr algn="l">
              <a:lnSpc>
                <a:spcPts val="2160"/>
              </a:lnSpc>
            </a:pPr>
            <a:r>
              <a:rPr lang="en-US" sz="1800" b="1">
                <a:solidFill>
                  <a:srgbClr val="0B1F3F"/>
                </a:solidFill>
                <a:latin typeface="Inter Bold"/>
                <a:ea typeface="Inter Bold"/>
                <a:cs typeface="Inter Bold"/>
                <a:sym typeface="Inter Bold"/>
              </a:rPr>
              <a:t>by which autocracies overstate yearly GDP growth</a:t>
            </a:r>
          </a:p>
          <a:p>
            <a:pPr algn="l">
              <a:lnSpc>
                <a:spcPts val="2939"/>
              </a:lnSpc>
            </a:pPr>
            <a:endParaRPr lang="en-US" sz="1800" b="1">
              <a:solidFill>
                <a:srgbClr val="0B1F3F"/>
              </a:solidFill>
              <a:latin typeface="Inter Bold"/>
              <a:ea typeface="Inter Bold"/>
              <a:cs typeface="Inter Bold"/>
              <a:sym typeface="Inter Bold"/>
            </a:endParaRPr>
          </a:p>
          <a:p>
            <a:pPr algn="l">
              <a:lnSpc>
                <a:spcPts val="2939"/>
              </a:lnSpc>
            </a:pPr>
            <a:r>
              <a:rPr lang="en-US" sz="1800">
                <a:solidFill>
                  <a:srgbClr val="0B1F3F"/>
                </a:solidFill>
                <a:latin typeface="Inter"/>
                <a:ea typeface="Inter"/>
                <a:cs typeface="Inter"/>
                <a:sym typeface="Inter"/>
              </a:rPr>
              <a:t>Based on Freedom House methodology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597677"/>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3">
              <a:alphaModFix amt="24000"/>
            </a:blip>
            <a:stretch>
              <a:fillRect/>
            </a:stretch>
          </a:blipFill>
        </p:spPr>
        <p:txBody>
          <a:bodyPr/>
          <a:lstStyle/>
          <a:p>
            <a:endParaRPr lang="en-US"/>
          </a:p>
        </p:txBody>
      </p:sp>
      <p:grpSp>
        <p:nvGrpSpPr>
          <p:cNvPr id="3" name="Group 3"/>
          <p:cNvGrpSpPr/>
          <p:nvPr/>
        </p:nvGrpSpPr>
        <p:grpSpPr>
          <a:xfrm>
            <a:off x="1238250" y="3056096"/>
            <a:ext cx="3810000" cy="4667250"/>
            <a:chOff x="0" y="0"/>
            <a:chExt cx="5080000" cy="6223000"/>
          </a:xfrm>
        </p:grpSpPr>
        <p:sp>
          <p:nvSpPr>
            <p:cNvPr id="4" name="Freeform 4"/>
            <p:cNvSpPr/>
            <p:nvPr/>
          </p:nvSpPr>
          <p:spPr>
            <a:xfrm>
              <a:off x="0" y="0"/>
              <a:ext cx="5080000" cy="6223000"/>
            </a:xfrm>
            <a:custGeom>
              <a:avLst/>
              <a:gdLst/>
              <a:ahLst/>
              <a:cxnLst/>
              <a:rect l="l" t="t" r="r" b="b"/>
              <a:pathLst>
                <a:path w="5080000" h="6223000">
                  <a:moveTo>
                    <a:pt x="50800" y="0"/>
                  </a:moveTo>
                  <a:lnTo>
                    <a:pt x="5029200" y="0"/>
                  </a:lnTo>
                  <a:cubicBezTo>
                    <a:pt x="5057256" y="0"/>
                    <a:pt x="5080000" y="22744"/>
                    <a:pt x="5080000" y="50800"/>
                  </a:cubicBezTo>
                  <a:lnTo>
                    <a:pt x="5080000" y="6172200"/>
                  </a:lnTo>
                  <a:cubicBezTo>
                    <a:pt x="5080000" y="6200256"/>
                    <a:pt x="5057256" y="6223000"/>
                    <a:pt x="5029200" y="6223000"/>
                  </a:cubicBezTo>
                  <a:lnTo>
                    <a:pt x="50800" y="6223000"/>
                  </a:lnTo>
                  <a:cubicBezTo>
                    <a:pt x="22744" y="6223000"/>
                    <a:pt x="0" y="6200256"/>
                    <a:pt x="0" y="6172200"/>
                  </a:cubicBezTo>
                  <a:lnTo>
                    <a:pt x="0" y="50800"/>
                  </a:lnTo>
                  <a:cubicBezTo>
                    <a:pt x="0" y="22744"/>
                    <a:pt x="22744" y="0"/>
                    <a:pt x="50800" y="0"/>
                  </a:cubicBezTo>
                  <a:close/>
                </a:path>
              </a:pathLst>
            </a:custGeom>
            <a:solidFill>
              <a:srgbClr val="FFFFFF"/>
            </a:solidFill>
          </p:spPr>
          <p:txBody>
            <a:bodyPr/>
            <a:lstStyle/>
            <a:p>
              <a:endParaRPr lang="en-US"/>
            </a:p>
          </p:txBody>
        </p:sp>
        <p:sp>
          <p:nvSpPr>
            <p:cNvPr id="5" name="TextBox 5"/>
            <p:cNvSpPr txBox="1"/>
            <p:nvPr/>
          </p:nvSpPr>
          <p:spPr>
            <a:xfrm>
              <a:off x="0" y="-38100"/>
              <a:ext cx="5080000" cy="6261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5238750" y="3056096"/>
            <a:ext cx="3810000" cy="4667250"/>
            <a:chOff x="0" y="0"/>
            <a:chExt cx="5080000" cy="6223000"/>
          </a:xfrm>
        </p:grpSpPr>
        <p:sp>
          <p:nvSpPr>
            <p:cNvPr id="7" name="Freeform 7"/>
            <p:cNvSpPr/>
            <p:nvPr/>
          </p:nvSpPr>
          <p:spPr>
            <a:xfrm>
              <a:off x="0" y="0"/>
              <a:ext cx="5080000" cy="6223000"/>
            </a:xfrm>
            <a:custGeom>
              <a:avLst/>
              <a:gdLst/>
              <a:ahLst/>
              <a:cxnLst/>
              <a:rect l="l" t="t" r="r" b="b"/>
              <a:pathLst>
                <a:path w="5080000" h="6223000">
                  <a:moveTo>
                    <a:pt x="50800" y="0"/>
                  </a:moveTo>
                  <a:lnTo>
                    <a:pt x="5029200" y="0"/>
                  </a:lnTo>
                  <a:cubicBezTo>
                    <a:pt x="5057256" y="0"/>
                    <a:pt x="5080000" y="22744"/>
                    <a:pt x="5080000" y="50800"/>
                  </a:cubicBezTo>
                  <a:lnTo>
                    <a:pt x="5080000" y="6172200"/>
                  </a:lnTo>
                  <a:cubicBezTo>
                    <a:pt x="5080000" y="6200256"/>
                    <a:pt x="5057256" y="6223000"/>
                    <a:pt x="5029200" y="6223000"/>
                  </a:cubicBezTo>
                  <a:lnTo>
                    <a:pt x="50800" y="6223000"/>
                  </a:lnTo>
                  <a:cubicBezTo>
                    <a:pt x="22744" y="6223000"/>
                    <a:pt x="0" y="6200256"/>
                    <a:pt x="0" y="6172200"/>
                  </a:cubicBezTo>
                  <a:lnTo>
                    <a:pt x="0" y="50800"/>
                  </a:lnTo>
                  <a:cubicBezTo>
                    <a:pt x="0" y="22744"/>
                    <a:pt x="22744" y="0"/>
                    <a:pt x="50800" y="0"/>
                  </a:cubicBezTo>
                  <a:close/>
                </a:path>
              </a:pathLst>
            </a:custGeom>
            <a:solidFill>
              <a:srgbClr val="FFFFFF"/>
            </a:solidFill>
          </p:spPr>
          <p:txBody>
            <a:bodyPr/>
            <a:lstStyle/>
            <a:p>
              <a:endParaRPr lang="en-US"/>
            </a:p>
          </p:txBody>
        </p:sp>
        <p:sp>
          <p:nvSpPr>
            <p:cNvPr id="8" name="TextBox 8"/>
            <p:cNvSpPr txBox="1"/>
            <p:nvPr/>
          </p:nvSpPr>
          <p:spPr>
            <a:xfrm>
              <a:off x="0" y="-38100"/>
              <a:ext cx="5080000" cy="6261100"/>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9239250" y="3056096"/>
            <a:ext cx="3810000" cy="4667250"/>
            <a:chOff x="0" y="0"/>
            <a:chExt cx="5080000" cy="6223000"/>
          </a:xfrm>
        </p:grpSpPr>
        <p:sp>
          <p:nvSpPr>
            <p:cNvPr id="10" name="Freeform 10"/>
            <p:cNvSpPr/>
            <p:nvPr/>
          </p:nvSpPr>
          <p:spPr>
            <a:xfrm>
              <a:off x="0" y="0"/>
              <a:ext cx="5080000" cy="6223000"/>
            </a:xfrm>
            <a:custGeom>
              <a:avLst/>
              <a:gdLst/>
              <a:ahLst/>
              <a:cxnLst/>
              <a:rect l="l" t="t" r="r" b="b"/>
              <a:pathLst>
                <a:path w="5080000" h="6223000">
                  <a:moveTo>
                    <a:pt x="50800" y="0"/>
                  </a:moveTo>
                  <a:lnTo>
                    <a:pt x="5029200" y="0"/>
                  </a:lnTo>
                  <a:cubicBezTo>
                    <a:pt x="5057256" y="0"/>
                    <a:pt x="5080000" y="22744"/>
                    <a:pt x="5080000" y="50800"/>
                  </a:cubicBezTo>
                  <a:lnTo>
                    <a:pt x="5080000" y="6172200"/>
                  </a:lnTo>
                  <a:cubicBezTo>
                    <a:pt x="5080000" y="6200256"/>
                    <a:pt x="5057256" y="6223000"/>
                    <a:pt x="5029200" y="6223000"/>
                  </a:cubicBezTo>
                  <a:lnTo>
                    <a:pt x="50800" y="6223000"/>
                  </a:lnTo>
                  <a:cubicBezTo>
                    <a:pt x="22744" y="6223000"/>
                    <a:pt x="0" y="6200256"/>
                    <a:pt x="0" y="6172200"/>
                  </a:cubicBezTo>
                  <a:lnTo>
                    <a:pt x="0" y="50800"/>
                  </a:lnTo>
                  <a:cubicBezTo>
                    <a:pt x="0" y="22744"/>
                    <a:pt x="22744" y="0"/>
                    <a:pt x="50800" y="0"/>
                  </a:cubicBezTo>
                  <a:close/>
                </a:path>
              </a:pathLst>
            </a:custGeom>
            <a:solidFill>
              <a:srgbClr val="FFFFFF"/>
            </a:solidFill>
          </p:spPr>
          <p:txBody>
            <a:bodyPr/>
            <a:lstStyle/>
            <a:p>
              <a:endParaRPr lang="en-US"/>
            </a:p>
          </p:txBody>
        </p:sp>
        <p:sp>
          <p:nvSpPr>
            <p:cNvPr id="11" name="TextBox 11"/>
            <p:cNvSpPr txBox="1"/>
            <p:nvPr/>
          </p:nvSpPr>
          <p:spPr>
            <a:xfrm>
              <a:off x="0" y="-38100"/>
              <a:ext cx="5080000" cy="6261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13239750" y="3056096"/>
            <a:ext cx="3810000" cy="4667250"/>
            <a:chOff x="0" y="0"/>
            <a:chExt cx="5080000" cy="6223000"/>
          </a:xfrm>
        </p:grpSpPr>
        <p:sp>
          <p:nvSpPr>
            <p:cNvPr id="13" name="Freeform 13"/>
            <p:cNvSpPr/>
            <p:nvPr/>
          </p:nvSpPr>
          <p:spPr>
            <a:xfrm>
              <a:off x="0" y="0"/>
              <a:ext cx="5080000" cy="6223000"/>
            </a:xfrm>
            <a:custGeom>
              <a:avLst/>
              <a:gdLst/>
              <a:ahLst/>
              <a:cxnLst/>
              <a:rect l="l" t="t" r="r" b="b"/>
              <a:pathLst>
                <a:path w="5080000" h="6223000">
                  <a:moveTo>
                    <a:pt x="50800" y="0"/>
                  </a:moveTo>
                  <a:lnTo>
                    <a:pt x="5029200" y="0"/>
                  </a:lnTo>
                  <a:cubicBezTo>
                    <a:pt x="5057256" y="0"/>
                    <a:pt x="5080000" y="22744"/>
                    <a:pt x="5080000" y="50800"/>
                  </a:cubicBezTo>
                  <a:lnTo>
                    <a:pt x="5080000" y="6172200"/>
                  </a:lnTo>
                  <a:cubicBezTo>
                    <a:pt x="5080000" y="6200256"/>
                    <a:pt x="5057256" y="6223000"/>
                    <a:pt x="5029200" y="6223000"/>
                  </a:cubicBezTo>
                  <a:lnTo>
                    <a:pt x="50800" y="6223000"/>
                  </a:lnTo>
                  <a:cubicBezTo>
                    <a:pt x="22744" y="6223000"/>
                    <a:pt x="0" y="6200256"/>
                    <a:pt x="0" y="6172200"/>
                  </a:cubicBezTo>
                  <a:lnTo>
                    <a:pt x="0" y="50800"/>
                  </a:lnTo>
                  <a:cubicBezTo>
                    <a:pt x="0" y="22744"/>
                    <a:pt x="22744" y="0"/>
                    <a:pt x="50800" y="0"/>
                  </a:cubicBezTo>
                  <a:close/>
                </a:path>
              </a:pathLst>
            </a:custGeom>
            <a:solidFill>
              <a:srgbClr val="FFFFFF"/>
            </a:solidFill>
          </p:spPr>
          <p:txBody>
            <a:bodyPr/>
            <a:lstStyle/>
            <a:p>
              <a:endParaRPr lang="en-US"/>
            </a:p>
          </p:txBody>
        </p:sp>
        <p:sp>
          <p:nvSpPr>
            <p:cNvPr id="14" name="TextBox 14"/>
            <p:cNvSpPr txBox="1"/>
            <p:nvPr/>
          </p:nvSpPr>
          <p:spPr>
            <a:xfrm>
              <a:off x="0" y="-38100"/>
              <a:ext cx="5080000" cy="62611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1434648" y="8357695"/>
            <a:ext cx="15811500" cy="1047750"/>
            <a:chOff x="0" y="0"/>
            <a:chExt cx="21082000" cy="1397000"/>
          </a:xfrm>
        </p:grpSpPr>
        <p:sp>
          <p:nvSpPr>
            <p:cNvPr id="16" name="Freeform 16"/>
            <p:cNvSpPr/>
            <p:nvPr/>
          </p:nvSpPr>
          <p:spPr>
            <a:xfrm>
              <a:off x="0" y="0"/>
              <a:ext cx="21082000" cy="1397000"/>
            </a:xfrm>
            <a:custGeom>
              <a:avLst/>
              <a:gdLst/>
              <a:ahLst/>
              <a:cxnLst/>
              <a:rect l="l" t="t" r="r" b="b"/>
              <a:pathLst>
                <a:path w="21082000" h="1397000">
                  <a:moveTo>
                    <a:pt x="12241" y="0"/>
                  </a:moveTo>
                  <a:lnTo>
                    <a:pt x="21069759" y="0"/>
                  </a:lnTo>
                  <a:cubicBezTo>
                    <a:pt x="21073005" y="0"/>
                    <a:pt x="21076120" y="1290"/>
                    <a:pt x="21078414" y="3585"/>
                  </a:cubicBezTo>
                  <a:cubicBezTo>
                    <a:pt x="21080710" y="5881"/>
                    <a:pt x="21082000" y="8994"/>
                    <a:pt x="21082000" y="12241"/>
                  </a:cubicBezTo>
                  <a:lnTo>
                    <a:pt x="21082000" y="1384759"/>
                  </a:lnTo>
                  <a:cubicBezTo>
                    <a:pt x="21082000" y="1388006"/>
                    <a:pt x="21080710" y="1391119"/>
                    <a:pt x="21078414" y="1393415"/>
                  </a:cubicBezTo>
                  <a:cubicBezTo>
                    <a:pt x="21076120" y="1395710"/>
                    <a:pt x="21073005" y="1397000"/>
                    <a:pt x="21069759" y="1397000"/>
                  </a:cubicBezTo>
                  <a:lnTo>
                    <a:pt x="12241" y="1397000"/>
                  </a:lnTo>
                  <a:cubicBezTo>
                    <a:pt x="8994" y="1397000"/>
                    <a:pt x="5881" y="1395710"/>
                    <a:pt x="3585" y="1393415"/>
                  </a:cubicBezTo>
                  <a:cubicBezTo>
                    <a:pt x="1290" y="1391119"/>
                    <a:pt x="0" y="1388006"/>
                    <a:pt x="0" y="1384759"/>
                  </a:cubicBezTo>
                  <a:lnTo>
                    <a:pt x="0" y="12241"/>
                  </a:lnTo>
                  <a:cubicBezTo>
                    <a:pt x="0" y="8994"/>
                    <a:pt x="1290" y="5881"/>
                    <a:pt x="3585" y="3585"/>
                  </a:cubicBezTo>
                  <a:cubicBezTo>
                    <a:pt x="5881" y="1290"/>
                    <a:pt x="8994" y="0"/>
                    <a:pt x="12241" y="0"/>
                  </a:cubicBezTo>
                  <a:close/>
                </a:path>
              </a:pathLst>
            </a:custGeom>
            <a:solidFill>
              <a:srgbClr val="0B1F3F"/>
            </a:solidFill>
          </p:spPr>
          <p:txBody>
            <a:bodyPr/>
            <a:lstStyle/>
            <a:p>
              <a:endParaRPr lang="en-US"/>
            </a:p>
          </p:txBody>
        </p:sp>
        <p:sp>
          <p:nvSpPr>
            <p:cNvPr id="17" name="TextBox 17"/>
            <p:cNvSpPr txBox="1"/>
            <p:nvPr/>
          </p:nvSpPr>
          <p:spPr>
            <a:xfrm>
              <a:off x="0" y="-38100"/>
              <a:ext cx="21082000" cy="1435100"/>
            </a:xfrm>
            <a:prstGeom prst="rect">
              <a:avLst/>
            </a:prstGeom>
          </p:spPr>
          <p:txBody>
            <a:bodyPr lIns="50800" tIns="50800" rIns="50800" bIns="50800" rtlCol="0" anchor="ctr"/>
            <a:lstStyle/>
            <a:p>
              <a:pPr algn="l">
                <a:lnSpc>
                  <a:spcPts val="1679"/>
                </a:lnSpc>
              </a:pPr>
              <a:endParaRPr/>
            </a:p>
          </p:txBody>
        </p:sp>
      </p:grpSp>
      <p:sp>
        <p:nvSpPr>
          <p:cNvPr id="18" name="TextBox 18"/>
          <p:cNvSpPr txBox="1"/>
          <p:nvPr/>
        </p:nvSpPr>
        <p:spPr>
          <a:xfrm>
            <a:off x="1333500" y="693420"/>
            <a:ext cx="15811500" cy="699135"/>
          </a:xfrm>
          <a:prstGeom prst="rect">
            <a:avLst/>
          </a:prstGeom>
        </p:spPr>
        <p:txBody>
          <a:bodyPr lIns="0" tIns="0" rIns="0" bIns="0" rtlCol="0" anchor="t">
            <a:spAutoFit/>
          </a:bodyPr>
          <a:lstStyle/>
          <a:p>
            <a:pPr algn="l">
              <a:lnSpc>
                <a:spcPts val="5280"/>
              </a:lnSpc>
            </a:pPr>
            <a:r>
              <a:rPr lang="en-US" sz="4800" b="1">
                <a:solidFill>
                  <a:srgbClr val="FFFFFF"/>
                </a:solidFill>
                <a:latin typeface="Arimo Bold"/>
                <a:ea typeface="Arimo Bold"/>
                <a:cs typeface="Arimo Bold"/>
                <a:sym typeface="Arimo Bold"/>
              </a:rPr>
              <a:t>Research triangulation</a:t>
            </a:r>
          </a:p>
        </p:txBody>
      </p:sp>
      <p:sp>
        <p:nvSpPr>
          <p:cNvPr id="19" name="TextBox 19"/>
          <p:cNvSpPr txBox="1"/>
          <p:nvPr/>
        </p:nvSpPr>
        <p:spPr>
          <a:xfrm>
            <a:off x="1524000" y="3246596"/>
            <a:ext cx="323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1 · DATA</a:t>
            </a:r>
          </a:p>
        </p:txBody>
      </p:sp>
      <p:sp>
        <p:nvSpPr>
          <p:cNvPr id="20" name="TextBox 20"/>
          <p:cNvSpPr txBox="1"/>
          <p:nvPr/>
        </p:nvSpPr>
        <p:spPr>
          <a:xfrm>
            <a:off x="1333500" y="3736603"/>
            <a:ext cx="3524250" cy="3485392"/>
          </a:xfrm>
          <a:prstGeom prst="rect">
            <a:avLst/>
          </a:prstGeom>
        </p:spPr>
        <p:txBody>
          <a:bodyPr lIns="0" tIns="0" rIns="0" bIns="0" rtlCol="0" anchor="t">
            <a:spAutoFit/>
          </a:bodyPr>
          <a:lstStyle/>
          <a:p>
            <a:pPr marL="355922" lvl="1" indent="-177961" algn="l">
              <a:lnSpc>
                <a:spcPts val="1978"/>
              </a:lnSpc>
              <a:buFont typeface="Arial"/>
              <a:buChar char="•"/>
            </a:pPr>
            <a:r>
              <a:rPr lang="en-US" sz="1648" b="1" dirty="0">
                <a:solidFill>
                  <a:srgbClr val="0B1F3F"/>
                </a:solidFill>
                <a:latin typeface="Arimo Bold"/>
                <a:ea typeface="Arimo Bold"/>
                <a:cs typeface="Arimo Bold"/>
                <a:sym typeface="Arimo Bold"/>
              </a:rPr>
              <a:t>Time triangulation: </a:t>
            </a:r>
            <a:r>
              <a:rPr lang="en-US" sz="1648" dirty="0">
                <a:solidFill>
                  <a:srgbClr val="0B1F3F"/>
                </a:solidFill>
                <a:latin typeface="Arimo"/>
                <a:ea typeface="Arimo"/>
                <a:cs typeface="Arimo"/>
                <a:sym typeface="Arimo"/>
              </a:rPr>
              <a:t>Collecting data at different points in time (such as pre-program, mid-program, and post-program) to see if findings remain stable.</a:t>
            </a:r>
          </a:p>
          <a:p>
            <a:pPr marL="355922" lvl="1" indent="-177961" algn="l">
              <a:lnSpc>
                <a:spcPts val="1978"/>
              </a:lnSpc>
              <a:buFont typeface="Arial"/>
              <a:buChar char="•"/>
            </a:pPr>
            <a:r>
              <a:rPr lang="en-US" sz="1648" b="1" dirty="0">
                <a:solidFill>
                  <a:srgbClr val="0B1F3F"/>
                </a:solidFill>
                <a:latin typeface="Arimo Bold"/>
                <a:ea typeface="Arimo Bold"/>
                <a:cs typeface="Arimo Bold"/>
                <a:sym typeface="Arimo Bold"/>
              </a:rPr>
              <a:t>Space (Location) triangulation: </a:t>
            </a:r>
            <a:r>
              <a:rPr lang="en-US" sz="1648" dirty="0">
                <a:solidFill>
                  <a:srgbClr val="0B1F3F"/>
                </a:solidFill>
                <a:latin typeface="Arimo"/>
                <a:ea typeface="Arimo"/>
                <a:cs typeface="Arimo"/>
                <a:sym typeface="Arimo"/>
              </a:rPr>
              <a:t>Gathering data from multiple physical locations or settings.</a:t>
            </a:r>
          </a:p>
          <a:p>
            <a:pPr marL="355922" lvl="1" indent="-177961" algn="l">
              <a:lnSpc>
                <a:spcPts val="1978"/>
              </a:lnSpc>
              <a:buFont typeface="Arial"/>
              <a:buChar char="•"/>
            </a:pPr>
            <a:r>
              <a:rPr lang="en-US" sz="1648" b="1" dirty="0">
                <a:solidFill>
                  <a:srgbClr val="0B1F3F"/>
                </a:solidFill>
                <a:latin typeface="Arimo Bold"/>
                <a:ea typeface="Arimo Bold"/>
                <a:cs typeface="Arimo Bold"/>
                <a:sym typeface="Arimo Bold"/>
              </a:rPr>
              <a:t>Person (Group/Stakeholder) triangulation: </a:t>
            </a:r>
            <a:r>
              <a:rPr lang="en-US" sz="1648" dirty="0">
                <a:solidFill>
                  <a:srgbClr val="0B1F3F"/>
                </a:solidFill>
                <a:latin typeface="Arimo"/>
                <a:ea typeface="Arimo"/>
                <a:cs typeface="Arimo"/>
                <a:sym typeface="Arimo"/>
              </a:rPr>
              <a:t>Involving different groups of people, such as mixing perspectives from customers, employees, and managers</a:t>
            </a:r>
          </a:p>
          <a:p>
            <a:pPr algn="l">
              <a:lnSpc>
                <a:spcPts val="1978"/>
              </a:lnSpc>
            </a:pPr>
            <a:endParaRPr lang="en-US" sz="1648" dirty="0">
              <a:solidFill>
                <a:srgbClr val="0B1F3F"/>
              </a:solidFill>
              <a:latin typeface="Arimo"/>
              <a:ea typeface="Arimo"/>
              <a:cs typeface="Arimo"/>
              <a:sym typeface="Arimo"/>
            </a:endParaRPr>
          </a:p>
        </p:txBody>
      </p:sp>
      <p:sp>
        <p:nvSpPr>
          <p:cNvPr id="21" name="TextBox 21"/>
          <p:cNvSpPr txBox="1"/>
          <p:nvPr/>
        </p:nvSpPr>
        <p:spPr>
          <a:xfrm>
            <a:off x="5524500" y="3246596"/>
            <a:ext cx="323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2 · INVESTIGATOR</a:t>
            </a:r>
          </a:p>
        </p:txBody>
      </p:sp>
      <p:sp>
        <p:nvSpPr>
          <p:cNvPr id="22" name="TextBox 22"/>
          <p:cNvSpPr txBox="1"/>
          <p:nvPr/>
        </p:nvSpPr>
        <p:spPr>
          <a:xfrm>
            <a:off x="5524500" y="3608546"/>
            <a:ext cx="3238500" cy="1047750"/>
          </a:xfrm>
          <a:prstGeom prst="rect">
            <a:avLst/>
          </a:prstGeom>
        </p:spPr>
        <p:txBody>
          <a:bodyPr lIns="0" tIns="0" rIns="0" bIns="0" rtlCol="0" anchor="t">
            <a:spAutoFit/>
          </a:bodyPr>
          <a:lstStyle/>
          <a:p>
            <a:pPr algn="l">
              <a:lnSpc>
                <a:spcPts val="2700"/>
              </a:lnSpc>
            </a:pPr>
            <a:r>
              <a:rPr lang="en-US" sz="2250" b="1" dirty="0">
                <a:solidFill>
                  <a:srgbClr val="0B1F3F"/>
                </a:solidFill>
                <a:latin typeface="Arimo Bold"/>
                <a:ea typeface="Arimo Bold"/>
                <a:cs typeface="Arimo Bold"/>
                <a:sym typeface="Arimo Bold"/>
              </a:rPr>
              <a:t>More than one researcher collects and interprets</a:t>
            </a:r>
          </a:p>
        </p:txBody>
      </p:sp>
      <p:sp>
        <p:nvSpPr>
          <p:cNvPr id="23" name="TextBox 23"/>
          <p:cNvSpPr txBox="1"/>
          <p:nvPr/>
        </p:nvSpPr>
        <p:spPr>
          <a:xfrm>
            <a:off x="5524500" y="5684996"/>
            <a:ext cx="3238500" cy="241935"/>
          </a:xfrm>
          <a:prstGeom prst="rect">
            <a:avLst/>
          </a:prstGeom>
        </p:spPr>
        <p:txBody>
          <a:bodyPr lIns="0" tIns="0" rIns="0" bIns="0" rtlCol="0" anchor="t">
            <a:spAutoFit/>
          </a:bodyPr>
          <a:lstStyle/>
          <a:p>
            <a:pPr algn="l">
              <a:lnSpc>
                <a:spcPts val="1889"/>
              </a:lnSpc>
            </a:pPr>
            <a:r>
              <a:rPr lang="en-US" sz="1350" b="1">
                <a:solidFill>
                  <a:srgbClr val="FF5F1F"/>
                </a:solidFill>
                <a:latin typeface="Arimo Bold"/>
                <a:ea typeface="Arimo Bold"/>
                <a:cs typeface="Arimo Bold"/>
                <a:sym typeface="Arimo Bold"/>
              </a:rPr>
              <a:t>EXAMPLE</a:t>
            </a:r>
          </a:p>
        </p:txBody>
      </p:sp>
      <p:sp>
        <p:nvSpPr>
          <p:cNvPr id="24" name="TextBox 24"/>
          <p:cNvSpPr txBox="1"/>
          <p:nvPr/>
        </p:nvSpPr>
        <p:spPr>
          <a:xfrm>
            <a:off x="5524500" y="6018371"/>
            <a:ext cx="3238500" cy="119634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A local and a foreign researcher read the same interviews: a check on the self-reference criterion.</a:t>
            </a:r>
          </a:p>
        </p:txBody>
      </p:sp>
      <p:sp>
        <p:nvSpPr>
          <p:cNvPr id="25" name="TextBox 25"/>
          <p:cNvSpPr txBox="1"/>
          <p:nvPr/>
        </p:nvSpPr>
        <p:spPr>
          <a:xfrm>
            <a:off x="9525000" y="3246596"/>
            <a:ext cx="323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3 · THEORY</a:t>
            </a:r>
          </a:p>
        </p:txBody>
      </p:sp>
      <p:sp>
        <p:nvSpPr>
          <p:cNvPr id="26" name="TextBox 26"/>
          <p:cNvSpPr txBox="1"/>
          <p:nvPr/>
        </p:nvSpPr>
        <p:spPr>
          <a:xfrm>
            <a:off x="9525000" y="3608546"/>
            <a:ext cx="3238500" cy="1047750"/>
          </a:xfrm>
          <a:prstGeom prst="rect">
            <a:avLst/>
          </a:prstGeom>
        </p:spPr>
        <p:txBody>
          <a:bodyPr lIns="0" tIns="0" rIns="0" bIns="0" rtlCol="0" anchor="t">
            <a:spAutoFit/>
          </a:bodyPr>
          <a:lstStyle/>
          <a:p>
            <a:pPr algn="l">
              <a:lnSpc>
                <a:spcPts val="2700"/>
              </a:lnSpc>
            </a:pPr>
            <a:r>
              <a:rPr lang="en-US" sz="2250" b="1" dirty="0">
                <a:solidFill>
                  <a:srgbClr val="0B1F3F"/>
                </a:solidFill>
                <a:latin typeface="Arimo Bold"/>
                <a:ea typeface="Arimo Bold"/>
                <a:cs typeface="Arimo Bold"/>
                <a:sym typeface="Arimo Bold"/>
              </a:rPr>
              <a:t>Read the results through more than one lens</a:t>
            </a:r>
          </a:p>
        </p:txBody>
      </p:sp>
      <p:sp>
        <p:nvSpPr>
          <p:cNvPr id="27" name="TextBox 27"/>
          <p:cNvSpPr txBox="1"/>
          <p:nvPr/>
        </p:nvSpPr>
        <p:spPr>
          <a:xfrm>
            <a:off x="9525000" y="5684996"/>
            <a:ext cx="3238500" cy="241935"/>
          </a:xfrm>
          <a:prstGeom prst="rect">
            <a:avLst/>
          </a:prstGeom>
        </p:spPr>
        <p:txBody>
          <a:bodyPr lIns="0" tIns="0" rIns="0" bIns="0" rtlCol="0" anchor="t">
            <a:spAutoFit/>
          </a:bodyPr>
          <a:lstStyle/>
          <a:p>
            <a:pPr algn="l">
              <a:lnSpc>
                <a:spcPts val="1889"/>
              </a:lnSpc>
            </a:pPr>
            <a:r>
              <a:rPr lang="en-US" sz="1350" b="1">
                <a:solidFill>
                  <a:srgbClr val="FF5F1F"/>
                </a:solidFill>
                <a:latin typeface="Arimo Bold"/>
                <a:ea typeface="Arimo Bold"/>
                <a:cs typeface="Arimo Bold"/>
                <a:sym typeface="Arimo Bold"/>
              </a:rPr>
              <a:t>EXAMPLE</a:t>
            </a:r>
          </a:p>
        </p:txBody>
      </p:sp>
      <p:sp>
        <p:nvSpPr>
          <p:cNvPr id="28" name="TextBox 28"/>
          <p:cNvSpPr txBox="1"/>
          <p:nvPr/>
        </p:nvSpPr>
        <p:spPr>
          <a:xfrm>
            <a:off x="9525000" y="6018371"/>
            <a:ext cx="3238500" cy="1491615"/>
          </a:xfrm>
          <a:prstGeom prst="rect">
            <a:avLst/>
          </a:prstGeom>
        </p:spPr>
        <p:txBody>
          <a:bodyPr lIns="0" tIns="0" rIns="0" bIns="0" rtlCol="0" anchor="t">
            <a:spAutoFit/>
          </a:bodyPr>
          <a:lstStyle/>
          <a:p>
            <a:pPr marL="0" lvl="0" indent="0" algn="l">
              <a:lnSpc>
                <a:spcPts val="2340"/>
              </a:lnSpc>
              <a:spcBef>
                <a:spcPct val="0"/>
              </a:spcBef>
            </a:pPr>
            <a:r>
              <a:rPr lang="en-US" sz="1800" u="sng" strike="noStrike">
                <a:solidFill>
                  <a:srgbClr val="0B1F3F"/>
                </a:solidFill>
                <a:latin typeface="Arimo"/>
                <a:ea typeface="Arimo"/>
                <a:cs typeface="Arimo"/>
                <a:sym typeface="Arimo"/>
                <a:hlinkClick r:id="rId4" tooltip="https://ourworldindata.org/grapher/augmented-human-development-index"/>
              </a:rPr>
              <a:t>UN HDI (health, education, income) vs Augmented HDI, which adds liberal democracy: rich but unfree countries score lower.</a:t>
            </a:r>
          </a:p>
        </p:txBody>
      </p:sp>
      <p:sp>
        <p:nvSpPr>
          <p:cNvPr id="29" name="TextBox 29"/>
          <p:cNvSpPr txBox="1"/>
          <p:nvPr/>
        </p:nvSpPr>
        <p:spPr>
          <a:xfrm>
            <a:off x="13525500" y="3246596"/>
            <a:ext cx="3238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4 · METHOD</a:t>
            </a:r>
          </a:p>
        </p:txBody>
      </p:sp>
      <p:sp>
        <p:nvSpPr>
          <p:cNvPr id="30" name="TextBox 30"/>
          <p:cNvSpPr txBox="1"/>
          <p:nvPr/>
        </p:nvSpPr>
        <p:spPr>
          <a:xfrm>
            <a:off x="13525500" y="3608546"/>
            <a:ext cx="3238500" cy="1047750"/>
          </a:xfrm>
          <a:prstGeom prst="rect">
            <a:avLst/>
          </a:prstGeom>
        </p:spPr>
        <p:txBody>
          <a:bodyPr lIns="0" tIns="0" rIns="0" bIns="0" rtlCol="0" anchor="t">
            <a:spAutoFit/>
          </a:bodyPr>
          <a:lstStyle/>
          <a:p>
            <a:pPr algn="l">
              <a:lnSpc>
                <a:spcPts val="2700"/>
              </a:lnSpc>
            </a:pPr>
            <a:r>
              <a:rPr lang="en-US" sz="2250" b="1" dirty="0">
                <a:solidFill>
                  <a:srgbClr val="0B1F3F"/>
                </a:solidFill>
                <a:latin typeface="Arimo Bold"/>
                <a:ea typeface="Arimo Bold"/>
                <a:cs typeface="Arimo Bold"/>
                <a:sym typeface="Arimo Bold"/>
              </a:rPr>
              <a:t>Combine methods: what people say and what they do</a:t>
            </a:r>
          </a:p>
        </p:txBody>
      </p:sp>
      <p:sp>
        <p:nvSpPr>
          <p:cNvPr id="31" name="TextBox 31"/>
          <p:cNvSpPr txBox="1"/>
          <p:nvPr/>
        </p:nvSpPr>
        <p:spPr>
          <a:xfrm>
            <a:off x="13525500" y="5684996"/>
            <a:ext cx="3238500" cy="241935"/>
          </a:xfrm>
          <a:prstGeom prst="rect">
            <a:avLst/>
          </a:prstGeom>
        </p:spPr>
        <p:txBody>
          <a:bodyPr lIns="0" tIns="0" rIns="0" bIns="0" rtlCol="0" anchor="t">
            <a:spAutoFit/>
          </a:bodyPr>
          <a:lstStyle/>
          <a:p>
            <a:pPr algn="l">
              <a:lnSpc>
                <a:spcPts val="1889"/>
              </a:lnSpc>
            </a:pPr>
            <a:r>
              <a:rPr lang="en-US" sz="1350" b="1">
                <a:solidFill>
                  <a:srgbClr val="FF5F1F"/>
                </a:solidFill>
                <a:latin typeface="Arimo Bold"/>
                <a:ea typeface="Arimo Bold"/>
                <a:cs typeface="Arimo Bold"/>
                <a:sym typeface="Arimo Bold"/>
              </a:rPr>
              <a:t>EXAMPLE</a:t>
            </a:r>
          </a:p>
        </p:txBody>
      </p:sp>
      <p:sp>
        <p:nvSpPr>
          <p:cNvPr id="32" name="TextBox 32"/>
          <p:cNvSpPr txBox="1"/>
          <p:nvPr/>
        </p:nvSpPr>
        <p:spPr>
          <a:xfrm>
            <a:off x="13525500" y="6018371"/>
            <a:ext cx="3238500" cy="1491615"/>
          </a:xfrm>
          <a:prstGeom prst="rect">
            <a:avLst/>
          </a:prstGeom>
        </p:spPr>
        <p:txBody>
          <a:bodyPr lIns="0" tIns="0" rIns="0" bIns="0" rtlCol="0" anchor="t">
            <a:spAutoFit/>
          </a:bodyPr>
          <a:lstStyle/>
          <a:p>
            <a:pPr marL="0" lvl="0" indent="0" algn="l">
              <a:lnSpc>
                <a:spcPts val="2340"/>
              </a:lnSpc>
              <a:spcBef>
                <a:spcPct val="0"/>
              </a:spcBef>
            </a:pPr>
            <a:r>
              <a:rPr lang="en-US" sz="1800" u="sng" strike="noStrike">
                <a:solidFill>
                  <a:srgbClr val="0B1F3F"/>
                </a:solidFill>
                <a:latin typeface="Arimo"/>
                <a:ea typeface="Arimo"/>
                <a:cs typeface="Arimo"/>
                <a:sym typeface="Arimo"/>
                <a:hlinkClick r:id="rId5" tooltip="https://yougov.com/articles/18417-UK-general-election"/>
              </a:rPr>
              <a:t>Survey + home visits (IKEA, India). YouGov, 2017: its online-panel model called a hung parliament when most UK polls did not.</a:t>
            </a:r>
          </a:p>
        </p:txBody>
      </p:sp>
      <p:sp>
        <p:nvSpPr>
          <p:cNvPr id="33" name="TextBox 33"/>
          <p:cNvSpPr txBox="1"/>
          <p:nvPr/>
        </p:nvSpPr>
        <p:spPr>
          <a:xfrm>
            <a:off x="1619250" y="8541555"/>
            <a:ext cx="15049500" cy="641931"/>
          </a:xfrm>
          <a:prstGeom prst="rect">
            <a:avLst/>
          </a:prstGeom>
        </p:spPr>
        <p:txBody>
          <a:bodyPr lIns="0" tIns="0" rIns="0" bIns="0" rtlCol="0" anchor="t">
            <a:spAutoFit/>
          </a:bodyPr>
          <a:lstStyle/>
          <a:p>
            <a:pPr algn="l">
              <a:lnSpc>
                <a:spcPts val="2535"/>
              </a:lnSpc>
            </a:pPr>
            <a:r>
              <a:rPr lang="en-US" sz="1950" b="1" dirty="0">
                <a:solidFill>
                  <a:srgbClr val="FFFFFF"/>
                </a:solidFill>
                <a:latin typeface="Arimo Bold"/>
                <a:ea typeface="Arimo Bold"/>
                <a:cs typeface="Arimo Bold"/>
                <a:sym typeface="Arimo Bold"/>
              </a:rPr>
              <a:t> Data triangulation </a:t>
            </a:r>
            <a:r>
              <a:rPr lang="en-US" sz="1950" dirty="0">
                <a:solidFill>
                  <a:srgbClr val="FFFFFF"/>
                </a:solidFill>
                <a:latin typeface="Arimo"/>
                <a:ea typeface="Arimo"/>
                <a:cs typeface="Arimo"/>
                <a:sym typeface="Arimo"/>
              </a:rPr>
              <a:t>is a research strategy that uses multiple data sources to check and confirm findings. By looking at a problem from more than one angle, you reduce single-source bias and increase the validity and credibility of your research. </a:t>
            </a:r>
          </a:p>
        </p:txBody>
      </p:sp>
      <p:grpSp>
        <p:nvGrpSpPr>
          <p:cNvPr id="34" name="Group 34"/>
          <p:cNvGrpSpPr/>
          <p:nvPr/>
        </p:nvGrpSpPr>
        <p:grpSpPr>
          <a:xfrm>
            <a:off x="1238250" y="1867138"/>
            <a:ext cx="15811500" cy="714375"/>
            <a:chOff x="0" y="0"/>
            <a:chExt cx="21082000" cy="952500"/>
          </a:xfrm>
        </p:grpSpPr>
        <p:sp>
          <p:nvSpPr>
            <p:cNvPr id="35" name="Freeform 35"/>
            <p:cNvSpPr/>
            <p:nvPr/>
          </p:nvSpPr>
          <p:spPr>
            <a:xfrm>
              <a:off x="0" y="0"/>
              <a:ext cx="21082000" cy="952500"/>
            </a:xfrm>
            <a:custGeom>
              <a:avLst/>
              <a:gdLst/>
              <a:ahLst/>
              <a:cxnLst/>
              <a:rect l="l" t="t" r="r" b="b"/>
              <a:pathLst>
                <a:path w="21082000" h="952500">
                  <a:moveTo>
                    <a:pt x="12241" y="0"/>
                  </a:moveTo>
                  <a:lnTo>
                    <a:pt x="21069759" y="0"/>
                  </a:lnTo>
                  <a:cubicBezTo>
                    <a:pt x="21073005" y="0"/>
                    <a:pt x="21076120" y="1290"/>
                    <a:pt x="21078414" y="3585"/>
                  </a:cubicBezTo>
                  <a:cubicBezTo>
                    <a:pt x="21080710" y="5881"/>
                    <a:pt x="21082000" y="8994"/>
                    <a:pt x="21082000" y="12241"/>
                  </a:cubicBezTo>
                  <a:lnTo>
                    <a:pt x="21082000" y="940259"/>
                  </a:lnTo>
                  <a:cubicBezTo>
                    <a:pt x="21082000" y="943506"/>
                    <a:pt x="21080710" y="946619"/>
                    <a:pt x="21078414" y="948915"/>
                  </a:cubicBezTo>
                  <a:cubicBezTo>
                    <a:pt x="21076120" y="951210"/>
                    <a:pt x="21073005" y="952500"/>
                    <a:pt x="21069759" y="952500"/>
                  </a:cubicBezTo>
                  <a:lnTo>
                    <a:pt x="12241" y="952500"/>
                  </a:lnTo>
                  <a:cubicBezTo>
                    <a:pt x="8994" y="952500"/>
                    <a:pt x="5881" y="951210"/>
                    <a:pt x="3585" y="948915"/>
                  </a:cubicBezTo>
                  <a:cubicBezTo>
                    <a:pt x="1290" y="946619"/>
                    <a:pt x="0" y="943506"/>
                    <a:pt x="0" y="940259"/>
                  </a:cubicBezTo>
                  <a:lnTo>
                    <a:pt x="0" y="12241"/>
                  </a:lnTo>
                  <a:cubicBezTo>
                    <a:pt x="0" y="8994"/>
                    <a:pt x="1290" y="5881"/>
                    <a:pt x="3585" y="3585"/>
                  </a:cubicBezTo>
                  <a:cubicBezTo>
                    <a:pt x="5881" y="1290"/>
                    <a:pt x="8994" y="0"/>
                    <a:pt x="12241" y="0"/>
                  </a:cubicBezTo>
                  <a:close/>
                </a:path>
              </a:pathLst>
            </a:custGeom>
            <a:solidFill>
              <a:srgbClr val="0B1F3F"/>
            </a:solidFill>
          </p:spPr>
          <p:txBody>
            <a:bodyPr/>
            <a:lstStyle/>
            <a:p>
              <a:endParaRPr lang="en-US"/>
            </a:p>
          </p:txBody>
        </p:sp>
        <p:sp>
          <p:nvSpPr>
            <p:cNvPr id="36" name="TextBox 36"/>
            <p:cNvSpPr txBox="1"/>
            <p:nvPr/>
          </p:nvSpPr>
          <p:spPr>
            <a:xfrm>
              <a:off x="0" y="-38100"/>
              <a:ext cx="21082000" cy="990600"/>
            </a:xfrm>
            <a:prstGeom prst="rect">
              <a:avLst/>
            </a:prstGeom>
          </p:spPr>
          <p:txBody>
            <a:bodyPr lIns="50800" tIns="50800" rIns="50800" bIns="50800" rtlCol="0" anchor="ctr"/>
            <a:lstStyle/>
            <a:p>
              <a:pPr algn="l">
                <a:lnSpc>
                  <a:spcPts val="1679"/>
                </a:lnSpc>
              </a:pPr>
              <a:endParaRPr/>
            </a:p>
          </p:txBody>
        </p:sp>
      </p:grpSp>
      <p:sp>
        <p:nvSpPr>
          <p:cNvPr id="37" name="TextBox 37"/>
          <p:cNvSpPr txBox="1"/>
          <p:nvPr/>
        </p:nvSpPr>
        <p:spPr>
          <a:xfrm>
            <a:off x="1422852" y="2050998"/>
            <a:ext cx="15049500" cy="327633"/>
          </a:xfrm>
          <a:prstGeom prst="rect">
            <a:avLst/>
          </a:prstGeom>
        </p:spPr>
        <p:txBody>
          <a:bodyPr lIns="0" tIns="0" rIns="0" bIns="0" rtlCol="0" anchor="t">
            <a:spAutoFit/>
          </a:bodyPr>
          <a:lstStyle/>
          <a:p>
            <a:pPr algn="l">
              <a:lnSpc>
                <a:spcPts val="2535"/>
              </a:lnSpc>
            </a:pPr>
            <a:r>
              <a:rPr lang="en-US" sz="1950" b="1" dirty="0">
                <a:solidFill>
                  <a:srgbClr val="FFFFFF"/>
                </a:solidFill>
                <a:latin typeface="Arimo Bold"/>
                <a:ea typeface="Arimo Bold"/>
                <a:cs typeface="Arimo Bold"/>
                <a:sym typeface="Arimo Bold"/>
              </a:rPr>
              <a:t>Research triangulation</a:t>
            </a:r>
            <a:r>
              <a:rPr lang="en-US" sz="1950" dirty="0">
                <a:solidFill>
                  <a:srgbClr val="FFFFFF"/>
                </a:solidFill>
                <a:latin typeface="Arimo"/>
                <a:ea typeface="Arimo"/>
                <a:cs typeface="Arimo"/>
                <a:sym typeface="Arimo"/>
              </a:rPr>
              <a:t> is the practice of using multiple sources, methods, investigators, or theories to study the same phenomenon.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727056" y="244302"/>
            <a:ext cx="9338645" cy="9425651"/>
          </a:xfrm>
          <a:custGeom>
            <a:avLst/>
            <a:gdLst/>
            <a:ahLst/>
            <a:cxnLst/>
            <a:rect l="l" t="t" r="r" b="b"/>
            <a:pathLst>
              <a:path w="9338645" h="9425651">
                <a:moveTo>
                  <a:pt x="0" y="0"/>
                </a:moveTo>
                <a:lnTo>
                  <a:pt x="9338646" y="0"/>
                </a:lnTo>
                <a:lnTo>
                  <a:pt x="9338646" y="9425651"/>
                </a:lnTo>
                <a:lnTo>
                  <a:pt x="0" y="942565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E729-DB5E-9104-6AF6-931187F99C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143E4C-7912-4BA0-86AF-14A1CF93A044}"/>
              </a:ext>
            </a:extLst>
          </p:cNvPr>
          <p:cNvSpPr/>
          <p:nvPr/>
        </p:nvSpPr>
        <p:spPr>
          <a:xfrm>
            <a:off x="836745" y="2858799"/>
            <a:ext cx="7817314" cy="1361326"/>
          </a:xfrm>
          <a:custGeom>
            <a:avLst/>
            <a:gdLst/>
            <a:ahLst/>
            <a:cxnLst/>
            <a:rect l="l" t="t" r="r" b="b"/>
            <a:pathLst>
              <a:path w="7817314" h="1361326">
                <a:moveTo>
                  <a:pt x="0" y="0"/>
                </a:moveTo>
                <a:lnTo>
                  <a:pt x="7817314" y="0"/>
                </a:lnTo>
                <a:lnTo>
                  <a:pt x="7817314" y="1361327"/>
                </a:lnTo>
                <a:lnTo>
                  <a:pt x="0" y="1361327"/>
                </a:lnTo>
                <a:lnTo>
                  <a:pt x="0" y="0"/>
                </a:lnTo>
                <a:close/>
              </a:path>
            </a:pathLst>
          </a:custGeom>
          <a:blipFill>
            <a:blip r:embed="rId3"/>
            <a:stretch>
              <a:fillRect/>
            </a:stretch>
          </a:blipFill>
        </p:spPr>
        <p:txBody>
          <a:bodyPr/>
          <a:lstStyle/>
          <a:p>
            <a:endParaRPr lang="en-US"/>
          </a:p>
        </p:txBody>
      </p:sp>
      <p:sp>
        <p:nvSpPr>
          <p:cNvPr id="3" name="Freeform 3">
            <a:extLst>
              <a:ext uri="{FF2B5EF4-FFF2-40B4-BE49-F238E27FC236}">
                <a16:creationId xmlns:a16="http://schemas.microsoft.com/office/drawing/2014/main" id="{04CB5CC1-7FE9-13BF-922A-CE5D18ED5C20}"/>
              </a:ext>
            </a:extLst>
          </p:cNvPr>
          <p:cNvSpPr/>
          <p:nvPr/>
        </p:nvSpPr>
        <p:spPr>
          <a:xfrm>
            <a:off x="1238250" y="4582076"/>
            <a:ext cx="5946693" cy="2640589"/>
          </a:xfrm>
          <a:custGeom>
            <a:avLst/>
            <a:gdLst/>
            <a:ahLst/>
            <a:cxnLst/>
            <a:rect l="l" t="t" r="r" b="b"/>
            <a:pathLst>
              <a:path w="5946693" h="2640589">
                <a:moveTo>
                  <a:pt x="0" y="0"/>
                </a:moveTo>
                <a:lnTo>
                  <a:pt x="5946693" y="0"/>
                </a:lnTo>
                <a:lnTo>
                  <a:pt x="5946693" y="2640589"/>
                </a:lnTo>
                <a:lnTo>
                  <a:pt x="0" y="2640589"/>
                </a:lnTo>
                <a:lnTo>
                  <a:pt x="0" y="0"/>
                </a:lnTo>
                <a:close/>
              </a:path>
            </a:pathLst>
          </a:custGeom>
          <a:blipFill>
            <a:blip r:embed="rId4"/>
            <a:stretch>
              <a:fillRect/>
            </a:stretch>
          </a:blipFill>
        </p:spPr>
        <p:txBody>
          <a:bodyPr/>
          <a:lstStyle/>
          <a:p>
            <a:endParaRPr lang="en-US"/>
          </a:p>
        </p:txBody>
      </p:sp>
      <p:sp>
        <p:nvSpPr>
          <p:cNvPr id="4" name="Freeform 4">
            <a:extLst>
              <a:ext uri="{FF2B5EF4-FFF2-40B4-BE49-F238E27FC236}">
                <a16:creationId xmlns:a16="http://schemas.microsoft.com/office/drawing/2014/main" id="{BF193677-BFA1-9266-B13F-ED63A1A63AB6}"/>
              </a:ext>
            </a:extLst>
          </p:cNvPr>
          <p:cNvSpPr/>
          <p:nvPr/>
        </p:nvSpPr>
        <p:spPr>
          <a:xfrm>
            <a:off x="9324051" y="1969449"/>
            <a:ext cx="6961354" cy="3593931"/>
          </a:xfrm>
          <a:custGeom>
            <a:avLst/>
            <a:gdLst/>
            <a:ahLst/>
            <a:cxnLst/>
            <a:rect l="l" t="t" r="r" b="b"/>
            <a:pathLst>
              <a:path w="6961354" h="3593931">
                <a:moveTo>
                  <a:pt x="0" y="0"/>
                </a:moveTo>
                <a:lnTo>
                  <a:pt x="6961354" y="0"/>
                </a:lnTo>
                <a:lnTo>
                  <a:pt x="6961354" y="3593931"/>
                </a:lnTo>
                <a:lnTo>
                  <a:pt x="0" y="3593931"/>
                </a:lnTo>
                <a:lnTo>
                  <a:pt x="0" y="0"/>
                </a:lnTo>
                <a:close/>
              </a:path>
            </a:pathLst>
          </a:custGeom>
          <a:blipFill>
            <a:blip r:embed="rId5"/>
            <a:stretch>
              <a:fillRect/>
            </a:stretch>
          </a:blipFill>
        </p:spPr>
        <p:txBody>
          <a:bodyPr/>
          <a:lstStyle/>
          <a:p>
            <a:endParaRPr lang="en-US"/>
          </a:p>
        </p:txBody>
      </p:sp>
      <p:sp>
        <p:nvSpPr>
          <p:cNvPr id="5" name="Freeform 5">
            <a:extLst>
              <a:ext uri="{FF2B5EF4-FFF2-40B4-BE49-F238E27FC236}">
                <a16:creationId xmlns:a16="http://schemas.microsoft.com/office/drawing/2014/main" id="{75A97392-A314-3AE5-14B1-C251475899E6}"/>
              </a:ext>
            </a:extLst>
          </p:cNvPr>
          <p:cNvSpPr/>
          <p:nvPr/>
        </p:nvSpPr>
        <p:spPr>
          <a:xfrm>
            <a:off x="11854364" y="6067707"/>
            <a:ext cx="4915689" cy="1778829"/>
          </a:xfrm>
          <a:custGeom>
            <a:avLst/>
            <a:gdLst/>
            <a:ahLst/>
            <a:cxnLst/>
            <a:rect l="l" t="t" r="r" b="b"/>
            <a:pathLst>
              <a:path w="4915689" h="1778829">
                <a:moveTo>
                  <a:pt x="0" y="0"/>
                </a:moveTo>
                <a:lnTo>
                  <a:pt x="4915688" y="0"/>
                </a:lnTo>
                <a:lnTo>
                  <a:pt x="4915688" y="1778830"/>
                </a:lnTo>
                <a:lnTo>
                  <a:pt x="0" y="1778830"/>
                </a:lnTo>
                <a:lnTo>
                  <a:pt x="0" y="0"/>
                </a:lnTo>
                <a:close/>
              </a:path>
            </a:pathLst>
          </a:custGeom>
          <a:blipFill>
            <a:blip r:embed="rId6"/>
            <a:stretch>
              <a:fillRect/>
            </a:stretch>
          </a:blipFill>
        </p:spPr>
        <p:txBody>
          <a:bodyPr/>
          <a:lstStyle/>
          <a:p>
            <a:endParaRPr lang="en-US"/>
          </a:p>
        </p:txBody>
      </p:sp>
      <p:sp>
        <p:nvSpPr>
          <p:cNvPr id="6" name="Freeform 6">
            <a:extLst>
              <a:ext uri="{FF2B5EF4-FFF2-40B4-BE49-F238E27FC236}">
                <a16:creationId xmlns:a16="http://schemas.microsoft.com/office/drawing/2014/main" id="{2EB5CEB3-CD8C-EF2A-8E4F-ACA6C7C50699}"/>
              </a:ext>
            </a:extLst>
          </p:cNvPr>
          <p:cNvSpPr/>
          <p:nvPr/>
        </p:nvSpPr>
        <p:spPr>
          <a:xfrm>
            <a:off x="7543676" y="6230250"/>
            <a:ext cx="4200663" cy="1520580"/>
          </a:xfrm>
          <a:custGeom>
            <a:avLst/>
            <a:gdLst/>
            <a:ahLst/>
            <a:cxnLst/>
            <a:rect l="l" t="t" r="r" b="b"/>
            <a:pathLst>
              <a:path w="4200663" h="1520580">
                <a:moveTo>
                  <a:pt x="0" y="0"/>
                </a:moveTo>
                <a:lnTo>
                  <a:pt x="4200662" y="0"/>
                </a:lnTo>
                <a:lnTo>
                  <a:pt x="4200662" y="1520580"/>
                </a:lnTo>
                <a:lnTo>
                  <a:pt x="0" y="1520580"/>
                </a:lnTo>
                <a:lnTo>
                  <a:pt x="0" y="0"/>
                </a:lnTo>
                <a:close/>
              </a:path>
            </a:pathLst>
          </a:custGeom>
          <a:blipFill>
            <a:blip r:embed="rId7"/>
            <a:stretch>
              <a:fillRect t="-4395" r="-90556"/>
            </a:stretch>
          </a:blipFill>
        </p:spPr>
        <p:txBody>
          <a:bodyPr/>
          <a:lstStyle/>
          <a:p>
            <a:endParaRPr lang="en-US"/>
          </a:p>
        </p:txBody>
      </p:sp>
      <p:sp>
        <p:nvSpPr>
          <p:cNvPr id="7" name="Freeform 7">
            <a:extLst>
              <a:ext uri="{FF2B5EF4-FFF2-40B4-BE49-F238E27FC236}">
                <a16:creationId xmlns:a16="http://schemas.microsoft.com/office/drawing/2014/main" id="{0458A1A3-211D-91EA-8490-A92AEF48AF3C}"/>
              </a:ext>
            </a:extLst>
          </p:cNvPr>
          <p:cNvSpPr/>
          <p:nvPr/>
        </p:nvSpPr>
        <p:spPr>
          <a:xfrm>
            <a:off x="9945378" y="8115443"/>
            <a:ext cx="6982820" cy="1875981"/>
          </a:xfrm>
          <a:custGeom>
            <a:avLst/>
            <a:gdLst/>
            <a:ahLst/>
            <a:cxnLst/>
            <a:rect l="l" t="t" r="r" b="b"/>
            <a:pathLst>
              <a:path w="6982820" h="1875981">
                <a:moveTo>
                  <a:pt x="0" y="0"/>
                </a:moveTo>
                <a:lnTo>
                  <a:pt x="6982820" y="0"/>
                </a:lnTo>
                <a:lnTo>
                  <a:pt x="6982820" y="1875981"/>
                </a:lnTo>
                <a:lnTo>
                  <a:pt x="0" y="1875981"/>
                </a:lnTo>
                <a:lnTo>
                  <a:pt x="0" y="0"/>
                </a:lnTo>
                <a:close/>
              </a:path>
            </a:pathLst>
          </a:custGeom>
          <a:blipFill>
            <a:blip r:embed="rId8"/>
            <a:stretch>
              <a:fillRect/>
            </a:stretch>
          </a:blipFill>
        </p:spPr>
        <p:txBody>
          <a:bodyPr/>
          <a:lstStyle/>
          <a:p>
            <a:endParaRPr lang="en-US"/>
          </a:p>
        </p:txBody>
      </p:sp>
      <p:sp>
        <p:nvSpPr>
          <p:cNvPr id="8" name="Freeform 8">
            <a:extLst>
              <a:ext uri="{FF2B5EF4-FFF2-40B4-BE49-F238E27FC236}">
                <a16:creationId xmlns:a16="http://schemas.microsoft.com/office/drawing/2014/main" id="{E2A6C641-15A1-2A37-7CE7-7570359DF121}"/>
              </a:ext>
            </a:extLst>
          </p:cNvPr>
          <p:cNvSpPr/>
          <p:nvPr/>
        </p:nvSpPr>
        <p:spPr>
          <a:xfrm>
            <a:off x="1333907" y="7760061"/>
            <a:ext cx="5755378" cy="2231363"/>
          </a:xfrm>
          <a:custGeom>
            <a:avLst/>
            <a:gdLst/>
            <a:ahLst/>
            <a:cxnLst/>
            <a:rect l="l" t="t" r="r" b="b"/>
            <a:pathLst>
              <a:path w="5755378" h="2231363">
                <a:moveTo>
                  <a:pt x="0" y="0"/>
                </a:moveTo>
                <a:lnTo>
                  <a:pt x="5755379" y="0"/>
                </a:lnTo>
                <a:lnTo>
                  <a:pt x="5755379" y="2231363"/>
                </a:lnTo>
                <a:lnTo>
                  <a:pt x="0" y="2231363"/>
                </a:lnTo>
                <a:lnTo>
                  <a:pt x="0" y="0"/>
                </a:lnTo>
                <a:close/>
              </a:path>
            </a:pathLst>
          </a:custGeom>
          <a:blipFill>
            <a:blip r:embed="rId9"/>
            <a:stretch>
              <a:fillRect/>
            </a:stretch>
          </a:blipFill>
        </p:spPr>
        <p:txBody>
          <a:bodyPr/>
          <a:lstStyle/>
          <a:p>
            <a:endParaRPr lang="en-US"/>
          </a:p>
        </p:txBody>
      </p:sp>
      <p:sp>
        <p:nvSpPr>
          <p:cNvPr id="9" name="TextBox 9">
            <a:extLst>
              <a:ext uri="{FF2B5EF4-FFF2-40B4-BE49-F238E27FC236}">
                <a16:creationId xmlns:a16="http://schemas.microsoft.com/office/drawing/2014/main" id="{A9E94E46-3410-46C2-9CF0-CB5F5641D739}"/>
              </a:ext>
            </a:extLst>
          </p:cNvPr>
          <p:cNvSpPr txBox="1"/>
          <p:nvPr/>
        </p:nvSpPr>
        <p:spPr>
          <a:xfrm>
            <a:off x="1228725" y="732169"/>
            <a:ext cx="10299989"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Source of data: secondary or primary?</a:t>
            </a:r>
          </a:p>
        </p:txBody>
      </p:sp>
      <p:sp>
        <p:nvSpPr>
          <p:cNvPr id="12" name="TextBox 11">
            <a:extLst>
              <a:ext uri="{FF2B5EF4-FFF2-40B4-BE49-F238E27FC236}">
                <a16:creationId xmlns:a16="http://schemas.microsoft.com/office/drawing/2014/main" id="{133DDFCD-9187-86E6-A70A-9B000FE96283}"/>
              </a:ext>
            </a:extLst>
          </p:cNvPr>
          <p:cNvSpPr txBox="1"/>
          <p:nvPr/>
        </p:nvSpPr>
        <p:spPr>
          <a:xfrm>
            <a:off x="9674487" y="480268"/>
            <a:ext cx="9144000" cy="1195648"/>
          </a:xfrm>
          <a:prstGeom prst="rect">
            <a:avLst/>
          </a:prstGeom>
          <a:noFill/>
        </p:spPr>
        <p:txBody>
          <a:bodyPr wrap="square">
            <a:spAutoFit/>
          </a:bodyPr>
          <a:lstStyle/>
          <a:p>
            <a:pPr algn="l">
              <a:lnSpc>
                <a:spcPts val="4480"/>
              </a:lnSpc>
            </a:pPr>
            <a:r>
              <a:rPr lang="en-US" sz="3200" u="sng" dirty="0">
                <a:solidFill>
                  <a:srgbClr val="FFFFFF"/>
                </a:solidFill>
                <a:latin typeface="Arimo"/>
                <a:ea typeface="Arimo"/>
                <a:cs typeface="Arimo"/>
                <a:sym typeface="Arimo"/>
                <a:hlinkClick r:id="rId10" tooltip="https://elizakania.my.canva.site/international-markering/#page-2"/>
              </a:rPr>
              <a:t>https://elizakania.my.canva.site/international-markering/#page-2</a:t>
            </a:r>
          </a:p>
        </p:txBody>
      </p:sp>
    </p:spTree>
    <p:extLst>
      <p:ext uri="{BB962C8B-B14F-4D97-AF65-F5344CB8AC3E}">
        <p14:creationId xmlns:p14="http://schemas.microsoft.com/office/powerpoint/2010/main" val="338781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9000"/>
            </a:blip>
            <a:stretch>
              <a:fillRect/>
            </a:stretch>
          </a:blipFill>
        </p:spPr>
        <p:txBody>
          <a:bodyPr/>
          <a:lstStyle/>
          <a:p>
            <a:endParaRPr lang="en-US"/>
          </a:p>
        </p:txBody>
      </p:sp>
      <p:sp>
        <p:nvSpPr>
          <p:cNvPr id="3" name="TextBox 3"/>
          <p:cNvSpPr txBox="1"/>
          <p:nvPr/>
        </p:nvSpPr>
        <p:spPr>
          <a:xfrm>
            <a:off x="2685036" y="1216001"/>
            <a:ext cx="16325088" cy="306678"/>
          </a:xfrm>
          <a:prstGeom prst="rect">
            <a:avLst/>
          </a:prstGeom>
        </p:spPr>
        <p:txBody>
          <a:bodyPr lIns="0" tIns="0" rIns="0" bIns="0" rtlCol="0" anchor="t">
            <a:spAutoFit/>
          </a:bodyPr>
          <a:lstStyle/>
          <a:p>
            <a:pPr algn="l">
              <a:lnSpc>
                <a:spcPts val="2520"/>
              </a:lnSpc>
            </a:pPr>
            <a:r>
              <a:rPr lang="en-US" sz="1800" b="1" spc="149">
                <a:solidFill>
                  <a:srgbClr val="FF5F1F"/>
                </a:solidFill>
                <a:latin typeface="Inter Bold"/>
                <a:ea typeface="Inter Bold"/>
                <a:cs typeface="Inter Bold"/>
                <a:sym typeface="Inter Bold"/>
              </a:rPr>
              <a:t>INTERNATIONAL MARKETING 2026/27 · LECTURE 5-6 · 5 NOVEMBER</a:t>
            </a:r>
          </a:p>
        </p:txBody>
      </p:sp>
      <p:sp>
        <p:nvSpPr>
          <p:cNvPr id="4" name="TextBox 4"/>
          <p:cNvSpPr txBox="1"/>
          <p:nvPr/>
        </p:nvSpPr>
        <p:spPr>
          <a:xfrm>
            <a:off x="2570874" y="3150719"/>
            <a:ext cx="16325088" cy="4572000"/>
          </a:xfrm>
          <a:prstGeom prst="rect">
            <a:avLst/>
          </a:prstGeom>
        </p:spPr>
        <p:txBody>
          <a:bodyPr lIns="0" tIns="0" rIns="0" bIns="0" rtlCol="0" anchor="t">
            <a:spAutoFit/>
          </a:bodyPr>
          <a:lstStyle/>
          <a:p>
            <a:pPr algn="l">
              <a:lnSpc>
                <a:spcPts val="12060"/>
              </a:lnSpc>
            </a:pPr>
            <a:r>
              <a:rPr lang="en-US" sz="10050" b="1">
                <a:solidFill>
                  <a:srgbClr val="FF5F1F"/>
                </a:solidFill>
                <a:latin typeface="Aptos Bold"/>
                <a:ea typeface="Aptos Bold"/>
                <a:cs typeface="Aptos Bold"/>
                <a:sym typeface="Aptos Bold"/>
              </a:rPr>
              <a:t>Differentiation </a:t>
            </a:r>
            <a:r>
              <a:rPr lang="en-US" sz="10050" b="1">
                <a:solidFill>
                  <a:srgbClr val="FFFFFF"/>
                </a:solidFill>
                <a:latin typeface="Aptos Bold"/>
                <a:ea typeface="Aptos Bold"/>
                <a:cs typeface="Aptos Bold"/>
                <a:sym typeface="Aptos Bold"/>
              </a:rPr>
              <a:t>of </a:t>
            </a:r>
          </a:p>
          <a:p>
            <a:pPr algn="l">
              <a:lnSpc>
                <a:spcPts val="12060"/>
              </a:lnSpc>
            </a:pPr>
            <a:r>
              <a:rPr lang="en-US" sz="10050" b="1">
                <a:solidFill>
                  <a:srgbClr val="FFFFFF"/>
                </a:solidFill>
                <a:latin typeface="Aptos Bold"/>
                <a:ea typeface="Aptos Bold"/>
                <a:cs typeface="Aptos Bold"/>
                <a:sym typeface="Aptos Bold"/>
              </a:rPr>
              <a:t>buyers' behaviour in international markets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52000"/>
            </a:blip>
            <a:stretch>
              <a:fillRect/>
            </a:stretch>
          </a:blipFill>
        </p:spPr>
        <p:txBody>
          <a:bodyPr/>
          <a:lstStyle/>
          <a:p>
            <a:endParaRPr lang="en-US"/>
          </a:p>
        </p:txBody>
      </p:sp>
      <p:sp>
        <p:nvSpPr>
          <p:cNvPr id="3" name="TextBox 3"/>
          <p:cNvSpPr txBox="1"/>
          <p:nvPr/>
        </p:nvSpPr>
        <p:spPr>
          <a:xfrm>
            <a:off x="9366061" y="3729883"/>
            <a:ext cx="7059098" cy="3259985"/>
          </a:xfrm>
          <a:prstGeom prst="rect">
            <a:avLst/>
          </a:prstGeom>
        </p:spPr>
        <p:txBody>
          <a:bodyPr lIns="0" tIns="0" rIns="0" bIns="0" rtlCol="0" anchor="t">
            <a:spAutoFit/>
          </a:bodyPr>
          <a:lstStyle/>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Consumer behavior in the international context</a:t>
            </a:r>
          </a:p>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Culture as the source of differences in buying behaviour: definitions (Hofstede; Keegan &amp; Green); characteristics of culture; influence on consumption and communication</a:t>
            </a:r>
          </a:p>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Frameworks for comparing cultures</a:t>
            </a:r>
          </a:p>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Psychological and social influences</a:t>
            </a:r>
          </a:p>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The country dimension: consumer ethnocentrism, the country-of-origin effect, and “the myth of converging values”</a:t>
            </a:r>
          </a:p>
          <a:p>
            <a:pPr marL="453390" lvl="1" indent="-226695" algn="l">
              <a:lnSpc>
                <a:spcPts val="2352"/>
              </a:lnSpc>
              <a:spcBef>
                <a:spcPct val="0"/>
              </a:spcBef>
              <a:buFont typeface="Arial"/>
              <a:buChar char="•"/>
            </a:pPr>
            <a:r>
              <a:rPr lang="en-US" sz="2100" u="none" strike="noStrike">
                <a:solidFill>
                  <a:srgbClr val="FFFFFF"/>
                </a:solidFill>
                <a:latin typeface="Arimo"/>
                <a:ea typeface="Arimo"/>
                <a:cs typeface="Arimo"/>
                <a:sym typeface="Arimo"/>
              </a:rPr>
              <a:t>Risks and ethical challenges</a:t>
            </a:r>
          </a:p>
        </p:txBody>
      </p:sp>
      <p:sp>
        <p:nvSpPr>
          <p:cNvPr id="4" name="TextBox 4"/>
          <p:cNvSpPr txBox="1"/>
          <p:nvPr/>
        </p:nvSpPr>
        <p:spPr>
          <a:xfrm>
            <a:off x="1548972" y="3691783"/>
            <a:ext cx="7071354" cy="3438597"/>
          </a:xfrm>
          <a:prstGeom prst="rect">
            <a:avLst/>
          </a:prstGeom>
        </p:spPr>
        <p:txBody>
          <a:bodyPr lIns="0" tIns="0" rIns="0" bIns="0" rtlCol="0" anchor="t">
            <a:spAutoFit/>
          </a:bodyPr>
          <a:lstStyle/>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Differentiation of buyers' behaviour on international markets (II): segmentation and positioning</a:t>
            </a:r>
          </a:p>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Macro- and micro-segmentation; criteria for good segments. </a:t>
            </a:r>
          </a:p>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Segmentation bases, including big data; transnational segments; targeting strategies.</a:t>
            </a:r>
          </a:p>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Positioning, local and global.</a:t>
            </a:r>
          </a:p>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Special guest: Kinga Kaźmierczak (Unilever, PM for digital twins project)</a:t>
            </a:r>
          </a:p>
          <a:p>
            <a:pPr marL="464184" lvl="1" indent="-232092" algn="l">
              <a:lnSpc>
                <a:spcPts val="2730"/>
              </a:lnSpc>
              <a:spcBef>
                <a:spcPct val="0"/>
              </a:spcBef>
              <a:buFont typeface="Arial"/>
              <a:buChar char="•"/>
            </a:pPr>
            <a:r>
              <a:rPr lang="en-US" sz="2149">
                <a:solidFill>
                  <a:srgbClr val="FFFFFF"/>
                </a:solidFill>
                <a:latin typeface="Arimo"/>
                <a:ea typeface="Arimo"/>
                <a:cs typeface="Arimo"/>
                <a:sym typeface="Arimo"/>
              </a:rPr>
              <a:t>Check-in: The essay assignment.</a:t>
            </a:r>
          </a:p>
        </p:txBody>
      </p:sp>
      <p:sp>
        <p:nvSpPr>
          <p:cNvPr id="5" name="TextBox 5"/>
          <p:cNvSpPr txBox="1"/>
          <p:nvPr/>
        </p:nvSpPr>
        <p:spPr>
          <a:xfrm>
            <a:off x="674536" y="2196606"/>
            <a:ext cx="13791866" cy="409548"/>
          </a:xfrm>
          <a:prstGeom prst="rect">
            <a:avLst/>
          </a:prstGeom>
        </p:spPr>
        <p:txBody>
          <a:bodyPr lIns="0" tIns="0" rIns="0" bIns="0" rtlCol="0" anchor="t">
            <a:spAutoFit/>
          </a:bodyPr>
          <a:lstStyle/>
          <a:p>
            <a:pPr algn="ctr">
              <a:lnSpc>
                <a:spcPts val="3239"/>
              </a:lnSpc>
              <a:spcBef>
                <a:spcPct val="0"/>
              </a:spcBef>
            </a:pPr>
            <a:r>
              <a:rPr lang="en-US" sz="2699" b="1">
                <a:solidFill>
                  <a:srgbClr val="FF5F1F"/>
                </a:solidFill>
                <a:latin typeface="Aptos Bold"/>
                <a:ea typeface="Aptos Bold"/>
                <a:cs typeface="Aptos Bold"/>
                <a:sym typeface="Aptos Bold"/>
              </a:rPr>
              <a:t>LECTRUE 5-6 Differentiation of  buyers' behaviour in international markets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110474"/>
            <a:ext cx="18680795" cy="10507947"/>
          </a:xfrm>
          <a:custGeom>
            <a:avLst/>
            <a:gdLst/>
            <a:ahLst/>
            <a:cxnLst/>
            <a:rect l="l" t="t" r="r" b="b"/>
            <a:pathLst>
              <a:path w="18680795" h="10507947">
                <a:moveTo>
                  <a:pt x="0" y="0"/>
                </a:moveTo>
                <a:lnTo>
                  <a:pt x="18680795" y="0"/>
                </a:lnTo>
                <a:lnTo>
                  <a:pt x="18680795" y="10507948"/>
                </a:lnTo>
                <a:lnTo>
                  <a:pt x="0" y="10507948"/>
                </a:lnTo>
                <a:lnTo>
                  <a:pt x="0" y="0"/>
                </a:lnTo>
                <a:close/>
              </a:path>
            </a:pathLst>
          </a:custGeom>
          <a:blipFill>
            <a:blip r:embed="rId2">
              <a:alphaModFix amt="54000"/>
            </a:blip>
            <a:stretch>
              <a:fillRect/>
            </a:stretch>
          </a:blipFill>
        </p:spPr>
        <p:txBody>
          <a:bodyPr/>
          <a:lstStyle/>
          <a:p>
            <a:endParaRPr lang="en-US"/>
          </a:p>
        </p:txBody>
      </p:sp>
      <p:sp>
        <p:nvSpPr>
          <p:cNvPr id="3" name="Freeform 3"/>
          <p:cNvSpPr/>
          <p:nvPr/>
        </p:nvSpPr>
        <p:spPr>
          <a:xfrm>
            <a:off x="3234910" y="0"/>
            <a:ext cx="7587174" cy="10184126"/>
          </a:xfrm>
          <a:custGeom>
            <a:avLst/>
            <a:gdLst/>
            <a:ahLst/>
            <a:cxnLst/>
            <a:rect l="l" t="t" r="r" b="b"/>
            <a:pathLst>
              <a:path w="7587174" h="10184126">
                <a:moveTo>
                  <a:pt x="0" y="0"/>
                </a:moveTo>
                <a:lnTo>
                  <a:pt x="7587174" y="0"/>
                </a:lnTo>
                <a:lnTo>
                  <a:pt x="7587174" y="10184126"/>
                </a:lnTo>
                <a:lnTo>
                  <a:pt x="0" y="10184126"/>
                </a:lnTo>
                <a:lnTo>
                  <a:pt x="0" y="0"/>
                </a:lnTo>
                <a:close/>
              </a:path>
            </a:pathLst>
          </a:custGeom>
          <a:blipFill>
            <a:blip r:embed="rId3"/>
            <a:stretch>
              <a:fillRect/>
            </a:stretch>
          </a:blipFill>
        </p:spPr>
        <p:txBody>
          <a:bodyPr/>
          <a:lstStyle/>
          <a:p>
            <a:endParaRPr lang="en-US"/>
          </a:p>
        </p:txBody>
      </p:sp>
      <p:pic>
        <p:nvPicPr>
          <p:cNvPr id="4" name="Picture 3">
            <a:extLst>
              <a:ext uri="{FF2B5EF4-FFF2-40B4-BE49-F238E27FC236}">
                <a16:creationId xmlns:a16="http://schemas.microsoft.com/office/drawing/2014/main" id="{2BAADEDA-4AC2-8396-94A4-35D33DE4C429}"/>
              </a:ext>
            </a:extLst>
          </p:cNvPr>
          <p:cNvPicPr>
            <a:picLocks noChangeAspect="1"/>
          </p:cNvPicPr>
          <p:nvPr/>
        </p:nvPicPr>
        <p:blipFill>
          <a:blip r:embed="rId4"/>
          <a:stretch>
            <a:fillRect/>
          </a:stretch>
        </p:blipFill>
        <p:spPr>
          <a:xfrm>
            <a:off x="11582401" y="571500"/>
            <a:ext cx="4724400" cy="3995326"/>
          </a:xfrm>
          <a:prstGeom prst="rect">
            <a:avLst/>
          </a:prstGeom>
        </p:spPr>
      </p:pic>
      <p:pic>
        <p:nvPicPr>
          <p:cNvPr id="5" name="Picture 4">
            <a:extLst>
              <a:ext uri="{FF2B5EF4-FFF2-40B4-BE49-F238E27FC236}">
                <a16:creationId xmlns:a16="http://schemas.microsoft.com/office/drawing/2014/main" id="{E4B3094E-D3DF-754B-DCDB-7BF017671E91}"/>
              </a:ext>
            </a:extLst>
          </p:cNvPr>
          <p:cNvPicPr>
            <a:picLocks noChangeAspect="1"/>
          </p:cNvPicPr>
          <p:nvPr/>
        </p:nvPicPr>
        <p:blipFill>
          <a:blip r:embed="rId5"/>
          <a:stretch>
            <a:fillRect/>
          </a:stretch>
        </p:blipFill>
        <p:spPr>
          <a:xfrm>
            <a:off x="12509501" y="5743035"/>
            <a:ext cx="2870200" cy="35776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3143250"/>
            <a:ext cx="5048250" cy="4000500"/>
            <a:chOff x="0" y="0"/>
            <a:chExt cx="6731000" cy="5334000"/>
          </a:xfrm>
        </p:grpSpPr>
        <p:sp>
          <p:nvSpPr>
            <p:cNvPr id="3" name="Freeform 3"/>
            <p:cNvSpPr/>
            <p:nvPr/>
          </p:nvSpPr>
          <p:spPr>
            <a:xfrm>
              <a:off x="0" y="0"/>
              <a:ext cx="6731000" cy="5334000"/>
            </a:xfrm>
            <a:custGeom>
              <a:avLst/>
              <a:gdLst/>
              <a:ahLst/>
              <a:cxnLst/>
              <a:rect l="l" t="t" r="r" b="b"/>
              <a:pathLst>
                <a:path w="6731000" h="5334000">
                  <a:moveTo>
                    <a:pt x="38340" y="0"/>
                  </a:moveTo>
                  <a:lnTo>
                    <a:pt x="6692660" y="0"/>
                  </a:lnTo>
                  <a:cubicBezTo>
                    <a:pt x="6702829" y="0"/>
                    <a:pt x="6712580" y="4039"/>
                    <a:pt x="6719770" y="11229"/>
                  </a:cubicBezTo>
                  <a:cubicBezTo>
                    <a:pt x="6726961" y="18419"/>
                    <a:pt x="6731000" y="28171"/>
                    <a:pt x="6731000" y="38340"/>
                  </a:cubicBezTo>
                  <a:lnTo>
                    <a:pt x="6731000" y="5295660"/>
                  </a:lnTo>
                  <a:cubicBezTo>
                    <a:pt x="6731000" y="5305829"/>
                    <a:pt x="6726961" y="5315581"/>
                    <a:pt x="6719770" y="5322770"/>
                  </a:cubicBezTo>
                  <a:cubicBezTo>
                    <a:pt x="6712580" y="5329961"/>
                    <a:pt x="6702829" y="5334000"/>
                    <a:pt x="6692660" y="5334000"/>
                  </a:cubicBezTo>
                  <a:lnTo>
                    <a:pt x="38340" y="5334000"/>
                  </a:lnTo>
                  <a:cubicBezTo>
                    <a:pt x="28171" y="5334000"/>
                    <a:pt x="18419" y="5329961"/>
                    <a:pt x="11229" y="5322770"/>
                  </a:cubicBezTo>
                  <a:cubicBezTo>
                    <a:pt x="4039" y="5315581"/>
                    <a:pt x="0" y="5305829"/>
                    <a:pt x="0" y="5295660"/>
                  </a:cubicBezTo>
                  <a:lnTo>
                    <a:pt x="0" y="38340"/>
                  </a:lnTo>
                  <a:cubicBezTo>
                    <a:pt x="0" y="28171"/>
                    <a:pt x="4039" y="18419"/>
                    <a:pt x="11229" y="11229"/>
                  </a:cubicBezTo>
                  <a:cubicBezTo>
                    <a:pt x="18419" y="4039"/>
                    <a:pt x="28171" y="0"/>
                    <a:pt x="38340" y="0"/>
                  </a:cubicBezTo>
                  <a:close/>
                </a:path>
              </a:pathLst>
            </a:custGeom>
            <a:solidFill>
              <a:srgbClr val="FFEBE4"/>
            </a:solidFill>
          </p:spPr>
          <p:txBody>
            <a:bodyPr/>
            <a:lstStyle/>
            <a:p>
              <a:endParaRPr lang="en-US"/>
            </a:p>
          </p:txBody>
        </p:sp>
        <p:sp>
          <p:nvSpPr>
            <p:cNvPr id="4" name="TextBox 4"/>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619875" y="3143250"/>
            <a:ext cx="5048250" cy="4000500"/>
            <a:chOff x="0" y="0"/>
            <a:chExt cx="6731000" cy="5334000"/>
          </a:xfrm>
        </p:grpSpPr>
        <p:sp>
          <p:nvSpPr>
            <p:cNvPr id="6" name="Freeform 6"/>
            <p:cNvSpPr/>
            <p:nvPr/>
          </p:nvSpPr>
          <p:spPr>
            <a:xfrm>
              <a:off x="0" y="0"/>
              <a:ext cx="6731000" cy="5334000"/>
            </a:xfrm>
            <a:custGeom>
              <a:avLst/>
              <a:gdLst/>
              <a:ahLst/>
              <a:cxnLst/>
              <a:rect l="l" t="t" r="r" b="b"/>
              <a:pathLst>
                <a:path w="6731000" h="5334000">
                  <a:moveTo>
                    <a:pt x="38340" y="0"/>
                  </a:moveTo>
                  <a:lnTo>
                    <a:pt x="6692660" y="0"/>
                  </a:lnTo>
                  <a:cubicBezTo>
                    <a:pt x="6702829" y="0"/>
                    <a:pt x="6712580" y="4039"/>
                    <a:pt x="6719770" y="11229"/>
                  </a:cubicBezTo>
                  <a:cubicBezTo>
                    <a:pt x="6726961" y="18419"/>
                    <a:pt x="6731000" y="28171"/>
                    <a:pt x="6731000" y="38340"/>
                  </a:cubicBezTo>
                  <a:lnTo>
                    <a:pt x="6731000" y="5295660"/>
                  </a:lnTo>
                  <a:cubicBezTo>
                    <a:pt x="6731000" y="5305829"/>
                    <a:pt x="6726961" y="5315581"/>
                    <a:pt x="6719770" y="5322770"/>
                  </a:cubicBezTo>
                  <a:cubicBezTo>
                    <a:pt x="6712580" y="5329961"/>
                    <a:pt x="6702829" y="5334000"/>
                    <a:pt x="6692660" y="5334000"/>
                  </a:cubicBezTo>
                  <a:lnTo>
                    <a:pt x="38340" y="5334000"/>
                  </a:lnTo>
                  <a:cubicBezTo>
                    <a:pt x="28171" y="5334000"/>
                    <a:pt x="18419" y="5329961"/>
                    <a:pt x="11229" y="5322770"/>
                  </a:cubicBezTo>
                  <a:cubicBezTo>
                    <a:pt x="4039" y="5315581"/>
                    <a:pt x="0" y="5305829"/>
                    <a:pt x="0" y="5295660"/>
                  </a:cubicBezTo>
                  <a:lnTo>
                    <a:pt x="0" y="38340"/>
                  </a:lnTo>
                  <a:cubicBezTo>
                    <a:pt x="0" y="28171"/>
                    <a:pt x="4039" y="18419"/>
                    <a:pt x="11229" y="11229"/>
                  </a:cubicBezTo>
                  <a:cubicBezTo>
                    <a:pt x="18419" y="4039"/>
                    <a:pt x="28171" y="0"/>
                    <a:pt x="38340" y="0"/>
                  </a:cubicBezTo>
                  <a:close/>
                </a:path>
              </a:pathLst>
            </a:custGeom>
            <a:solidFill>
              <a:srgbClr val="FFEBE4"/>
            </a:solidFill>
          </p:spPr>
          <p:txBody>
            <a:bodyPr/>
            <a:lstStyle/>
            <a:p>
              <a:endParaRPr lang="en-US"/>
            </a:p>
          </p:txBody>
        </p:sp>
        <p:sp>
          <p:nvSpPr>
            <p:cNvPr id="7" name="TextBox 7"/>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001500" y="3143250"/>
            <a:ext cx="5048250" cy="4000500"/>
            <a:chOff x="0" y="0"/>
            <a:chExt cx="6731000" cy="5334000"/>
          </a:xfrm>
        </p:grpSpPr>
        <p:sp>
          <p:nvSpPr>
            <p:cNvPr id="9" name="Freeform 9"/>
            <p:cNvSpPr/>
            <p:nvPr/>
          </p:nvSpPr>
          <p:spPr>
            <a:xfrm>
              <a:off x="0" y="0"/>
              <a:ext cx="6731000" cy="5334000"/>
            </a:xfrm>
            <a:custGeom>
              <a:avLst/>
              <a:gdLst/>
              <a:ahLst/>
              <a:cxnLst/>
              <a:rect l="l" t="t" r="r" b="b"/>
              <a:pathLst>
                <a:path w="6731000" h="5334000">
                  <a:moveTo>
                    <a:pt x="38340" y="0"/>
                  </a:moveTo>
                  <a:lnTo>
                    <a:pt x="6692660" y="0"/>
                  </a:lnTo>
                  <a:cubicBezTo>
                    <a:pt x="6702829" y="0"/>
                    <a:pt x="6712580" y="4039"/>
                    <a:pt x="6719770" y="11229"/>
                  </a:cubicBezTo>
                  <a:cubicBezTo>
                    <a:pt x="6726961" y="18419"/>
                    <a:pt x="6731000" y="28171"/>
                    <a:pt x="6731000" y="38340"/>
                  </a:cubicBezTo>
                  <a:lnTo>
                    <a:pt x="6731000" y="5295660"/>
                  </a:lnTo>
                  <a:cubicBezTo>
                    <a:pt x="6731000" y="5305829"/>
                    <a:pt x="6726961" y="5315581"/>
                    <a:pt x="6719770" y="5322770"/>
                  </a:cubicBezTo>
                  <a:cubicBezTo>
                    <a:pt x="6712580" y="5329961"/>
                    <a:pt x="6702829" y="5334000"/>
                    <a:pt x="6692660" y="5334000"/>
                  </a:cubicBezTo>
                  <a:lnTo>
                    <a:pt x="38340" y="5334000"/>
                  </a:lnTo>
                  <a:cubicBezTo>
                    <a:pt x="28171" y="5334000"/>
                    <a:pt x="18419" y="5329961"/>
                    <a:pt x="11229" y="5322770"/>
                  </a:cubicBezTo>
                  <a:cubicBezTo>
                    <a:pt x="4039" y="5315581"/>
                    <a:pt x="0" y="5305829"/>
                    <a:pt x="0" y="5295660"/>
                  </a:cubicBezTo>
                  <a:lnTo>
                    <a:pt x="0" y="38340"/>
                  </a:lnTo>
                  <a:cubicBezTo>
                    <a:pt x="0" y="28171"/>
                    <a:pt x="4039" y="18419"/>
                    <a:pt x="11229" y="11229"/>
                  </a:cubicBezTo>
                  <a:cubicBezTo>
                    <a:pt x="18419" y="4039"/>
                    <a:pt x="28171" y="0"/>
                    <a:pt x="38340" y="0"/>
                  </a:cubicBezTo>
                  <a:close/>
                </a:path>
              </a:pathLst>
            </a:custGeom>
            <a:solidFill>
              <a:srgbClr val="0B1F3F"/>
            </a:solidFill>
          </p:spPr>
          <p:txBody>
            <a:bodyPr/>
            <a:lstStyle/>
            <a:p>
              <a:endParaRPr lang="en-US"/>
            </a:p>
          </p:txBody>
        </p:sp>
        <p:sp>
          <p:nvSpPr>
            <p:cNvPr id="10" name="TextBox 10"/>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sp>
        <p:nvSpPr>
          <p:cNvPr id="11" name="Freeform 11"/>
          <p:cNvSpPr/>
          <p:nvPr/>
        </p:nvSpPr>
        <p:spPr>
          <a:xfrm>
            <a:off x="928463" y="3891243"/>
            <a:ext cx="4048516" cy="2031311"/>
          </a:xfrm>
          <a:custGeom>
            <a:avLst/>
            <a:gdLst/>
            <a:ahLst/>
            <a:cxnLst/>
            <a:rect l="l" t="t" r="r" b="b"/>
            <a:pathLst>
              <a:path w="4048516" h="2031311">
                <a:moveTo>
                  <a:pt x="0" y="0"/>
                </a:moveTo>
                <a:lnTo>
                  <a:pt x="4048515" y="0"/>
                </a:lnTo>
                <a:lnTo>
                  <a:pt x="4048515" y="2031311"/>
                </a:lnTo>
                <a:lnTo>
                  <a:pt x="0" y="2031311"/>
                </a:lnTo>
                <a:lnTo>
                  <a:pt x="0" y="0"/>
                </a:lnTo>
                <a:close/>
              </a:path>
            </a:pathLst>
          </a:custGeom>
          <a:blipFill>
            <a:blip r:embed="rId3"/>
            <a:stretch>
              <a:fillRect/>
            </a:stretch>
          </a:blipFill>
        </p:spPr>
        <p:txBody>
          <a:bodyPr/>
          <a:lstStyle/>
          <a:p>
            <a:endParaRPr lang="en-US"/>
          </a:p>
        </p:txBody>
      </p:sp>
      <p:sp>
        <p:nvSpPr>
          <p:cNvPr id="12" name="Freeform 12"/>
          <p:cNvSpPr/>
          <p:nvPr/>
        </p:nvSpPr>
        <p:spPr>
          <a:xfrm>
            <a:off x="3135763" y="5004678"/>
            <a:ext cx="3682430" cy="1835751"/>
          </a:xfrm>
          <a:custGeom>
            <a:avLst/>
            <a:gdLst/>
            <a:ahLst/>
            <a:cxnLst/>
            <a:rect l="l" t="t" r="r" b="b"/>
            <a:pathLst>
              <a:path w="3682430" h="1835751">
                <a:moveTo>
                  <a:pt x="0" y="0"/>
                </a:moveTo>
                <a:lnTo>
                  <a:pt x="3682430" y="0"/>
                </a:lnTo>
                <a:lnTo>
                  <a:pt x="3682430" y="1835751"/>
                </a:lnTo>
                <a:lnTo>
                  <a:pt x="0" y="1835751"/>
                </a:lnTo>
                <a:lnTo>
                  <a:pt x="0" y="0"/>
                </a:lnTo>
                <a:close/>
              </a:path>
            </a:pathLst>
          </a:custGeom>
          <a:blipFill>
            <a:blip r:embed="rId4"/>
            <a:stretch>
              <a:fillRect/>
            </a:stretch>
          </a:blipFill>
        </p:spPr>
        <p:txBody>
          <a:bodyPr/>
          <a:lstStyle/>
          <a:p>
            <a:endParaRPr lang="en-US"/>
          </a:p>
        </p:txBody>
      </p:sp>
      <p:sp>
        <p:nvSpPr>
          <p:cNvPr id="13" name="Freeform 13"/>
          <p:cNvSpPr/>
          <p:nvPr/>
        </p:nvSpPr>
        <p:spPr>
          <a:xfrm>
            <a:off x="373602" y="5722158"/>
            <a:ext cx="5524322" cy="2843184"/>
          </a:xfrm>
          <a:custGeom>
            <a:avLst/>
            <a:gdLst/>
            <a:ahLst/>
            <a:cxnLst/>
            <a:rect l="l" t="t" r="r" b="b"/>
            <a:pathLst>
              <a:path w="5524322" h="2843184">
                <a:moveTo>
                  <a:pt x="0" y="0"/>
                </a:moveTo>
                <a:lnTo>
                  <a:pt x="5524322" y="0"/>
                </a:lnTo>
                <a:lnTo>
                  <a:pt x="5524322" y="2843184"/>
                </a:lnTo>
                <a:lnTo>
                  <a:pt x="0" y="2843184"/>
                </a:lnTo>
                <a:lnTo>
                  <a:pt x="0" y="0"/>
                </a:lnTo>
                <a:close/>
              </a:path>
            </a:pathLst>
          </a:custGeom>
          <a:blipFill>
            <a:blip r:embed="rId5"/>
            <a:stretch>
              <a:fillRect/>
            </a:stretch>
          </a:blipFill>
        </p:spPr>
        <p:txBody>
          <a:bodyPr/>
          <a:lstStyle/>
          <a:p>
            <a:endParaRPr lang="en-US"/>
          </a:p>
        </p:txBody>
      </p:sp>
      <p:sp>
        <p:nvSpPr>
          <p:cNvPr id="14" name="Freeform 14"/>
          <p:cNvSpPr/>
          <p:nvPr/>
        </p:nvSpPr>
        <p:spPr>
          <a:xfrm>
            <a:off x="6837713" y="5143500"/>
            <a:ext cx="4612575" cy="2742232"/>
          </a:xfrm>
          <a:custGeom>
            <a:avLst/>
            <a:gdLst/>
            <a:ahLst/>
            <a:cxnLst/>
            <a:rect l="l" t="t" r="r" b="b"/>
            <a:pathLst>
              <a:path w="4612575" h="2742232">
                <a:moveTo>
                  <a:pt x="0" y="0"/>
                </a:moveTo>
                <a:lnTo>
                  <a:pt x="4612574" y="0"/>
                </a:lnTo>
                <a:lnTo>
                  <a:pt x="4612574" y="2742232"/>
                </a:lnTo>
                <a:lnTo>
                  <a:pt x="0" y="2742232"/>
                </a:lnTo>
                <a:lnTo>
                  <a:pt x="0" y="0"/>
                </a:lnTo>
                <a:close/>
              </a:path>
            </a:pathLst>
          </a:custGeom>
          <a:blipFill>
            <a:blip r:embed="rId6"/>
            <a:stretch>
              <a:fillRect/>
            </a:stretch>
          </a:blipFill>
        </p:spPr>
        <p:txBody>
          <a:bodyPr/>
          <a:lstStyle/>
          <a:p>
            <a:endParaRPr lang="en-US"/>
          </a:p>
        </p:txBody>
      </p:sp>
      <p:sp>
        <p:nvSpPr>
          <p:cNvPr id="15" name="Freeform 15"/>
          <p:cNvSpPr/>
          <p:nvPr/>
        </p:nvSpPr>
        <p:spPr>
          <a:xfrm>
            <a:off x="11677237" y="5299636"/>
            <a:ext cx="5696776" cy="3150155"/>
          </a:xfrm>
          <a:custGeom>
            <a:avLst/>
            <a:gdLst/>
            <a:ahLst/>
            <a:cxnLst/>
            <a:rect l="l" t="t" r="r" b="b"/>
            <a:pathLst>
              <a:path w="5696776" h="3150155">
                <a:moveTo>
                  <a:pt x="0" y="0"/>
                </a:moveTo>
                <a:lnTo>
                  <a:pt x="5696776" y="0"/>
                </a:lnTo>
                <a:lnTo>
                  <a:pt x="5696776" y="3150155"/>
                </a:lnTo>
                <a:lnTo>
                  <a:pt x="0" y="3150155"/>
                </a:lnTo>
                <a:lnTo>
                  <a:pt x="0" y="0"/>
                </a:lnTo>
                <a:close/>
              </a:path>
            </a:pathLst>
          </a:custGeom>
          <a:blipFill>
            <a:blip r:embed="rId7"/>
            <a:stretch>
              <a:fillRect/>
            </a:stretch>
          </a:blipFill>
        </p:spPr>
        <p:txBody>
          <a:bodyPr/>
          <a:lstStyle/>
          <a:p>
            <a:endParaRPr lang="en-US"/>
          </a:p>
        </p:txBody>
      </p:sp>
      <p:sp>
        <p:nvSpPr>
          <p:cNvPr id="16" name="TextBox 16"/>
          <p:cNvSpPr txBox="1"/>
          <p:nvPr/>
        </p:nvSpPr>
        <p:spPr>
          <a:xfrm>
            <a:off x="1238250" y="1362075"/>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Market segmentation – what does it mean?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394" y="3062568"/>
            <a:ext cx="5636266" cy="4466475"/>
            <a:chOff x="0" y="0"/>
            <a:chExt cx="6731000" cy="5334000"/>
          </a:xfrm>
        </p:grpSpPr>
        <p:sp>
          <p:nvSpPr>
            <p:cNvPr id="3" name="Freeform 3"/>
            <p:cNvSpPr/>
            <p:nvPr/>
          </p:nvSpPr>
          <p:spPr>
            <a:xfrm>
              <a:off x="0" y="0"/>
              <a:ext cx="6731000" cy="5334000"/>
            </a:xfrm>
            <a:custGeom>
              <a:avLst/>
              <a:gdLst/>
              <a:ahLst/>
              <a:cxnLst/>
              <a:rect l="l" t="t" r="r" b="b"/>
              <a:pathLst>
                <a:path w="6731000" h="5334000">
                  <a:moveTo>
                    <a:pt x="34340" y="0"/>
                  </a:moveTo>
                  <a:lnTo>
                    <a:pt x="6696660" y="0"/>
                  </a:lnTo>
                  <a:cubicBezTo>
                    <a:pt x="6705767" y="0"/>
                    <a:pt x="6714502" y="3618"/>
                    <a:pt x="6720942" y="10058"/>
                  </a:cubicBezTo>
                  <a:cubicBezTo>
                    <a:pt x="6727382" y="16498"/>
                    <a:pt x="6731000" y="25232"/>
                    <a:pt x="6731000" y="34340"/>
                  </a:cubicBezTo>
                  <a:lnTo>
                    <a:pt x="6731000" y="5299660"/>
                  </a:lnTo>
                  <a:cubicBezTo>
                    <a:pt x="6731000" y="5308768"/>
                    <a:pt x="6727382" y="5317502"/>
                    <a:pt x="6720942" y="5323942"/>
                  </a:cubicBezTo>
                  <a:cubicBezTo>
                    <a:pt x="6714502" y="5330382"/>
                    <a:pt x="6705767" y="5334000"/>
                    <a:pt x="6696660" y="5334000"/>
                  </a:cubicBezTo>
                  <a:lnTo>
                    <a:pt x="34340" y="5334000"/>
                  </a:lnTo>
                  <a:cubicBezTo>
                    <a:pt x="25232" y="5334000"/>
                    <a:pt x="16498" y="5330382"/>
                    <a:pt x="10058" y="5323942"/>
                  </a:cubicBezTo>
                  <a:cubicBezTo>
                    <a:pt x="3618" y="5317502"/>
                    <a:pt x="0" y="5308768"/>
                    <a:pt x="0" y="5299660"/>
                  </a:cubicBezTo>
                  <a:lnTo>
                    <a:pt x="0" y="34340"/>
                  </a:lnTo>
                  <a:cubicBezTo>
                    <a:pt x="0" y="25232"/>
                    <a:pt x="3618" y="16498"/>
                    <a:pt x="10058" y="10058"/>
                  </a:cubicBezTo>
                  <a:cubicBezTo>
                    <a:pt x="16498" y="3618"/>
                    <a:pt x="25232" y="0"/>
                    <a:pt x="34340" y="0"/>
                  </a:cubicBezTo>
                  <a:close/>
                </a:path>
              </a:pathLst>
            </a:custGeom>
            <a:solidFill>
              <a:srgbClr val="FFFFFF"/>
            </a:solidFill>
            <a:ln w="9525" cap="sq">
              <a:solidFill>
                <a:srgbClr val="FF5F1F"/>
              </a:solidFill>
              <a:prstDash val="solid"/>
              <a:miter/>
            </a:ln>
          </p:spPr>
          <p:txBody>
            <a:bodyPr/>
            <a:lstStyle/>
            <a:p>
              <a:endParaRPr lang="en-US"/>
            </a:p>
          </p:txBody>
        </p:sp>
        <p:sp>
          <p:nvSpPr>
            <p:cNvPr id="4" name="TextBox 4"/>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12334339" y="3062568"/>
            <a:ext cx="5636266" cy="4466475"/>
            <a:chOff x="0" y="0"/>
            <a:chExt cx="6731000" cy="5334000"/>
          </a:xfrm>
        </p:grpSpPr>
        <p:sp>
          <p:nvSpPr>
            <p:cNvPr id="6" name="Freeform 6"/>
            <p:cNvSpPr/>
            <p:nvPr/>
          </p:nvSpPr>
          <p:spPr>
            <a:xfrm>
              <a:off x="0" y="0"/>
              <a:ext cx="6731000" cy="5334000"/>
            </a:xfrm>
            <a:custGeom>
              <a:avLst/>
              <a:gdLst/>
              <a:ahLst/>
              <a:cxnLst/>
              <a:rect l="l" t="t" r="r" b="b"/>
              <a:pathLst>
                <a:path w="6731000" h="5334000">
                  <a:moveTo>
                    <a:pt x="34340" y="0"/>
                  </a:moveTo>
                  <a:lnTo>
                    <a:pt x="6696660" y="0"/>
                  </a:lnTo>
                  <a:cubicBezTo>
                    <a:pt x="6705767" y="0"/>
                    <a:pt x="6714502" y="3618"/>
                    <a:pt x="6720942" y="10058"/>
                  </a:cubicBezTo>
                  <a:cubicBezTo>
                    <a:pt x="6727382" y="16498"/>
                    <a:pt x="6731000" y="25232"/>
                    <a:pt x="6731000" y="34340"/>
                  </a:cubicBezTo>
                  <a:lnTo>
                    <a:pt x="6731000" y="5299660"/>
                  </a:lnTo>
                  <a:cubicBezTo>
                    <a:pt x="6731000" y="5308768"/>
                    <a:pt x="6727382" y="5317502"/>
                    <a:pt x="6720942" y="5323942"/>
                  </a:cubicBezTo>
                  <a:cubicBezTo>
                    <a:pt x="6714502" y="5330382"/>
                    <a:pt x="6705767" y="5334000"/>
                    <a:pt x="6696660" y="5334000"/>
                  </a:cubicBezTo>
                  <a:lnTo>
                    <a:pt x="34340" y="5334000"/>
                  </a:lnTo>
                  <a:cubicBezTo>
                    <a:pt x="25232" y="5334000"/>
                    <a:pt x="16498" y="5330382"/>
                    <a:pt x="10058" y="5323942"/>
                  </a:cubicBezTo>
                  <a:cubicBezTo>
                    <a:pt x="3618" y="5317502"/>
                    <a:pt x="0" y="5308768"/>
                    <a:pt x="0" y="5299660"/>
                  </a:cubicBezTo>
                  <a:lnTo>
                    <a:pt x="0" y="34340"/>
                  </a:lnTo>
                  <a:cubicBezTo>
                    <a:pt x="0" y="25232"/>
                    <a:pt x="3618" y="16498"/>
                    <a:pt x="10058" y="10058"/>
                  </a:cubicBezTo>
                  <a:cubicBezTo>
                    <a:pt x="16498" y="3618"/>
                    <a:pt x="25232" y="0"/>
                    <a:pt x="34340" y="0"/>
                  </a:cubicBezTo>
                  <a:close/>
                </a:path>
              </a:pathLst>
            </a:custGeom>
            <a:solidFill>
              <a:srgbClr val="0B1F3F"/>
            </a:solidFill>
          </p:spPr>
          <p:txBody>
            <a:bodyPr/>
            <a:lstStyle/>
            <a:p>
              <a:endParaRPr lang="en-US"/>
            </a:p>
          </p:txBody>
        </p:sp>
        <p:sp>
          <p:nvSpPr>
            <p:cNvPr id="7" name="TextBox 7"/>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sp>
        <p:nvSpPr>
          <p:cNvPr id="8" name="TextBox 8"/>
          <p:cNvSpPr txBox="1"/>
          <p:nvPr/>
        </p:nvSpPr>
        <p:spPr>
          <a:xfrm>
            <a:off x="689601" y="3387149"/>
            <a:ext cx="4891854" cy="302852"/>
          </a:xfrm>
          <a:prstGeom prst="rect">
            <a:avLst/>
          </a:prstGeom>
        </p:spPr>
        <p:txBody>
          <a:bodyPr lIns="0" tIns="0" rIns="0" bIns="0" rtlCol="0" anchor="t">
            <a:spAutoFit/>
          </a:bodyPr>
          <a:lstStyle/>
          <a:p>
            <a:pPr algn="l">
              <a:lnSpc>
                <a:spcPts val="2344"/>
              </a:lnSpc>
            </a:pPr>
            <a:r>
              <a:rPr lang="en-US" sz="1674" b="1" dirty="0">
                <a:solidFill>
                  <a:srgbClr val="FF5F1F"/>
                </a:solidFill>
                <a:latin typeface="Arimo Bold"/>
                <a:ea typeface="Arimo Bold"/>
                <a:cs typeface="Arimo Bold"/>
                <a:sym typeface="Arimo Bold"/>
              </a:rPr>
              <a:t>BRAND A</a:t>
            </a:r>
          </a:p>
        </p:txBody>
      </p:sp>
      <p:sp>
        <p:nvSpPr>
          <p:cNvPr id="9" name="TextBox 9"/>
          <p:cNvSpPr txBox="1"/>
          <p:nvPr/>
        </p:nvSpPr>
        <p:spPr>
          <a:xfrm>
            <a:off x="689601" y="3860152"/>
            <a:ext cx="4891854" cy="510454"/>
          </a:xfrm>
          <a:prstGeom prst="rect">
            <a:avLst/>
          </a:prstGeom>
        </p:spPr>
        <p:txBody>
          <a:bodyPr lIns="0" tIns="0" rIns="0" bIns="0" rtlCol="0" anchor="t">
            <a:spAutoFit/>
          </a:bodyPr>
          <a:lstStyle/>
          <a:p>
            <a:pPr algn="l">
              <a:lnSpc>
                <a:spcPts val="3851"/>
              </a:lnSpc>
            </a:pPr>
            <a:r>
              <a:rPr lang="en-US" sz="3349" b="1" dirty="0">
                <a:solidFill>
                  <a:srgbClr val="0B1F3F"/>
                </a:solidFill>
                <a:latin typeface="Arimo Bold"/>
                <a:ea typeface="Arimo Bold"/>
                <a:cs typeface="Arimo Bold"/>
                <a:sym typeface="Arimo Bold"/>
              </a:rPr>
              <a:t>Toyota</a:t>
            </a:r>
          </a:p>
        </p:txBody>
      </p:sp>
      <p:sp>
        <p:nvSpPr>
          <p:cNvPr id="10" name="TextBox 10"/>
          <p:cNvSpPr txBox="1"/>
          <p:nvPr/>
        </p:nvSpPr>
        <p:spPr>
          <a:xfrm>
            <a:off x="689601" y="4513293"/>
            <a:ext cx="4891854" cy="1414200"/>
          </a:xfrm>
          <a:prstGeom prst="rect">
            <a:avLst/>
          </a:prstGeom>
        </p:spPr>
        <p:txBody>
          <a:bodyPr lIns="0" tIns="0" rIns="0" bIns="0" rtlCol="0" anchor="t">
            <a:spAutoFit/>
          </a:bodyPr>
          <a:lstStyle/>
          <a:p>
            <a:pPr algn="l">
              <a:lnSpc>
                <a:spcPts val="2830"/>
              </a:lnSpc>
            </a:pPr>
            <a:r>
              <a:rPr lang="en-US" sz="2177" dirty="0">
                <a:solidFill>
                  <a:srgbClr val="0B1F3F"/>
                </a:solidFill>
                <a:latin typeface="Arimo"/>
                <a:ea typeface="Arimo"/>
                <a:cs typeface="Arimo"/>
                <a:sym typeface="Arimo"/>
              </a:rPr>
              <a:t>A very wide range: small city cars, family hybrids, SUVs and pickup trucks – plus luxury models under the Lexus brand.</a:t>
            </a:r>
          </a:p>
        </p:txBody>
      </p:sp>
      <p:sp>
        <p:nvSpPr>
          <p:cNvPr id="11" name="TextBox 11"/>
          <p:cNvSpPr txBox="1"/>
          <p:nvPr/>
        </p:nvSpPr>
        <p:spPr>
          <a:xfrm>
            <a:off x="6698073" y="3387149"/>
            <a:ext cx="4891854" cy="302822"/>
          </a:xfrm>
          <a:prstGeom prst="rect">
            <a:avLst/>
          </a:prstGeom>
        </p:spPr>
        <p:txBody>
          <a:bodyPr lIns="0" tIns="0" rIns="0" bIns="0" rtlCol="0" anchor="t">
            <a:spAutoFit/>
          </a:bodyPr>
          <a:lstStyle/>
          <a:p>
            <a:pPr algn="l">
              <a:lnSpc>
                <a:spcPts val="2344"/>
              </a:lnSpc>
            </a:pPr>
            <a:r>
              <a:rPr lang="en-US" sz="1674" b="1">
                <a:solidFill>
                  <a:srgbClr val="FF5F1F"/>
                </a:solidFill>
                <a:latin typeface="Arimo Bold"/>
                <a:ea typeface="Arimo Bold"/>
                <a:cs typeface="Arimo Bold"/>
                <a:sym typeface="Arimo Bold"/>
              </a:rPr>
              <a:t>BRAND B</a:t>
            </a:r>
          </a:p>
        </p:txBody>
      </p:sp>
      <p:sp>
        <p:nvSpPr>
          <p:cNvPr id="12" name="TextBox 12"/>
          <p:cNvSpPr txBox="1"/>
          <p:nvPr/>
        </p:nvSpPr>
        <p:spPr>
          <a:xfrm>
            <a:off x="6698073" y="3860152"/>
            <a:ext cx="4891854" cy="510454"/>
          </a:xfrm>
          <a:prstGeom prst="rect">
            <a:avLst/>
          </a:prstGeom>
        </p:spPr>
        <p:txBody>
          <a:bodyPr lIns="0" tIns="0" rIns="0" bIns="0" rtlCol="0" anchor="t">
            <a:spAutoFit/>
          </a:bodyPr>
          <a:lstStyle/>
          <a:p>
            <a:pPr algn="l">
              <a:lnSpc>
                <a:spcPts val="3851"/>
              </a:lnSpc>
            </a:pPr>
            <a:r>
              <a:rPr lang="en-US" sz="3349" b="1" dirty="0">
                <a:solidFill>
                  <a:srgbClr val="0B1F3F"/>
                </a:solidFill>
                <a:latin typeface="Arimo Bold"/>
                <a:ea typeface="Arimo Bold"/>
                <a:cs typeface="Arimo Bold"/>
                <a:sym typeface="Arimo Bold"/>
              </a:rPr>
              <a:t>Dacia</a:t>
            </a:r>
          </a:p>
        </p:txBody>
      </p:sp>
      <p:sp>
        <p:nvSpPr>
          <p:cNvPr id="13" name="TextBox 13"/>
          <p:cNvSpPr txBox="1"/>
          <p:nvPr/>
        </p:nvSpPr>
        <p:spPr>
          <a:xfrm>
            <a:off x="6698073" y="4513293"/>
            <a:ext cx="4891854" cy="1063262"/>
          </a:xfrm>
          <a:prstGeom prst="rect">
            <a:avLst/>
          </a:prstGeom>
        </p:spPr>
        <p:txBody>
          <a:bodyPr lIns="0" tIns="0" rIns="0" bIns="0" rtlCol="0" anchor="t">
            <a:spAutoFit/>
          </a:bodyPr>
          <a:lstStyle/>
          <a:p>
            <a:pPr algn="l">
              <a:lnSpc>
                <a:spcPts val="2830"/>
              </a:lnSpc>
            </a:pPr>
            <a:r>
              <a:rPr lang="en-US" sz="2177">
                <a:solidFill>
                  <a:srgbClr val="0B1F3F"/>
                </a:solidFill>
                <a:latin typeface="Arimo"/>
                <a:ea typeface="Arimo"/>
                <a:cs typeface="Arimo"/>
                <a:sym typeface="Arimo"/>
              </a:rPr>
              <a:t>Simple, robust cars with only the essential equipment, priced well below most competitors.</a:t>
            </a:r>
          </a:p>
        </p:txBody>
      </p:sp>
      <p:sp>
        <p:nvSpPr>
          <p:cNvPr id="14" name="TextBox 14"/>
          <p:cNvSpPr txBox="1"/>
          <p:nvPr/>
        </p:nvSpPr>
        <p:spPr>
          <a:xfrm>
            <a:off x="12706546" y="3387149"/>
            <a:ext cx="4891854" cy="302852"/>
          </a:xfrm>
          <a:prstGeom prst="rect">
            <a:avLst/>
          </a:prstGeom>
        </p:spPr>
        <p:txBody>
          <a:bodyPr lIns="0" tIns="0" rIns="0" bIns="0" rtlCol="0" anchor="t">
            <a:spAutoFit/>
          </a:bodyPr>
          <a:lstStyle/>
          <a:p>
            <a:pPr algn="l">
              <a:lnSpc>
                <a:spcPts val="2344"/>
              </a:lnSpc>
            </a:pPr>
            <a:r>
              <a:rPr lang="en-US" sz="1674" b="1">
                <a:solidFill>
                  <a:srgbClr val="FF5F1F"/>
                </a:solidFill>
                <a:latin typeface="Arimo Bold"/>
                <a:ea typeface="Arimo Bold"/>
                <a:cs typeface="Arimo Bold"/>
                <a:sym typeface="Arimo Bold"/>
              </a:rPr>
              <a:t>BRAND C</a:t>
            </a:r>
          </a:p>
        </p:txBody>
      </p:sp>
      <p:sp>
        <p:nvSpPr>
          <p:cNvPr id="15" name="TextBox 15"/>
          <p:cNvSpPr txBox="1"/>
          <p:nvPr/>
        </p:nvSpPr>
        <p:spPr>
          <a:xfrm>
            <a:off x="12706546" y="3860152"/>
            <a:ext cx="4891854" cy="510454"/>
          </a:xfrm>
          <a:prstGeom prst="rect">
            <a:avLst/>
          </a:prstGeom>
        </p:spPr>
        <p:txBody>
          <a:bodyPr lIns="0" tIns="0" rIns="0" bIns="0" rtlCol="0" anchor="t">
            <a:spAutoFit/>
          </a:bodyPr>
          <a:lstStyle/>
          <a:p>
            <a:pPr algn="l">
              <a:lnSpc>
                <a:spcPts val="3851"/>
              </a:lnSpc>
            </a:pPr>
            <a:r>
              <a:rPr lang="en-US" sz="3349" b="1" dirty="0">
                <a:solidFill>
                  <a:srgbClr val="FFFFFF"/>
                </a:solidFill>
                <a:latin typeface="Arimo Bold"/>
                <a:ea typeface="Arimo Bold"/>
                <a:cs typeface="Arimo Bold"/>
                <a:sym typeface="Arimo Bold"/>
              </a:rPr>
              <a:t>Ferrari</a:t>
            </a:r>
          </a:p>
        </p:txBody>
      </p:sp>
      <p:sp>
        <p:nvSpPr>
          <p:cNvPr id="16" name="TextBox 16"/>
          <p:cNvSpPr txBox="1"/>
          <p:nvPr/>
        </p:nvSpPr>
        <p:spPr>
          <a:xfrm>
            <a:off x="12706546" y="4513293"/>
            <a:ext cx="4891854" cy="1063262"/>
          </a:xfrm>
          <a:prstGeom prst="rect">
            <a:avLst/>
          </a:prstGeom>
        </p:spPr>
        <p:txBody>
          <a:bodyPr lIns="0" tIns="0" rIns="0" bIns="0" rtlCol="0" anchor="t">
            <a:spAutoFit/>
          </a:bodyPr>
          <a:lstStyle/>
          <a:p>
            <a:pPr algn="l">
              <a:lnSpc>
                <a:spcPts val="2830"/>
              </a:lnSpc>
            </a:pPr>
            <a:r>
              <a:rPr lang="en-US" sz="2177">
                <a:solidFill>
                  <a:srgbClr val="FFFFFF"/>
                </a:solidFill>
                <a:latin typeface="Arimo"/>
                <a:ea typeface="Arimo"/>
                <a:cs typeface="Arimo"/>
                <a:sym typeface="Arimo"/>
              </a:rPr>
              <a:t>High-performance sports cars made in limited numbers – exclusivity and prestige are part of the product.</a:t>
            </a:r>
          </a:p>
        </p:txBody>
      </p:sp>
      <p:sp>
        <p:nvSpPr>
          <p:cNvPr id="17" name="TextBox 17"/>
          <p:cNvSpPr txBox="1"/>
          <p:nvPr/>
        </p:nvSpPr>
        <p:spPr>
          <a:xfrm>
            <a:off x="689601" y="6408446"/>
            <a:ext cx="4891854" cy="412341"/>
          </a:xfrm>
          <a:prstGeom prst="rect">
            <a:avLst/>
          </a:prstGeom>
        </p:spPr>
        <p:txBody>
          <a:bodyPr lIns="0" tIns="0" rIns="0" bIns="0" rtlCol="0" anchor="t">
            <a:spAutoFit/>
          </a:bodyPr>
          <a:lstStyle/>
          <a:p>
            <a:pPr algn="l">
              <a:lnSpc>
                <a:spcPts val="3282"/>
              </a:lnSpc>
            </a:pPr>
            <a:r>
              <a:rPr lang="en-US" sz="2344" b="1">
                <a:solidFill>
                  <a:srgbClr val="FF5F1F"/>
                </a:solidFill>
                <a:latin typeface="Arimo Bold"/>
                <a:ea typeface="Arimo Bold"/>
                <a:cs typeface="Arimo Bold"/>
                <a:sym typeface="Arimo Bold"/>
              </a:rPr>
              <a:t>→ Serves many segments</a:t>
            </a:r>
          </a:p>
        </p:txBody>
      </p:sp>
      <p:sp>
        <p:nvSpPr>
          <p:cNvPr id="18" name="TextBox 18"/>
          <p:cNvSpPr txBox="1"/>
          <p:nvPr/>
        </p:nvSpPr>
        <p:spPr>
          <a:xfrm>
            <a:off x="6698073" y="6408446"/>
            <a:ext cx="4891854" cy="412341"/>
          </a:xfrm>
          <a:prstGeom prst="rect">
            <a:avLst/>
          </a:prstGeom>
        </p:spPr>
        <p:txBody>
          <a:bodyPr lIns="0" tIns="0" rIns="0" bIns="0" rtlCol="0" anchor="t">
            <a:spAutoFit/>
          </a:bodyPr>
          <a:lstStyle/>
          <a:p>
            <a:pPr algn="l">
              <a:lnSpc>
                <a:spcPts val="3282"/>
              </a:lnSpc>
            </a:pPr>
            <a:r>
              <a:rPr lang="en-US" sz="2344" b="1">
                <a:solidFill>
                  <a:srgbClr val="FF5F1F"/>
                </a:solidFill>
                <a:latin typeface="Arimo Bold"/>
                <a:ea typeface="Arimo Bold"/>
                <a:cs typeface="Arimo Bold"/>
                <a:sym typeface="Arimo Bold"/>
              </a:rPr>
              <a:t>→ Focuses on value seekers</a:t>
            </a:r>
          </a:p>
        </p:txBody>
      </p:sp>
      <p:sp>
        <p:nvSpPr>
          <p:cNvPr id="19" name="TextBox 19"/>
          <p:cNvSpPr txBox="1"/>
          <p:nvPr/>
        </p:nvSpPr>
        <p:spPr>
          <a:xfrm>
            <a:off x="12706546" y="6408446"/>
            <a:ext cx="4891854" cy="412341"/>
          </a:xfrm>
          <a:prstGeom prst="rect">
            <a:avLst/>
          </a:prstGeom>
        </p:spPr>
        <p:txBody>
          <a:bodyPr lIns="0" tIns="0" rIns="0" bIns="0" rtlCol="0" anchor="t">
            <a:spAutoFit/>
          </a:bodyPr>
          <a:lstStyle/>
          <a:p>
            <a:pPr algn="l">
              <a:lnSpc>
                <a:spcPts val="3282"/>
              </a:lnSpc>
            </a:pPr>
            <a:r>
              <a:rPr lang="en-US" sz="2344" b="1">
                <a:solidFill>
                  <a:srgbClr val="FF5F1F"/>
                </a:solidFill>
                <a:latin typeface="Arimo Bold"/>
                <a:ea typeface="Arimo Bold"/>
                <a:cs typeface="Arimo Bold"/>
                <a:sym typeface="Arimo Bold"/>
              </a:rPr>
              <a:t>→ A narrow, wealthy niche</a:t>
            </a:r>
          </a:p>
        </p:txBody>
      </p:sp>
      <p:grpSp>
        <p:nvGrpSpPr>
          <p:cNvPr id="20" name="Group 20"/>
          <p:cNvGrpSpPr/>
          <p:nvPr/>
        </p:nvGrpSpPr>
        <p:grpSpPr>
          <a:xfrm>
            <a:off x="6325867" y="3062568"/>
            <a:ext cx="5636266" cy="4466475"/>
            <a:chOff x="0" y="0"/>
            <a:chExt cx="6731000" cy="5334000"/>
          </a:xfrm>
        </p:grpSpPr>
        <p:sp>
          <p:nvSpPr>
            <p:cNvPr id="21" name="Freeform 21"/>
            <p:cNvSpPr/>
            <p:nvPr/>
          </p:nvSpPr>
          <p:spPr>
            <a:xfrm>
              <a:off x="0" y="0"/>
              <a:ext cx="6731000" cy="5334000"/>
            </a:xfrm>
            <a:custGeom>
              <a:avLst/>
              <a:gdLst/>
              <a:ahLst/>
              <a:cxnLst/>
              <a:rect l="l" t="t" r="r" b="b"/>
              <a:pathLst>
                <a:path w="6731000" h="5334000">
                  <a:moveTo>
                    <a:pt x="34340" y="0"/>
                  </a:moveTo>
                  <a:lnTo>
                    <a:pt x="6696660" y="0"/>
                  </a:lnTo>
                  <a:cubicBezTo>
                    <a:pt x="6705767" y="0"/>
                    <a:pt x="6714502" y="3618"/>
                    <a:pt x="6720942" y="10058"/>
                  </a:cubicBezTo>
                  <a:cubicBezTo>
                    <a:pt x="6727382" y="16498"/>
                    <a:pt x="6731000" y="25232"/>
                    <a:pt x="6731000" y="34340"/>
                  </a:cubicBezTo>
                  <a:lnTo>
                    <a:pt x="6731000" y="5299660"/>
                  </a:lnTo>
                  <a:cubicBezTo>
                    <a:pt x="6731000" y="5308768"/>
                    <a:pt x="6727382" y="5317502"/>
                    <a:pt x="6720942" y="5323942"/>
                  </a:cubicBezTo>
                  <a:cubicBezTo>
                    <a:pt x="6714502" y="5330382"/>
                    <a:pt x="6705767" y="5334000"/>
                    <a:pt x="6696660" y="5334000"/>
                  </a:cubicBezTo>
                  <a:lnTo>
                    <a:pt x="34340" y="5334000"/>
                  </a:lnTo>
                  <a:cubicBezTo>
                    <a:pt x="25232" y="5334000"/>
                    <a:pt x="16498" y="5330382"/>
                    <a:pt x="10058" y="5323942"/>
                  </a:cubicBezTo>
                  <a:cubicBezTo>
                    <a:pt x="3618" y="5317502"/>
                    <a:pt x="0" y="5308768"/>
                    <a:pt x="0" y="5299660"/>
                  </a:cubicBezTo>
                  <a:lnTo>
                    <a:pt x="0" y="34340"/>
                  </a:lnTo>
                  <a:cubicBezTo>
                    <a:pt x="0" y="25232"/>
                    <a:pt x="3618" y="16498"/>
                    <a:pt x="10058" y="10058"/>
                  </a:cubicBezTo>
                  <a:cubicBezTo>
                    <a:pt x="16498" y="3618"/>
                    <a:pt x="25232" y="0"/>
                    <a:pt x="34340" y="0"/>
                  </a:cubicBezTo>
                  <a:close/>
                </a:path>
              </a:pathLst>
            </a:custGeom>
            <a:ln w="9525" cap="sq">
              <a:solidFill>
                <a:srgbClr val="FF5F1F"/>
              </a:solidFill>
              <a:prstDash val="solid"/>
              <a:miter/>
            </a:ln>
          </p:spPr>
          <p:txBody>
            <a:bodyPr/>
            <a:lstStyle/>
            <a:p>
              <a:endParaRPr lang="en-US"/>
            </a:p>
          </p:txBody>
        </p:sp>
        <p:sp>
          <p:nvSpPr>
            <p:cNvPr id="22" name="TextBox 22"/>
            <p:cNvSpPr txBox="1"/>
            <p:nvPr/>
          </p:nvSpPr>
          <p:spPr>
            <a:xfrm>
              <a:off x="0" y="-38100"/>
              <a:ext cx="6731000" cy="5372100"/>
            </a:xfrm>
            <a:prstGeom prst="rect">
              <a:avLst/>
            </a:prstGeom>
          </p:spPr>
          <p:txBody>
            <a:bodyPr lIns="50800" tIns="50800" rIns="50800" bIns="50800" rtlCol="0" anchor="ctr"/>
            <a:lstStyle/>
            <a:p>
              <a:pPr algn="l">
                <a:lnSpc>
                  <a:spcPts val="1679"/>
                </a:lnSpc>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D1D35"/>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57000"/>
            </a:blip>
            <a:stretch>
              <a:fillRect/>
            </a:stretch>
          </a:blipFill>
        </p:spPr>
        <p:txBody>
          <a:bodyPr/>
          <a:lstStyle/>
          <a:p>
            <a:endParaRPr lang="en-US"/>
          </a:p>
        </p:txBody>
      </p:sp>
      <p:grpSp>
        <p:nvGrpSpPr>
          <p:cNvPr id="3" name="Group 3"/>
          <p:cNvGrpSpPr/>
          <p:nvPr/>
        </p:nvGrpSpPr>
        <p:grpSpPr>
          <a:xfrm>
            <a:off x="1676411" y="2520522"/>
            <a:ext cx="14935178" cy="5054025"/>
            <a:chOff x="0" y="0"/>
            <a:chExt cx="19913571" cy="6738700"/>
          </a:xfrm>
        </p:grpSpPr>
        <p:sp>
          <p:nvSpPr>
            <p:cNvPr id="4" name="Freeform 4"/>
            <p:cNvSpPr/>
            <p:nvPr/>
          </p:nvSpPr>
          <p:spPr>
            <a:xfrm>
              <a:off x="0" y="0"/>
              <a:ext cx="19913571" cy="6738700"/>
            </a:xfrm>
            <a:custGeom>
              <a:avLst/>
              <a:gdLst/>
              <a:ahLst/>
              <a:cxnLst/>
              <a:rect l="l" t="t" r="r" b="b"/>
              <a:pathLst>
                <a:path w="19913571" h="6738700">
                  <a:moveTo>
                    <a:pt x="29968" y="0"/>
                  </a:moveTo>
                  <a:lnTo>
                    <a:pt x="19883602" y="0"/>
                  </a:lnTo>
                  <a:cubicBezTo>
                    <a:pt x="19900153" y="0"/>
                    <a:pt x="19913571" y="13417"/>
                    <a:pt x="19913571" y="29968"/>
                  </a:cubicBezTo>
                  <a:lnTo>
                    <a:pt x="19913571" y="6708732"/>
                  </a:lnTo>
                  <a:cubicBezTo>
                    <a:pt x="19913571" y="6725283"/>
                    <a:pt x="19900153" y="6738700"/>
                    <a:pt x="19883602" y="6738700"/>
                  </a:cubicBezTo>
                  <a:lnTo>
                    <a:pt x="29968" y="6738700"/>
                  </a:lnTo>
                  <a:cubicBezTo>
                    <a:pt x="13417" y="6738700"/>
                    <a:pt x="0" y="6725283"/>
                    <a:pt x="0" y="6708732"/>
                  </a:cubicBezTo>
                  <a:lnTo>
                    <a:pt x="0" y="29968"/>
                  </a:lnTo>
                  <a:cubicBezTo>
                    <a:pt x="0" y="13417"/>
                    <a:pt x="13417" y="0"/>
                    <a:pt x="29968" y="0"/>
                  </a:cubicBezTo>
                  <a:close/>
                </a:path>
              </a:pathLst>
            </a:custGeom>
            <a:solidFill>
              <a:srgbClr val="FFFFFF">
                <a:alpha val="89804"/>
              </a:srgbClr>
            </a:solidFill>
          </p:spPr>
          <p:txBody>
            <a:bodyPr/>
            <a:lstStyle/>
            <a:p>
              <a:endParaRPr lang="en-US"/>
            </a:p>
          </p:txBody>
        </p:sp>
        <p:sp>
          <p:nvSpPr>
            <p:cNvPr id="5" name="TextBox 5"/>
            <p:cNvSpPr txBox="1"/>
            <p:nvPr/>
          </p:nvSpPr>
          <p:spPr>
            <a:xfrm>
              <a:off x="0" y="-38100"/>
              <a:ext cx="19913571" cy="6776800"/>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2500275" y="3215369"/>
            <a:ext cx="14111314" cy="3789180"/>
          </a:xfrm>
          <a:prstGeom prst="rect">
            <a:avLst/>
          </a:prstGeom>
        </p:spPr>
        <p:txBody>
          <a:bodyPr lIns="0" tIns="0" rIns="0" bIns="0" rtlCol="0" anchor="t">
            <a:spAutoFit/>
          </a:bodyPr>
          <a:lstStyle/>
          <a:p>
            <a:pPr algn="l">
              <a:lnSpc>
                <a:spcPts val="5022"/>
              </a:lnSpc>
            </a:pPr>
            <a:r>
              <a:rPr lang="en-US" sz="3863" b="1" dirty="0">
                <a:solidFill>
                  <a:srgbClr val="0B1F3F"/>
                </a:solidFill>
                <a:latin typeface="Arimo Bold"/>
                <a:ea typeface="Arimo Bold"/>
                <a:cs typeface="Arimo Bold"/>
                <a:sym typeface="Arimo Bold"/>
              </a:rPr>
              <a:t>Segmentation</a:t>
            </a:r>
            <a:r>
              <a:rPr lang="en-US" sz="3863" dirty="0">
                <a:solidFill>
                  <a:srgbClr val="0B1F3F"/>
                </a:solidFill>
                <a:latin typeface="Arimo"/>
                <a:ea typeface="Arimo"/>
                <a:cs typeface="Arimo"/>
                <a:sym typeface="Arimo"/>
              </a:rPr>
              <a:t> in the international context is the process of identifying specific segments – whether they be country groups or individual consumer groups of potential customers with homogeneous attributes who are likely </a:t>
            </a:r>
            <a:r>
              <a:rPr lang="en-US" sz="3863" b="1" dirty="0">
                <a:solidFill>
                  <a:srgbClr val="0B1F3F"/>
                </a:solidFill>
                <a:latin typeface="Arimo"/>
                <a:ea typeface="Arimo"/>
                <a:cs typeface="Arimo"/>
                <a:sym typeface="Arimo"/>
              </a:rPr>
              <a:t>to exhibit similar responses to a company’s marketing mix.</a:t>
            </a:r>
          </a:p>
          <a:p>
            <a:pPr algn="l">
              <a:lnSpc>
                <a:spcPts val="5022"/>
              </a:lnSpc>
            </a:pPr>
            <a:endParaRPr lang="en-US" sz="3863" dirty="0">
              <a:solidFill>
                <a:srgbClr val="0B1F3F"/>
              </a:solidFill>
              <a:latin typeface="Arimo"/>
              <a:ea typeface="Arimo"/>
              <a:cs typeface="Arimo"/>
              <a:sym typeface="Arim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4000500"/>
            <a:ext cx="5048250" cy="3810000"/>
            <a:chOff x="0" y="0"/>
            <a:chExt cx="6731000" cy="5080000"/>
          </a:xfrm>
        </p:grpSpPr>
        <p:sp>
          <p:nvSpPr>
            <p:cNvPr id="3" name="Freeform 3"/>
            <p:cNvSpPr/>
            <p:nvPr/>
          </p:nvSpPr>
          <p:spPr>
            <a:xfrm>
              <a:off x="0" y="0"/>
              <a:ext cx="6731000" cy="5080000"/>
            </a:xfrm>
            <a:custGeom>
              <a:avLst/>
              <a:gdLst/>
              <a:ahLst/>
              <a:cxnLst/>
              <a:rect l="l" t="t" r="r" b="b"/>
              <a:pathLst>
                <a:path w="6731000" h="5080000">
                  <a:moveTo>
                    <a:pt x="38340" y="0"/>
                  </a:moveTo>
                  <a:lnTo>
                    <a:pt x="6692660" y="0"/>
                  </a:lnTo>
                  <a:cubicBezTo>
                    <a:pt x="6702829" y="0"/>
                    <a:pt x="6712580" y="4039"/>
                    <a:pt x="6719770" y="11229"/>
                  </a:cubicBezTo>
                  <a:cubicBezTo>
                    <a:pt x="6726961" y="18419"/>
                    <a:pt x="6731000" y="28171"/>
                    <a:pt x="6731000" y="38340"/>
                  </a:cubicBezTo>
                  <a:lnTo>
                    <a:pt x="6731000" y="5041660"/>
                  </a:lnTo>
                  <a:cubicBezTo>
                    <a:pt x="6731000" y="5051829"/>
                    <a:pt x="6726961" y="5061581"/>
                    <a:pt x="6719770" y="5068770"/>
                  </a:cubicBezTo>
                  <a:cubicBezTo>
                    <a:pt x="6712580" y="5075961"/>
                    <a:pt x="6702829" y="5080000"/>
                    <a:pt x="6692660" y="5080000"/>
                  </a:cubicBezTo>
                  <a:lnTo>
                    <a:pt x="38340" y="5080000"/>
                  </a:lnTo>
                  <a:cubicBezTo>
                    <a:pt x="28171" y="5080000"/>
                    <a:pt x="18419" y="5075961"/>
                    <a:pt x="11229" y="5068770"/>
                  </a:cubicBezTo>
                  <a:cubicBezTo>
                    <a:pt x="4039" y="5061581"/>
                    <a:pt x="0" y="5051829"/>
                    <a:pt x="0" y="5041660"/>
                  </a:cubicBezTo>
                  <a:lnTo>
                    <a:pt x="0" y="38340"/>
                  </a:lnTo>
                  <a:cubicBezTo>
                    <a:pt x="0" y="28171"/>
                    <a:pt x="4039" y="18419"/>
                    <a:pt x="11229" y="11229"/>
                  </a:cubicBezTo>
                  <a:cubicBezTo>
                    <a:pt x="18419" y="4039"/>
                    <a:pt x="28171" y="0"/>
                    <a:pt x="38340" y="0"/>
                  </a:cubicBezTo>
                  <a:close/>
                </a:path>
              </a:pathLst>
            </a:custGeom>
            <a:ln w="9525" cap="sq">
              <a:solidFill>
                <a:srgbClr val="FF5F1F"/>
              </a:solidFill>
              <a:prstDash val="solid"/>
              <a:miter/>
            </a:ln>
          </p:spPr>
          <p:txBody>
            <a:bodyPr/>
            <a:lstStyle/>
            <a:p>
              <a:endParaRPr lang="en-US"/>
            </a:p>
          </p:txBody>
        </p:sp>
        <p:sp>
          <p:nvSpPr>
            <p:cNvPr id="4" name="TextBox 4"/>
            <p:cNvSpPr txBox="1"/>
            <p:nvPr/>
          </p:nvSpPr>
          <p:spPr>
            <a:xfrm>
              <a:off x="0" y="-38100"/>
              <a:ext cx="6731000" cy="5118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619875" y="4000500"/>
            <a:ext cx="5048250" cy="3810000"/>
            <a:chOff x="0" y="0"/>
            <a:chExt cx="6731000" cy="5080000"/>
          </a:xfrm>
        </p:grpSpPr>
        <p:sp>
          <p:nvSpPr>
            <p:cNvPr id="6" name="Freeform 6"/>
            <p:cNvSpPr/>
            <p:nvPr/>
          </p:nvSpPr>
          <p:spPr>
            <a:xfrm>
              <a:off x="0" y="0"/>
              <a:ext cx="6731000" cy="5080000"/>
            </a:xfrm>
            <a:custGeom>
              <a:avLst/>
              <a:gdLst/>
              <a:ahLst/>
              <a:cxnLst/>
              <a:rect l="l" t="t" r="r" b="b"/>
              <a:pathLst>
                <a:path w="6731000" h="5080000">
                  <a:moveTo>
                    <a:pt x="38340" y="0"/>
                  </a:moveTo>
                  <a:lnTo>
                    <a:pt x="6692660" y="0"/>
                  </a:lnTo>
                  <a:cubicBezTo>
                    <a:pt x="6702829" y="0"/>
                    <a:pt x="6712580" y="4039"/>
                    <a:pt x="6719770" y="11229"/>
                  </a:cubicBezTo>
                  <a:cubicBezTo>
                    <a:pt x="6726961" y="18419"/>
                    <a:pt x="6731000" y="28171"/>
                    <a:pt x="6731000" y="38340"/>
                  </a:cubicBezTo>
                  <a:lnTo>
                    <a:pt x="6731000" y="5041660"/>
                  </a:lnTo>
                  <a:cubicBezTo>
                    <a:pt x="6731000" y="5051829"/>
                    <a:pt x="6726961" y="5061581"/>
                    <a:pt x="6719770" y="5068770"/>
                  </a:cubicBezTo>
                  <a:cubicBezTo>
                    <a:pt x="6712580" y="5075961"/>
                    <a:pt x="6702829" y="5080000"/>
                    <a:pt x="6692660" y="5080000"/>
                  </a:cubicBezTo>
                  <a:lnTo>
                    <a:pt x="38340" y="5080000"/>
                  </a:lnTo>
                  <a:cubicBezTo>
                    <a:pt x="28171" y="5080000"/>
                    <a:pt x="18419" y="5075961"/>
                    <a:pt x="11229" y="5068770"/>
                  </a:cubicBezTo>
                  <a:cubicBezTo>
                    <a:pt x="4039" y="5061581"/>
                    <a:pt x="0" y="5051829"/>
                    <a:pt x="0" y="5041660"/>
                  </a:cubicBezTo>
                  <a:lnTo>
                    <a:pt x="0" y="38340"/>
                  </a:lnTo>
                  <a:cubicBezTo>
                    <a:pt x="0" y="28171"/>
                    <a:pt x="4039" y="18419"/>
                    <a:pt x="11229" y="11229"/>
                  </a:cubicBezTo>
                  <a:cubicBezTo>
                    <a:pt x="18419" y="4039"/>
                    <a:pt x="28171" y="0"/>
                    <a:pt x="38340" y="0"/>
                  </a:cubicBezTo>
                  <a:close/>
                </a:path>
              </a:pathLst>
            </a:custGeom>
            <a:ln w="9525" cap="sq">
              <a:solidFill>
                <a:srgbClr val="FF5F1F"/>
              </a:solidFill>
              <a:prstDash val="solid"/>
              <a:miter/>
            </a:ln>
          </p:spPr>
          <p:txBody>
            <a:bodyPr/>
            <a:lstStyle/>
            <a:p>
              <a:endParaRPr lang="en-US"/>
            </a:p>
          </p:txBody>
        </p:sp>
        <p:sp>
          <p:nvSpPr>
            <p:cNvPr id="7" name="TextBox 7"/>
            <p:cNvSpPr txBox="1"/>
            <p:nvPr/>
          </p:nvSpPr>
          <p:spPr>
            <a:xfrm>
              <a:off x="0" y="-38100"/>
              <a:ext cx="6731000" cy="5118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001500" y="4000500"/>
            <a:ext cx="5048250" cy="3810000"/>
            <a:chOff x="0" y="0"/>
            <a:chExt cx="6731000" cy="5080000"/>
          </a:xfrm>
        </p:grpSpPr>
        <p:sp>
          <p:nvSpPr>
            <p:cNvPr id="9" name="Freeform 9"/>
            <p:cNvSpPr/>
            <p:nvPr/>
          </p:nvSpPr>
          <p:spPr>
            <a:xfrm>
              <a:off x="0" y="0"/>
              <a:ext cx="6731000" cy="5080000"/>
            </a:xfrm>
            <a:custGeom>
              <a:avLst/>
              <a:gdLst/>
              <a:ahLst/>
              <a:cxnLst/>
              <a:rect l="l" t="t" r="r" b="b"/>
              <a:pathLst>
                <a:path w="6731000" h="5080000">
                  <a:moveTo>
                    <a:pt x="38340" y="0"/>
                  </a:moveTo>
                  <a:lnTo>
                    <a:pt x="6692660" y="0"/>
                  </a:lnTo>
                  <a:cubicBezTo>
                    <a:pt x="6702829" y="0"/>
                    <a:pt x="6712580" y="4039"/>
                    <a:pt x="6719770" y="11229"/>
                  </a:cubicBezTo>
                  <a:cubicBezTo>
                    <a:pt x="6726961" y="18419"/>
                    <a:pt x="6731000" y="28171"/>
                    <a:pt x="6731000" y="38340"/>
                  </a:cubicBezTo>
                  <a:lnTo>
                    <a:pt x="6731000" y="5041660"/>
                  </a:lnTo>
                  <a:cubicBezTo>
                    <a:pt x="6731000" y="5051829"/>
                    <a:pt x="6726961" y="5061581"/>
                    <a:pt x="6719770" y="5068770"/>
                  </a:cubicBezTo>
                  <a:cubicBezTo>
                    <a:pt x="6712580" y="5075961"/>
                    <a:pt x="6702829" y="5080000"/>
                    <a:pt x="6692660" y="5080000"/>
                  </a:cubicBezTo>
                  <a:lnTo>
                    <a:pt x="38340" y="5080000"/>
                  </a:lnTo>
                  <a:cubicBezTo>
                    <a:pt x="28171" y="5080000"/>
                    <a:pt x="18419" y="5075961"/>
                    <a:pt x="11229" y="5068770"/>
                  </a:cubicBezTo>
                  <a:cubicBezTo>
                    <a:pt x="4039" y="5061581"/>
                    <a:pt x="0" y="5051829"/>
                    <a:pt x="0" y="5041660"/>
                  </a:cubicBezTo>
                  <a:lnTo>
                    <a:pt x="0" y="38340"/>
                  </a:lnTo>
                  <a:cubicBezTo>
                    <a:pt x="0" y="28171"/>
                    <a:pt x="4039" y="18419"/>
                    <a:pt x="11229" y="11229"/>
                  </a:cubicBezTo>
                  <a:cubicBezTo>
                    <a:pt x="18419" y="4039"/>
                    <a:pt x="28171" y="0"/>
                    <a:pt x="38340" y="0"/>
                  </a:cubicBezTo>
                  <a:close/>
                </a:path>
              </a:pathLst>
            </a:custGeom>
            <a:solidFill>
              <a:srgbClr val="0B1F3F"/>
            </a:solidFill>
          </p:spPr>
          <p:txBody>
            <a:bodyPr/>
            <a:lstStyle/>
            <a:p>
              <a:endParaRPr lang="en-US"/>
            </a:p>
          </p:txBody>
        </p:sp>
        <p:sp>
          <p:nvSpPr>
            <p:cNvPr id="10" name="TextBox 10"/>
            <p:cNvSpPr txBox="1"/>
            <p:nvPr/>
          </p:nvSpPr>
          <p:spPr>
            <a:xfrm>
              <a:off x="0" y="-38100"/>
              <a:ext cx="6731000" cy="5118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1238250" y="693420"/>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What is market segmentation?</a:t>
            </a:r>
          </a:p>
        </p:txBody>
      </p:sp>
      <p:sp>
        <p:nvSpPr>
          <p:cNvPr id="12" name="TextBox 12"/>
          <p:cNvSpPr txBox="1"/>
          <p:nvPr/>
        </p:nvSpPr>
        <p:spPr>
          <a:xfrm>
            <a:off x="1238250" y="2085175"/>
            <a:ext cx="15811500" cy="844023"/>
          </a:xfrm>
          <a:prstGeom prst="rect">
            <a:avLst/>
          </a:prstGeom>
        </p:spPr>
        <p:txBody>
          <a:bodyPr lIns="0" tIns="0" rIns="0" bIns="0" rtlCol="0" anchor="t">
            <a:spAutoFit/>
          </a:bodyPr>
          <a:lstStyle/>
          <a:p>
            <a:pPr algn="l">
              <a:lnSpc>
                <a:spcPts val="3315"/>
              </a:lnSpc>
            </a:pPr>
            <a:r>
              <a:rPr lang="en-US" sz="2550">
                <a:solidFill>
                  <a:srgbClr val="0B1F3F"/>
                </a:solidFill>
                <a:latin typeface="Arimo"/>
                <a:ea typeface="Arimo"/>
                <a:cs typeface="Arimo"/>
                <a:sym typeface="Arimo"/>
              </a:rPr>
              <a:t>To make a long story short: Dividing the whole market into groups of clients</a:t>
            </a:r>
            <a:r>
              <a:rPr lang="en-US" sz="2550" b="1">
                <a:solidFill>
                  <a:srgbClr val="0B1F3F"/>
                </a:solidFill>
                <a:latin typeface="Arimo Bold"/>
                <a:ea typeface="Arimo Bold"/>
                <a:cs typeface="Arimo Bold"/>
                <a:sym typeface="Arimo Bold"/>
              </a:rPr>
              <a:t> with similar needs, behaviour and motivations, </a:t>
            </a:r>
            <a:r>
              <a:rPr lang="en-US" sz="2550">
                <a:solidFill>
                  <a:srgbClr val="0B1F3F"/>
                </a:solidFill>
                <a:latin typeface="Arimo"/>
                <a:ea typeface="Arimo"/>
                <a:cs typeface="Arimo"/>
                <a:sym typeface="Arimo"/>
              </a:rPr>
              <a:t>so the company can decide whom it is going to serve.</a:t>
            </a:r>
          </a:p>
        </p:txBody>
      </p:sp>
      <p:sp>
        <p:nvSpPr>
          <p:cNvPr id="13" name="TextBox 13"/>
          <p:cNvSpPr txBox="1"/>
          <p:nvPr/>
        </p:nvSpPr>
        <p:spPr>
          <a:xfrm>
            <a:off x="1571625" y="4286250"/>
            <a:ext cx="4381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STEP 1 · SEGMENT</a:t>
            </a:r>
          </a:p>
        </p:txBody>
      </p:sp>
      <p:sp>
        <p:nvSpPr>
          <p:cNvPr id="14" name="TextBox 14"/>
          <p:cNvSpPr txBox="1"/>
          <p:nvPr/>
        </p:nvSpPr>
        <p:spPr>
          <a:xfrm>
            <a:off x="1571625" y="4714875"/>
            <a:ext cx="4381500" cy="387668"/>
          </a:xfrm>
          <a:prstGeom prst="rect">
            <a:avLst/>
          </a:prstGeom>
        </p:spPr>
        <p:txBody>
          <a:bodyPr lIns="0" tIns="0" rIns="0" bIns="0" rtlCol="0" anchor="t">
            <a:spAutoFit/>
          </a:bodyPr>
          <a:lstStyle/>
          <a:p>
            <a:pPr algn="l">
              <a:lnSpc>
                <a:spcPts val="2932"/>
              </a:lnSpc>
            </a:pPr>
            <a:r>
              <a:rPr lang="en-US" sz="2550" b="1">
                <a:solidFill>
                  <a:srgbClr val="0B1F3F"/>
                </a:solidFill>
                <a:latin typeface="Arimo Bold"/>
                <a:ea typeface="Arimo Bold"/>
                <a:cs typeface="Arimo Bold"/>
                <a:sym typeface="Arimo Bold"/>
              </a:rPr>
              <a:t>Divide</a:t>
            </a:r>
          </a:p>
        </p:txBody>
      </p:sp>
      <p:sp>
        <p:nvSpPr>
          <p:cNvPr id="15" name="TextBox 15"/>
          <p:cNvSpPr txBox="1"/>
          <p:nvPr/>
        </p:nvSpPr>
        <p:spPr>
          <a:xfrm>
            <a:off x="1571625" y="5295900"/>
            <a:ext cx="4381500" cy="95631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Split the market into groups of clients who share similar needs, buying behaviour and motivations.</a:t>
            </a:r>
          </a:p>
        </p:txBody>
      </p:sp>
      <p:sp>
        <p:nvSpPr>
          <p:cNvPr id="16" name="TextBox 16"/>
          <p:cNvSpPr txBox="1"/>
          <p:nvPr/>
        </p:nvSpPr>
        <p:spPr>
          <a:xfrm>
            <a:off x="6953250" y="4286250"/>
            <a:ext cx="4381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STEP 2 · EVALUATE</a:t>
            </a:r>
          </a:p>
        </p:txBody>
      </p:sp>
      <p:sp>
        <p:nvSpPr>
          <p:cNvPr id="17" name="TextBox 17"/>
          <p:cNvSpPr txBox="1"/>
          <p:nvPr/>
        </p:nvSpPr>
        <p:spPr>
          <a:xfrm>
            <a:off x="6953250" y="4714875"/>
            <a:ext cx="4381500" cy="387668"/>
          </a:xfrm>
          <a:prstGeom prst="rect">
            <a:avLst/>
          </a:prstGeom>
        </p:spPr>
        <p:txBody>
          <a:bodyPr lIns="0" tIns="0" rIns="0" bIns="0" rtlCol="0" anchor="t">
            <a:spAutoFit/>
          </a:bodyPr>
          <a:lstStyle/>
          <a:p>
            <a:pPr algn="l">
              <a:lnSpc>
                <a:spcPts val="2932"/>
              </a:lnSpc>
            </a:pPr>
            <a:r>
              <a:rPr lang="en-US" sz="2550" b="1">
                <a:solidFill>
                  <a:srgbClr val="0B1F3F"/>
                </a:solidFill>
                <a:latin typeface="Arimo Bold"/>
                <a:ea typeface="Arimo Bold"/>
                <a:cs typeface="Arimo Bold"/>
                <a:sym typeface="Arimo Bold"/>
              </a:rPr>
              <a:t>Assess</a:t>
            </a:r>
          </a:p>
        </p:txBody>
      </p:sp>
      <p:sp>
        <p:nvSpPr>
          <p:cNvPr id="18" name="TextBox 18"/>
          <p:cNvSpPr txBox="1"/>
          <p:nvPr/>
        </p:nvSpPr>
        <p:spPr>
          <a:xfrm>
            <a:off x="6953250" y="5295900"/>
            <a:ext cx="4381500" cy="95631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Check which segments offer distinctive market opportunities: size, competition, fit with the company.</a:t>
            </a:r>
          </a:p>
        </p:txBody>
      </p:sp>
      <p:sp>
        <p:nvSpPr>
          <p:cNvPr id="19" name="TextBox 19"/>
          <p:cNvSpPr txBox="1"/>
          <p:nvPr/>
        </p:nvSpPr>
        <p:spPr>
          <a:xfrm>
            <a:off x="12334875" y="4286250"/>
            <a:ext cx="4381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STEP 3 · TARGET</a:t>
            </a:r>
          </a:p>
        </p:txBody>
      </p:sp>
      <p:sp>
        <p:nvSpPr>
          <p:cNvPr id="20" name="TextBox 20"/>
          <p:cNvSpPr txBox="1"/>
          <p:nvPr/>
        </p:nvSpPr>
        <p:spPr>
          <a:xfrm>
            <a:off x="12334875" y="4714875"/>
            <a:ext cx="4381500" cy="387668"/>
          </a:xfrm>
          <a:prstGeom prst="rect">
            <a:avLst/>
          </a:prstGeom>
        </p:spPr>
        <p:txBody>
          <a:bodyPr lIns="0" tIns="0" rIns="0" bIns="0" rtlCol="0" anchor="t">
            <a:spAutoFit/>
          </a:bodyPr>
          <a:lstStyle/>
          <a:p>
            <a:pPr algn="l">
              <a:lnSpc>
                <a:spcPts val="2932"/>
              </a:lnSpc>
            </a:pPr>
            <a:r>
              <a:rPr lang="en-US" sz="2550" b="1">
                <a:solidFill>
                  <a:srgbClr val="FFFFFF"/>
                </a:solidFill>
                <a:latin typeface="Arimo Bold"/>
                <a:ea typeface="Arimo Bold"/>
                <a:cs typeface="Arimo Bold"/>
                <a:sym typeface="Arimo Bold"/>
              </a:rPr>
              <a:t>Choose</a:t>
            </a:r>
          </a:p>
        </p:txBody>
      </p:sp>
      <p:sp>
        <p:nvSpPr>
          <p:cNvPr id="21" name="TextBox 21"/>
          <p:cNvSpPr txBox="1"/>
          <p:nvPr/>
        </p:nvSpPr>
        <p:spPr>
          <a:xfrm>
            <a:off x="12334875" y="5295900"/>
            <a:ext cx="4381500" cy="956229"/>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Serve all potential clients or concentrate on one or more segments within the market.</a:t>
            </a:r>
          </a:p>
        </p:txBody>
      </p:sp>
      <p:sp>
        <p:nvSpPr>
          <p:cNvPr id="22" name="TextBox 22"/>
          <p:cNvSpPr txBox="1"/>
          <p:nvPr/>
        </p:nvSpPr>
        <p:spPr>
          <a:xfrm>
            <a:off x="1238250" y="9639300"/>
            <a:ext cx="15811500" cy="300990"/>
          </a:xfrm>
          <a:prstGeom prst="rect">
            <a:avLst/>
          </a:prstGeom>
        </p:spPr>
        <p:txBody>
          <a:bodyPr lIns="0" tIns="0" rIns="0" bIns="0" rtlCol="0" anchor="t">
            <a:spAutoFit/>
          </a:bodyPr>
          <a:lstStyle/>
          <a:p>
            <a:pPr algn="l">
              <a:lnSpc>
                <a:spcPts val="2310"/>
              </a:lnSpc>
            </a:pPr>
            <a:r>
              <a:rPr lang="en-US" sz="1650">
                <a:solidFill>
                  <a:srgbClr val="555E69"/>
                </a:solidFill>
                <a:latin typeface="Arimo"/>
                <a:ea typeface="Arimo"/>
                <a:cs typeface="Arimo"/>
                <a:sym typeface="Arimo"/>
              </a:rPr>
              <a:t>Source: Babińska, D. (2012), ch. 4 in Szymura-Tyc, M. (ed.).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a:hlinkClick r:id="rId3" tooltip="https://www.irishtimes.com/motors/2025/04/23/dacias-boss-wants-to-move-upmarket-but-without-a-big-shift-in-prices"/>
          </p:cNvPr>
          <p:cNvSpPr/>
          <p:nvPr/>
        </p:nvSpPr>
        <p:spPr>
          <a:xfrm>
            <a:off x="-119761" y="-67365"/>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4"/>
            <a:stretch>
              <a:fillRect/>
            </a:stretch>
          </a:blipFill>
        </p:spPr>
        <p:txBody>
          <a:bodyPr/>
          <a:lstStyle/>
          <a:p>
            <a:endParaRPr lang="en-US"/>
          </a:p>
        </p:txBody>
      </p:sp>
      <p:sp>
        <p:nvSpPr>
          <p:cNvPr id="3" name="Freeform 3"/>
          <p:cNvSpPr/>
          <p:nvPr/>
        </p:nvSpPr>
        <p:spPr>
          <a:xfrm>
            <a:off x="2356468" y="2358482"/>
            <a:ext cx="13084230" cy="5986035"/>
          </a:xfrm>
          <a:custGeom>
            <a:avLst/>
            <a:gdLst/>
            <a:ahLst/>
            <a:cxnLst/>
            <a:rect l="l" t="t" r="r" b="b"/>
            <a:pathLst>
              <a:path w="13084230" h="5986035">
                <a:moveTo>
                  <a:pt x="0" y="0"/>
                </a:moveTo>
                <a:lnTo>
                  <a:pt x="13084231" y="0"/>
                </a:lnTo>
                <a:lnTo>
                  <a:pt x="13084231" y="5986036"/>
                </a:lnTo>
                <a:lnTo>
                  <a:pt x="0" y="5986036"/>
                </a:lnTo>
                <a:lnTo>
                  <a:pt x="0" y="0"/>
                </a:lnTo>
                <a:close/>
              </a:path>
            </a:pathLst>
          </a:custGeom>
          <a:blipFill>
            <a:blip r:embed="rId5"/>
            <a:stretch>
              <a:fillRect/>
            </a:stretch>
          </a:blipFill>
        </p:spPr>
        <p:txBody>
          <a:bodyPr/>
          <a:lstStyle/>
          <a:p>
            <a:endParaRPr lang="en-US"/>
          </a:p>
        </p:txBody>
      </p:sp>
      <p:sp>
        <p:nvSpPr>
          <p:cNvPr id="4" name="Freeform 4"/>
          <p:cNvSpPr/>
          <p:nvPr/>
        </p:nvSpPr>
        <p:spPr>
          <a:xfrm>
            <a:off x="6040978" y="1028700"/>
            <a:ext cx="5142344" cy="853748"/>
          </a:xfrm>
          <a:custGeom>
            <a:avLst/>
            <a:gdLst/>
            <a:ahLst/>
            <a:cxnLst/>
            <a:rect l="l" t="t" r="r" b="b"/>
            <a:pathLst>
              <a:path w="5142344" h="853748">
                <a:moveTo>
                  <a:pt x="0" y="0"/>
                </a:moveTo>
                <a:lnTo>
                  <a:pt x="5142344" y="0"/>
                </a:lnTo>
                <a:lnTo>
                  <a:pt x="5142344" y="853748"/>
                </a:lnTo>
                <a:lnTo>
                  <a:pt x="0" y="853748"/>
                </a:lnTo>
                <a:lnTo>
                  <a:pt x="0" y="0"/>
                </a:lnTo>
                <a:close/>
              </a:path>
            </a:pathLst>
          </a:custGeom>
          <a:blipFill>
            <a:blip r:embed="rId6"/>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3999"/>
            </a:blip>
            <a:stretch>
              <a:fillRect/>
            </a:stretch>
          </a:blipFill>
        </p:spPr>
        <p:txBody>
          <a:bodyPr/>
          <a:lstStyle/>
          <a:p>
            <a:endParaRPr lang="en-US"/>
          </a:p>
        </p:txBody>
      </p:sp>
      <p:sp>
        <p:nvSpPr>
          <p:cNvPr id="3" name="TextBox 3"/>
          <p:cNvSpPr txBox="1"/>
          <p:nvPr/>
        </p:nvSpPr>
        <p:spPr>
          <a:xfrm>
            <a:off x="3452855" y="3637197"/>
            <a:ext cx="13586887" cy="1338154"/>
          </a:xfrm>
          <a:prstGeom prst="rect">
            <a:avLst/>
          </a:prstGeom>
        </p:spPr>
        <p:txBody>
          <a:bodyPr lIns="0" tIns="0" rIns="0" bIns="0" rtlCol="0" anchor="t">
            <a:spAutoFit/>
          </a:bodyPr>
          <a:lstStyle/>
          <a:p>
            <a:pPr algn="l">
              <a:lnSpc>
                <a:spcPts val="10363"/>
              </a:lnSpc>
            </a:pPr>
            <a:r>
              <a:rPr lang="en-US" sz="8636" b="1">
                <a:solidFill>
                  <a:srgbClr val="FFFFFF"/>
                </a:solidFill>
                <a:latin typeface="Arimo Bold"/>
                <a:ea typeface="Arimo Bold"/>
                <a:cs typeface="Arimo Bold"/>
                <a:sym typeface="Arimo Bold"/>
              </a:rPr>
              <a:t>Segments, targets</a:t>
            </a:r>
          </a:p>
        </p:txBody>
      </p:sp>
      <p:sp>
        <p:nvSpPr>
          <p:cNvPr id="4" name="TextBox 4"/>
          <p:cNvSpPr txBox="1"/>
          <p:nvPr/>
        </p:nvSpPr>
        <p:spPr>
          <a:xfrm>
            <a:off x="3452855" y="4954961"/>
            <a:ext cx="13586887" cy="1338154"/>
          </a:xfrm>
          <a:prstGeom prst="rect">
            <a:avLst/>
          </a:prstGeom>
        </p:spPr>
        <p:txBody>
          <a:bodyPr lIns="0" tIns="0" rIns="0" bIns="0" rtlCol="0" anchor="t">
            <a:spAutoFit/>
          </a:bodyPr>
          <a:lstStyle/>
          <a:p>
            <a:pPr algn="l">
              <a:lnSpc>
                <a:spcPts val="10363"/>
              </a:lnSpc>
            </a:pPr>
            <a:r>
              <a:rPr lang="en-US" sz="8636" b="1">
                <a:solidFill>
                  <a:srgbClr val="FF5F1F"/>
                </a:solidFill>
                <a:latin typeface="Arimo Bold"/>
                <a:ea typeface="Arimo Bold"/>
                <a:cs typeface="Arimo Bold"/>
                <a:sym typeface="Arimo Bold"/>
              </a:rPr>
              <a:t>and positions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382213" y="1224662"/>
            <a:ext cx="11523574" cy="1197691"/>
          </a:xfrm>
          <a:prstGeom prst="rect">
            <a:avLst/>
          </a:prstGeom>
        </p:spPr>
        <p:txBody>
          <a:bodyPr lIns="0" tIns="0" rIns="0" bIns="0" rtlCol="0" anchor="t">
            <a:spAutoFit/>
          </a:bodyPr>
          <a:lstStyle/>
          <a:p>
            <a:pPr algn="ctr">
              <a:lnSpc>
                <a:spcPts val="3184"/>
              </a:lnSpc>
            </a:pPr>
            <a:r>
              <a:rPr lang="en-US" sz="2449" b="1">
                <a:solidFill>
                  <a:srgbClr val="FF5F1F"/>
                </a:solidFill>
                <a:latin typeface="Arimo Bold"/>
                <a:ea typeface="Arimo Bold"/>
                <a:cs typeface="Arimo Bold"/>
                <a:sym typeface="Arimo Bold"/>
              </a:rPr>
              <a:t> TRADITIONAL: GROUP COUNTRIES</a:t>
            </a:r>
          </a:p>
          <a:p>
            <a:pPr algn="ctr">
              <a:lnSpc>
                <a:spcPts val="3184"/>
              </a:lnSpc>
              <a:spcBef>
                <a:spcPct val="0"/>
              </a:spcBef>
            </a:pPr>
            <a:r>
              <a:rPr lang="en-US" sz="2449">
                <a:solidFill>
                  <a:srgbClr val="0B1F3F"/>
                </a:solidFill>
                <a:latin typeface="Arimo"/>
                <a:ea typeface="Arimo"/>
                <a:cs typeface="Arimo"/>
                <a:sym typeface="Arimo"/>
              </a:rPr>
              <a:t>Macro-level geographic, political, economic and cultural data are used to put similar countries into one segment.</a:t>
            </a:r>
          </a:p>
        </p:txBody>
      </p:sp>
      <p:grpSp>
        <p:nvGrpSpPr>
          <p:cNvPr id="3" name="Group 3"/>
          <p:cNvGrpSpPr/>
          <p:nvPr/>
        </p:nvGrpSpPr>
        <p:grpSpPr>
          <a:xfrm>
            <a:off x="1676400" y="3033326"/>
            <a:ext cx="14935178" cy="1786954"/>
            <a:chOff x="0" y="0"/>
            <a:chExt cx="19913571" cy="2382605"/>
          </a:xfrm>
        </p:grpSpPr>
        <p:sp>
          <p:nvSpPr>
            <p:cNvPr id="4" name="Freeform 4"/>
            <p:cNvSpPr/>
            <p:nvPr/>
          </p:nvSpPr>
          <p:spPr>
            <a:xfrm>
              <a:off x="0" y="0"/>
              <a:ext cx="19913571" cy="2382605"/>
            </a:xfrm>
            <a:custGeom>
              <a:avLst/>
              <a:gdLst/>
              <a:ahLst/>
              <a:cxnLst/>
              <a:rect l="l" t="t" r="r" b="b"/>
              <a:pathLst>
                <a:path w="19913571" h="2382605">
                  <a:moveTo>
                    <a:pt x="12959" y="0"/>
                  </a:moveTo>
                  <a:lnTo>
                    <a:pt x="19900612" y="0"/>
                  </a:lnTo>
                  <a:cubicBezTo>
                    <a:pt x="19907768" y="0"/>
                    <a:pt x="19913571" y="5802"/>
                    <a:pt x="19913571" y="12959"/>
                  </a:cubicBezTo>
                  <a:lnTo>
                    <a:pt x="19913571" y="2369646"/>
                  </a:lnTo>
                  <a:cubicBezTo>
                    <a:pt x="19913571" y="2376803"/>
                    <a:pt x="19907768" y="2382605"/>
                    <a:pt x="19900612" y="2382605"/>
                  </a:cubicBezTo>
                  <a:lnTo>
                    <a:pt x="12959" y="2382605"/>
                  </a:lnTo>
                  <a:cubicBezTo>
                    <a:pt x="5802" y="2382605"/>
                    <a:pt x="0" y="2376803"/>
                    <a:pt x="0" y="2369646"/>
                  </a:cubicBezTo>
                  <a:lnTo>
                    <a:pt x="0" y="12959"/>
                  </a:lnTo>
                  <a:cubicBezTo>
                    <a:pt x="0" y="5802"/>
                    <a:pt x="5802" y="0"/>
                    <a:pt x="12959" y="0"/>
                  </a:cubicBezTo>
                  <a:close/>
                </a:path>
              </a:pathLst>
            </a:custGeom>
            <a:ln w="9525" cap="sq">
              <a:solidFill>
                <a:srgbClr val="FF5F1F"/>
              </a:solidFill>
              <a:prstDash val="solid"/>
              <a:miter/>
            </a:ln>
          </p:spPr>
          <p:txBody>
            <a:bodyPr/>
            <a:lstStyle/>
            <a:p>
              <a:endParaRPr lang="en-US"/>
            </a:p>
          </p:txBody>
        </p:sp>
        <p:sp>
          <p:nvSpPr>
            <p:cNvPr id="5" name="TextBox 5"/>
            <p:cNvSpPr txBox="1"/>
            <p:nvPr/>
          </p:nvSpPr>
          <p:spPr>
            <a:xfrm>
              <a:off x="0" y="-38100"/>
              <a:ext cx="19913571" cy="2420705"/>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3382213" y="3306117"/>
            <a:ext cx="11523574" cy="1197691"/>
          </a:xfrm>
          <a:prstGeom prst="rect">
            <a:avLst/>
          </a:prstGeom>
        </p:spPr>
        <p:txBody>
          <a:bodyPr lIns="0" tIns="0" rIns="0" bIns="0" rtlCol="0" anchor="t">
            <a:spAutoFit/>
          </a:bodyPr>
          <a:lstStyle/>
          <a:p>
            <a:pPr algn="ctr">
              <a:lnSpc>
                <a:spcPts val="3184"/>
              </a:lnSpc>
            </a:pPr>
            <a:r>
              <a:rPr lang="en-US" sz="2449" b="1" i="1">
                <a:solidFill>
                  <a:srgbClr val="FF5F1F"/>
                </a:solidFill>
                <a:latin typeface="Arimo Bold Italics"/>
                <a:ea typeface="Arimo Bold Italics"/>
                <a:cs typeface="Arimo Bold Italics"/>
                <a:sym typeface="Arimo Bold Italics"/>
              </a:rPr>
              <a:t>THE PROBLEM?</a:t>
            </a:r>
          </a:p>
          <a:p>
            <a:pPr algn="ctr">
              <a:lnSpc>
                <a:spcPts val="3184"/>
              </a:lnSpc>
              <a:spcBef>
                <a:spcPct val="0"/>
              </a:spcBef>
            </a:pPr>
            <a:r>
              <a:rPr lang="en-US" sz="2449">
                <a:solidFill>
                  <a:srgbClr val="0B1F3F"/>
                </a:solidFill>
                <a:latin typeface="Arimo"/>
                <a:ea typeface="Arimo"/>
                <a:cs typeface="Arimo"/>
                <a:sym typeface="Arimo"/>
              </a:rPr>
              <a:t>It shows which countries to target, but not which consumers will respond. </a:t>
            </a:r>
            <a:r>
              <a:rPr lang="en-US" sz="2449" b="1">
                <a:solidFill>
                  <a:srgbClr val="0B1F3F"/>
                </a:solidFill>
                <a:latin typeface="Arimo Bold"/>
                <a:ea typeface="Arimo Bold"/>
                <a:cs typeface="Arimo Bold"/>
                <a:sym typeface="Arimo Bold"/>
              </a:rPr>
              <a:t>Differences within a country are ignored.</a:t>
            </a:r>
          </a:p>
        </p:txBody>
      </p:sp>
      <p:grpSp>
        <p:nvGrpSpPr>
          <p:cNvPr id="7" name="Group 7"/>
          <p:cNvGrpSpPr/>
          <p:nvPr/>
        </p:nvGrpSpPr>
        <p:grpSpPr>
          <a:xfrm>
            <a:off x="1676411" y="5143500"/>
            <a:ext cx="14935178" cy="1651886"/>
            <a:chOff x="0" y="0"/>
            <a:chExt cx="19913571" cy="2202515"/>
          </a:xfrm>
        </p:grpSpPr>
        <p:sp>
          <p:nvSpPr>
            <p:cNvPr id="8" name="Freeform 8"/>
            <p:cNvSpPr/>
            <p:nvPr/>
          </p:nvSpPr>
          <p:spPr>
            <a:xfrm>
              <a:off x="0" y="0"/>
              <a:ext cx="19913571" cy="2202515"/>
            </a:xfrm>
            <a:custGeom>
              <a:avLst/>
              <a:gdLst/>
              <a:ahLst/>
              <a:cxnLst/>
              <a:rect l="l" t="t" r="r" b="b"/>
              <a:pathLst>
                <a:path w="19913571" h="2202515">
                  <a:moveTo>
                    <a:pt x="12959" y="0"/>
                  </a:moveTo>
                  <a:lnTo>
                    <a:pt x="19900612" y="0"/>
                  </a:lnTo>
                  <a:cubicBezTo>
                    <a:pt x="19907768" y="0"/>
                    <a:pt x="19913571" y="5802"/>
                    <a:pt x="19913571" y="12959"/>
                  </a:cubicBezTo>
                  <a:lnTo>
                    <a:pt x="19913571" y="2189556"/>
                  </a:lnTo>
                  <a:cubicBezTo>
                    <a:pt x="19913571" y="2196713"/>
                    <a:pt x="19907768" y="2202515"/>
                    <a:pt x="19900612" y="2202515"/>
                  </a:cubicBezTo>
                  <a:lnTo>
                    <a:pt x="12959" y="2202515"/>
                  </a:lnTo>
                  <a:cubicBezTo>
                    <a:pt x="5802" y="2202515"/>
                    <a:pt x="0" y="2196713"/>
                    <a:pt x="0" y="2189556"/>
                  </a:cubicBezTo>
                  <a:lnTo>
                    <a:pt x="0" y="12959"/>
                  </a:lnTo>
                  <a:cubicBezTo>
                    <a:pt x="0" y="5802"/>
                    <a:pt x="5802" y="0"/>
                    <a:pt x="12959" y="0"/>
                  </a:cubicBezTo>
                  <a:close/>
                </a:path>
              </a:pathLst>
            </a:custGeom>
            <a:ln w="9525" cap="sq">
              <a:solidFill>
                <a:srgbClr val="FF5F1F"/>
              </a:solidFill>
              <a:prstDash val="solid"/>
              <a:miter/>
            </a:ln>
          </p:spPr>
          <p:txBody>
            <a:bodyPr/>
            <a:lstStyle/>
            <a:p>
              <a:endParaRPr lang="en-US"/>
            </a:p>
          </p:txBody>
        </p:sp>
        <p:sp>
          <p:nvSpPr>
            <p:cNvPr id="9" name="TextBox 9"/>
            <p:cNvSpPr txBox="1"/>
            <p:nvPr/>
          </p:nvSpPr>
          <p:spPr>
            <a:xfrm>
              <a:off x="0" y="-38100"/>
              <a:ext cx="19913571" cy="2240615"/>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3382213" y="5383509"/>
            <a:ext cx="11523574" cy="1197691"/>
          </a:xfrm>
          <a:prstGeom prst="rect">
            <a:avLst/>
          </a:prstGeom>
        </p:spPr>
        <p:txBody>
          <a:bodyPr lIns="0" tIns="0" rIns="0" bIns="0" rtlCol="0" anchor="t">
            <a:spAutoFit/>
          </a:bodyPr>
          <a:lstStyle/>
          <a:p>
            <a:pPr algn="ctr">
              <a:lnSpc>
                <a:spcPts val="3184"/>
              </a:lnSpc>
            </a:pPr>
            <a:r>
              <a:rPr lang="en-US" sz="2449" b="1">
                <a:solidFill>
                  <a:srgbClr val="FF5F1F"/>
                </a:solidFill>
                <a:latin typeface="Arimo Bold"/>
                <a:ea typeface="Arimo Bold"/>
                <a:cs typeface="Arimo Bold"/>
                <a:sym typeface="Arimo Bold"/>
              </a:rPr>
              <a:t>MODERN: INTER-MARKET (CROSS-NATIONAL) SEGMENTATION</a:t>
            </a:r>
          </a:p>
          <a:p>
            <a:pPr algn="ctr">
              <a:lnSpc>
                <a:spcPts val="3184"/>
              </a:lnSpc>
              <a:spcBef>
                <a:spcPct val="0"/>
              </a:spcBef>
            </a:pPr>
            <a:r>
              <a:rPr lang="en-US" sz="2449">
                <a:solidFill>
                  <a:srgbClr val="0B1F3F"/>
                </a:solidFill>
                <a:latin typeface="Arimo"/>
                <a:ea typeface="Arimo"/>
                <a:cs typeface="Arimo"/>
                <a:sym typeface="Arimo"/>
              </a:rPr>
              <a:t>Group consumers with similar needs in different countries, ignoring or rather not prioritising national borders.</a:t>
            </a:r>
          </a:p>
        </p:txBody>
      </p:sp>
      <p:sp>
        <p:nvSpPr>
          <p:cNvPr id="11" name="TextBox 11"/>
          <p:cNvSpPr txBox="1"/>
          <p:nvPr/>
        </p:nvSpPr>
        <p:spPr>
          <a:xfrm>
            <a:off x="1676422" y="7970574"/>
            <a:ext cx="14935200" cy="687597"/>
          </a:xfrm>
          <a:prstGeom prst="rect">
            <a:avLst/>
          </a:prstGeom>
        </p:spPr>
        <p:txBody>
          <a:bodyPr lIns="0" tIns="0" rIns="0" bIns="0" rtlCol="0" anchor="t">
            <a:spAutoFit/>
          </a:bodyPr>
          <a:lstStyle/>
          <a:p>
            <a:pPr algn="l">
              <a:lnSpc>
                <a:spcPts val="2730"/>
              </a:lnSpc>
            </a:pPr>
            <a:r>
              <a:rPr lang="en-US" sz="2100" b="1">
                <a:solidFill>
                  <a:srgbClr val="0B1F3F"/>
                </a:solidFill>
                <a:latin typeface="Arimo Bold"/>
                <a:ea typeface="Arimo Bold"/>
                <a:cs typeface="Arimo Bold"/>
                <a:sym typeface="Arimo Bold"/>
              </a:rPr>
              <a:t>Example: young urban professionals in Warsaw, Madrid and Stockholm can form one segment – sometimes closer to each other than to rural consumers in their own country.</a:t>
            </a:r>
          </a:p>
        </p:txBody>
      </p:sp>
      <p:grpSp>
        <p:nvGrpSpPr>
          <p:cNvPr id="12" name="Group 12"/>
          <p:cNvGrpSpPr/>
          <p:nvPr/>
        </p:nvGrpSpPr>
        <p:grpSpPr>
          <a:xfrm>
            <a:off x="1676411" y="953442"/>
            <a:ext cx="14935178" cy="1756663"/>
            <a:chOff x="0" y="0"/>
            <a:chExt cx="19913571" cy="2342217"/>
          </a:xfrm>
        </p:grpSpPr>
        <p:sp>
          <p:nvSpPr>
            <p:cNvPr id="13" name="Freeform 13"/>
            <p:cNvSpPr/>
            <p:nvPr/>
          </p:nvSpPr>
          <p:spPr>
            <a:xfrm>
              <a:off x="0" y="0"/>
              <a:ext cx="19913571" cy="2342217"/>
            </a:xfrm>
            <a:custGeom>
              <a:avLst/>
              <a:gdLst/>
              <a:ahLst/>
              <a:cxnLst/>
              <a:rect l="l" t="t" r="r" b="b"/>
              <a:pathLst>
                <a:path w="19913571" h="2342217">
                  <a:moveTo>
                    <a:pt x="12959" y="0"/>
                  </a:moveTo>
                  <a:lnTo>
                    <a:pt x="19900612" y="0"/>
                  </a:lnTo>
                  <a:cubicBezTo>
                    <a:pt x="19907768" y="0"/>
                    <a:pt x="19913571" y="5802"/>
                    <a:pt x="19913571" y="12959"/>
                  </a:cubicBezTo>
                  <a:lnTo>
                    <a:pt x="19913571" y="2329258"/>
                  </a:lnTo>
                  <a:cubicBezTo>
                    <a:pt x="19913571" y="2336415"/>
                    <a:pt x="19907768" y="2342217"/>
                    <a:pt x="19900612" y="2342217"/>
                  </a:cubicBezTo>
                  <a:lnTo>
                    <a:pt x="12959" y="2342217"/>
                  </a:lnTo>
                  <a:cubicBezTo>
                    <a:pt x="5802" y="2342217"/>
                    <a:pt x="0" y="2336415"/>
                    <a:pt x="0" y="2329258"/>
                  </a:cubicBezTo>
                  <a:lnTo>
                    <a:pt x="0" y="12959"/>
                  </a:lnTo>
                  <a:cubicBezTo>
                    <a:pt x="0" y="5802"/>
                    <a:pt x="5802" y="0"/>
                    <a:pt x="12959" y="0"/>
                  </a:cubicBezTo>
                  <a:close/>
                </a:path>
              </a:pathLst>
            </a:custGeom>
            <a:ln w="9525" cap="sq">
              <a:solidFill>
                <a:srgbClr val="FF5F1F"/>
              </a:solidFill>
              <a:prstDash val="solid"/>
              <a:miter/>
            </a:ln>
          </p:spPr>
          <p:txBody>
            <a:bodyPr/>
            <a:lstStyle/>
            <a:p>
              <a:endParaRPr lang="en-US"/>
            </a:p>
          </p:txBody>
        </p:sp>
        <p:sp>
          <p:nvSpPr>
            <p:cNvPr id="14" name="TextBox 14"/>
            <p:cNvSpPr txBox="1"/>
            <p:nvPr/>
          </p:nvSpPr>
          <p:spPr>
            <a:xfrm>
              <a:off x="0" y="-38100"/>
              <a:ext cx="19913571" cy="2380317"/>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1676422" y="6947392"/>
            <a:ext cx="14935178" cy="588087"/>
            <a:chOff x="0" y="0"/>
            <a:chExt cx="19913571" cy="784116"/>
          </a:xfrm>
        </p:grpSpPr>
        <p:sp>
          <p:nvSpPr>
            <p:cNvPr id="16" name="Freeform 16"/>
            <p:cNvSpPr/>
            <p:nvPr/>
          </p:nvSpPr>
          <p:spPr>
            <a:xfrm>
              <a:off x="0" y="0"/>
              <a:ext cx="19913571" cy="784116"/>
            </a:xfrm>
            <a:custGeom>
              <a:avLst/>
              <a:gdLst/>
              <a:ahLst/>
              <a:cxnLst/>
              <a:rect l="l" t="t" r="r" b="b"/>
              <a:pathLst>
                <a:path w="19913571" h="784116">
                  <a:moveTo>
                    <a:pt x="12959" y="0"/>
                  </a:moveTo>
                  <a:lnTo>
                    <a:pt x="19900612" y="0"/>
                  </a:lnTo>
                  <a:cubicBezTo>
                    <a:pt x="19907768" y="0"/>
                    <a:pt x="19913571" y="5802"/>
                    <a:pt x="19913571" y="12959"/>
                  </a:cubicBezTo>
                  <a:lnTo>
                    <a:pt x="19913571" y="771156"/>
                  </a:lnTo>
                  <a:cubicBezTo>
                    <a:pt x="19913571" y="778313"/>
                    <a:pt x="19907768" y="784116"/>
                    <a:pt x="19900612" y="784116"/>
                  </a:cubicBezTo>
                  <a:lnTo>
                    <a:pt x="12959" y="784116"/>
                  </a:lnTo>
                  <a:cubicBezTo>
                    <a:pt x="5802" y="784116"/>
                    <a:pt x="0" y="778313"/>
                    <a:pt x="0" y="771156"/>
                  </a:cubicBezTo>
                  <a:lnTo>
                    <a:pt x="0" y="12959"/>
                  </a:lnTo>
                  <a:cubicBezTo>
                    <a:pt x="0" y="5802"/>
                    <a:pt x="5802" y="0"/>
                    <a:pt x="12959" y="0"/>
                  </a:cubicBezTo>
                  <a:close/>
                </a:path>
              </a:pathLst>
            </a:custGeom>
            <a:ln w="9525" cap="sq">
              <a:solidFill>
                <a:srgbClr val="FF5F1F"/>
              </a:solidFill>
              <a:prstDash val="solid"/>
              <a:miter/>
            </a:ln>
          </p:spPr>
          <p:txBody>
            <a:bodyPr/>
            <a:lstStyle/>
            <a:p>
              <a:endParaRPr lang="en-US"/>
            </a:p>
          </p:txBody>
        </p:sp>
        <p:sp>
          <p:nvSpPr>
            <p:cNvPr id="17" name="TextBox 17"/>
            <p:cNvSpPr txBox="1"/>
            <p:nvPr/>
          </p:nvSpPr>
          <p:spPr>
            <a:xfrm>
              <a:off x="0" y="-38100"/>
              <a:ext cx="19913571" cy="822216"/>
            </a:xfrm>
            <a:prstGeom prst="rect">
              <a:avLst/>
            </a:prstGeom>
          </p:spPr>
          <p:txBody>
            <a:bodyPr lIns="50800" tIns="50800" rIns="50800" bIns="50800" rtlCol="0" anchor="ctr"/>
            <a:lstStyle/>
            <a:p>
              <a:pPr algn="l">
                <a:lnSpc>
                  <a:spcPts val="1679"/>
                </a:lnSpc>
              </a:pPr>
              <a:endParaRPr/>
            </a:p>
          </p:txBody>
        </p:sp>
      </p:grpSp>
      <p:sp>
        <p:nvSpPr>
          <p:cNvPr id="18" name="TextBox 18"/>
          <p:cNvSpPr txBox="1"/>
          <p:nvPr/>
        </p:nvSpPr>
        <p:spPr>
          <a:xfrm>
            <a:off x="2923848" y="7028379"/>
            <a:ext cx="11523574" cy="397537"/>
          </a:xfrm>
          <a:prstGeom prst="rect">
            <a:avLst/>
          </a:prstGeom>
        </p:spPr>
        <p:txBody>
          <a:bodyPr lIns="0" tIns="0" rIns="0" bIns="0" rtlCol="0" anchor="t">
            <a:spAutoFit/>
          </a:bodyPr>
          <a:lstStyle/>
          <a:p>
            <a:pPr algn="ctr">
              <a:lnSpc>
                <a:spcPts val="3184"/>
              </a:lnSpc>
              <a:spcBef>
                <a:spcPct val="0"/>
              </a:spcBef>
            </a:pPr>
            <a:r>
              <a:rPr lang="en-US" sz="2449" b="1" dirty="0">
                <a:solidFill>
                  <a:srgbClr val="FF5F1F"/>
                </a:solidFill>
                <a:latin typeface="Arimo Bold"/>
                <a:ea typeface="Arimo Bold"/>
                <a:cs typeface="Arimo Bold"/>
                <a:sym typeface="Arimo Bold"/>
              </a:rPr>
              <a:t>VERY MODERN: By using/buying big data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10599" y="1838315"/>
            <a:ext cx="8291575" cy="7325072"/>
            <a:chOff x="0" y="0"/>
            <a:chExt cx="10350500" cy="9144000"/>
          </a:xfrm>
        </p:grpSpPr>
        <p:sp>
          <p:nvSpPr>
            <p:cNvPr id="3" name="Freeform 3"/>
            <p:cNvSpPr/>
            <p:nvPr/>
          </p:nvSpPr>
          <p:spPr>
            <a:xfrm>
              <a:off x="0" y="0"/>
              <a:ext cx="10350500" cy="9144000"/>
            </a:xfrm>
            <a:custGeom>
              <a:avLst/>
              <a:gdLst/>
              <a:ahLst/>
              <a:cxnLst/>
              <a:rect l="l" t="t" r="r" b="b"/>
              <a:pathLst>
                <a:path w="10350500" h="9144000">
                  <a:moveTo>
                    <a:pt x="23343" y="0"/>
                  </a:moveTo>
                  <a:lnTo>
                    <a:pt x="10327157" y="0"/>
                  </a:lnTo>
                  <a:cubicBezTo>
                    <a:pt x="10333348" y="0"/>
                    <a:pt x="10339285" y="2459"/>
                    <a:pt x="10343663" y="6837"/>
                  </a:cubicBezTo>
                  <a:cubicBezTo>
                    <a:pt x="10348040" y="11215"/>
                    <a:pt x="10350500" y="17152"/>
                    <a:pt x="10350500" y="23343"/>
                  </a:cubicBezTo>
                  <a:lnTo>
                    <a:pt x="10350500" y="9120657"/>
                  </a:lnTo>
                  <a:cubicBezTo>
                    <a:pt x="10350500" y="9126848"/>
                    <a:pt x="10348040" y="9132785"/>
                    <a:pt x="10343663" y="9137163"/>
                  </a:cubicBezTo>
                  <a:cubicBezTo>
                    <a:pt x="10339285" y="9141540"/>
                    <a:pt x="10333348" y="9144000"/>
                    <a:pt x="10327157" y="9144000"/>
                  </a:cubicBezTo>
                  <a:lnTo>
                    <a:pt x="23343" y="9144000"/>
                  </a:lnTo>
                  <a:cubicBezTo>
                    <a:pt x="17152" y="9144000"/>
                    <a:pt x="11215" y="9141540"/>
                    <a:pt x="6837" y="9137163"/>
                  </a:cubicBezTo>
                  <a:cubicBezTo>
                    <a:pt x="2459" y="9132785"/>
                    <a:pt x="0" y="9126848"/>
                    <a:pt x="0" y="9120657"/>
                  </a:cubicBezTo>
                  <a:lnTo>
                    <a:pt x="0" y="23343"/>
                  </a:lnTo>
                  <a:cubicBezTo>
                    <a:pt x="0" y="17152"/>
                    <a:pt x="2459" y="11215"/>
                    <a:pt x="6837" y="6837"/>
                  </a:cubicBezTo>
                  <a:cubicBezTo>
                    <a:pt x="11215" y="2459"/>
                    <a:pt x="17152" y="0"/>
                    <a:pt x="23343" y="0"/>
                  </a:cubicBezTo>
                  <a:close/>
                </a:path>
              </a:pathLst>
            </a:custGeom>
            <a:solidFill>
              <a:srgbClr val="0B1F3F"/>
            </a:solidFill>
          </p:spPr>
          <p:txBody>
            <a:bodyPr/>
            <a:lstStyle/>
            <a:p>
              <a:endParaRPr lang="en-US"/>
            </a:p>
          </p:txBody>
        </p:sp>
        <p:sp>
          <p:nvSpPr>
            <p:cNvPr id="4" name="TextBox 4"/>
            <p:cNvSpPr txBox="1"/>
            <p:nvPr/>
          </p:nvSpPr>
          <p:spPr>
            <a:xfrm>
              <a:off x="0" y="-38100"/>
              <a:ext cx="10350500" cy="9182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813814" y="1832377"/>
            <a:ext cx="8346603" cy="7331010"/>
            <a:chOff x="0" y="0"/>
            <a:chExt cx="10419193" cy="9151412"/>
          </a:xfrm>
        </p:grpSpPr>
        <p:sp>
          <p:nvSpPr>
            <p:cNvPr id="6" name="Freeform 6"/>
            <p:cNvSpPr/>
            <p:nvPr/>
          </p:nvSpPr>
          <p:spPr>
            <a:xfrm>
              <a:off x="0" y="0"/>
              <a:ext cx="10419193" cy="9151412"/>
            </a:xfrm>
            <a:custGeom>
              <a:avLst/>
              <a:gdLst/>
              <a:ahLst/>
              <a:cxnLst/>
              <a:rect l="l" t="t" r="r" b="b"/>
              <a:pathLst>
                <a:path w="10419193" h="9151412">
                  <a:moveTo>
                    <a:pt x="23189" y="0"/>
                  </a:moveTo>
                  <a:lnTo>
                    <a:pt x="10396004" y="0"/>
                  </a:lnTo>
                  <a:cubicBezTo>
                    <a:pt x="10402154" y="0"/>
                    <a:pt x="10408052" y="2443"/>
                    <a:pt x="10412401" y="6792"/>
                  </a:cubicBezTo>
                  <a:cubicBezTo>
                    <a:pt x="10416749" y="11141"/>
                    <a:pt x="10419193" y="17039"/>
                    <a:pt x="10419193" y="23189"/>
                  </a:cubicBezTo>
                  <a:lnTo>
                    <a:pt x="10419193" y="9128223"/>
                  </a:lnTo>
                  <a:cubicBezTo>
                    <a:pt x="10419193" y="9134373"/>
                    <a:pt x="10416749" y="9140272"/>
                    <a:pt x="10412401" y="9144620"/>
                  </a:cubicBezTo>
                  <a:cubicBezTo>
                    <a:pt x="10408052" y="9148969"/>
                    <a:pt x="10402154" y="9151412"/>
                    <a:pt x="10396004" y="9151412"/>
                  </a:cubicBezTo>
                  <a:lnTo>
                    <a:pt x="23189" y="9151412"/>
                  </a:lnTo>
                  <a:cubicBezTo>
                    <a:pt x="17039" y="9151412"/>
                    <a:pt x="11141" y="9148969"/>
                    <a:pt x="6792" y="9144620"/>
                  </a:cubicBezTo>
                  <a:cubicBezTo>
                    <a:pt x="2443" y="9140272"/>
                    <a:pt x="0" y="9134373"/>
                    <a:pt x="0" y="9128223"/>
                  </a:cubicBezTo>
                  <a:lnTo>
                    <a:pt x="0" y="23189"/>
                  </a:lnTo>
                  <a:cubicBezTo>
                    <a:pt x="0" y="17039"/>
                    <a:pt x="2443" y="11141"/>
                    <a:pt x="6792" y="6792"/>
                  </a:cubicBezTo>
                  <a:cubicBezTo>
                    <a:pt x="11141" y="2443"/>
                    <a:pt x="17039" y="0"/>
                    <a:pt x="23189" y="0"/>
                  </a:cubicBezTo>
                  <a:close/>
                </a:path>
              </a:pathLst>
            </a:custGeom>
            <a:ln w="9525" cap="sq">
              <a:solidFill>
                <a:srgbClr val="FF5F1F"/>
              </a:solidFill>
              <a:prstDash val="solid"/>
              <a:miter/>
            </a:ln>
          </p:spPr>
          <p:txBody>
            <a:bodyPr/>
            <a:lstStyle/>
            <a:p>
              <a:endParaRPr lang="en-US"/>
            </a:p>
          </p:txBody>
        </p:sp>
        <p:sp>
          <p:nvSpPr>
            <p:cNvPr id="7" name="TextBox 7"/>
            <p:cNvSpPr txBox="1"/>
            <p:nvPr/>
          </p:nvSpPr>
          <p:spPr>
            <a:xfrm>
              <a:off x="0" y="-38100"/>
              <a:ext cx="10419193" cy="9189512"/>
            </a:xfrm>
            <a:prstGeom prst="rect">
              <a:avLst/>
            </a:prstGeom>
          </p:spPr>
          <p:txBody>
            <a:bodyPr lIns="50800" tIns="50800" rIns="50800" bIns="50800" rtlCol="0" anchor="ctr"/>
            <a:lstStyle/>
            <a:p>
              <a:pPr algn="l">
                <a:lnSpc>
                  <a:spcPts val="1679"/>
                </a:lnSpc>
              </a:pPr>
              <a:endParaRPr/>
            </a:p>
          </p:txBody>
        </p:sp>
      </p:grpSp>
      <p:sp>
        <p:nvSpPr>
          <p:cNvPr id="8" name="TextBox 8"/>
          <p:cNvSpPr txBox="1"/>
          <p:nvPr/>
        </p:nvSpPr>
        <p:spPr>
          <a:xfrm>
            <a:off x="1220762" y="1893074"/>
            <a:ext cx="7477678" cy="484447"/>
          </a:xfrm>
          <a:prstGeom prst="rect">
            <a:avLst/>
          </a:prstGeom>
        </p:spPr>
        <p:txBody>
          <a:bodyPr lIns="0" tIns="0" rIns="0" bIns="0" rtlCol="0" anchor="t">
            <a:spAutoFit/>
          </a:bodyPr>
          <a:lstStyle/>
          <a:p>
            <a:pPr algn="l">
              <a:lnSpc>
                <a:spcPts val="3887"/>
              </a:lnSpc>
            </a:pPr>
            <a:r>
              <a:rPr lang="en-US" sz="2777" b="1">
                <a:solidFill>
                  <a:srgbClr val="FF5F1F"/>
                </a:solidFill>
                <a:latin typeface="Arimo Bold"/>
                <a:ea typeface="Arimo Bold"/>
                <a:cs typeface="Arimo Bold"/>
                <a:sym typeface="Arimo Bold"/>
              </a:rPr>
              <a:t>TRADITIONAL PERSPECTIVE (MACRO)</a:t>
            </a:r>
          </a:p>
        </p:txBody>
      </p:sp>
      <p:sp>
        <p:nvSpPr>
          <p:cNvPr id="9" name="TextBox 9"/>
          <p:cNvSpPr txBox="1"/>
          <p:nvPr/>
        </p:nvSpPr>
        <p:spPr>
          <a:xfrm>
            <a:off x="1220762" y="2591818"/>
            <a:ext cx="7477678" cy="497863"/>
          </a:xfrm>
          <a:prstGeom prst="rect">
            <a:avLst/>
          </a:prstGeom>
        </p:spPr>
        <p:txBody>
          <a:bodyPr lIns="0" tIns="0" rIns="0" bIns="0" rtlCol="0" anchor="t">
            <a:spAutoFit/>
          </a:bodyPr>
          <a:lstStyle/>
          <a:p>
            <a:pPr algn="l">
              <a:lnSpc>
                <a:spcPts val="3684"/>
              </a:lnSpc>
            </a:pPr>
            <a:r>
              <a:rPr lang="en-US" sz="3204" b="1">
                <a:solidFill>
                  <a:srgbClr val="0B1F3F"/>
                </a:solidFill>
                <a:latin typeface="Arimo Bold"/>
                <a:ea typeface="Arimo Bold"/>
                <a:cs typeface="Arimo Bold"/>
                <a:sym typeface="Arimo Bold"/>
              </a:rPr>
              <a:t>Start from countries</a:t>
            </a:r>
          </a:p>
        </p:txBody>
      </p:sp>
      <p:sp>
        <p:nvSpPr>
          <p:cNvPr id="10" name="TextBox 10"/>
          <p:cNvSpPr txBox="1"/>
          <p:nvPr/>
        </p:nvSpPr>
        <p:spPr>
          <a:xfrm>
            <a:off x="1220762" y="3256353"/>
            <a:ext cx="7477678" cy="1469261"/>
          </a:xfrm>
          <a:prstGeom prst="rect">
            <a:avLst/>
          </a:prstGeom>
        </p:spPr>
        <p:txBody>
          <a:bodyPr lIns="0" tIns="0" rIns="0" bIns="0" rtlCol="0" anchor="t">
            <a:spAutoFit/>
          </a:bodyPr>
          <a:lstStyle/>
          <a:p>
            <a:pPr algn="l">
              <a:lnSpc>
                <a:spcPts val="2915"/>
              </a:lnSpc>
            </a:pPr>
            <a:r>
              <a:rPr lang="en-US" sz="2082">
                <a:solidFill>
                  <a:srgbClr val="0B1F3F"/>
                </a:solidFill>
                <a:latin typeface="Arimo"/>
                <a:ea typeface="Arimo"/>
                <a:cs typeface="Arimo"/>
                <a:sym typeface="Arimo"/>
              </a:rPr>
              <a:t>• Assumes countries differ from each other</a:t>
            </a:r>
          </a:p>
          <a:p>
            <a:pPr algn="l">
              <a:lnSpc>
                <a:spcPts val="2915"/>
              </a:lnSpc>
            </a:pPr>
            <a:r>
              <a:rPr lang="en-US" sz="2082">
                <a:solidFill>
                  <a:srgbClr val="0B1F3F"/>
                </a:solidFill>
                <a:latin typeface="Arimo"/>
                <a:ea typeface="Arimo"/>
                <a:cs typeface="Arimo"/>
                <a:sym typeface="Arimo"/>
              </a:rPr>
              <a:t>• Focuses on macro-level differences</a:t>
            </a:r>
          </a:p>
          <a:p>
            <a:pPr algn="l">
              <a:lnSpc>
                <a:spcPts val="2915"/>
              </a:lnSpc>
            </a:pPr>
            <a:r>
              <a:rPr lang="en-US" sz="2082">
                <a:solidFill>
                  <a:srgbClr val="0B1F3F"/>
                </a:solidFill>
                <a:latin typeface="Arimo"/>
                <a:ea typeface="Arimo"/>
                <a:cs typeface="Arimo"/>
                <a:sym typeface="Arimo"/>
              </a:rPr>
              <a:t>• Segments national markets</a:t>
            </a:r>
          </a:p>
          <a:p>
            <a:pPr algn="l">
              <a:lnSpc>
                <a:spcPts val="2915"/>
              </a:lnSpc>
            </a:pPr>
            <a:r>
              <a:rPr lang="en-US" sz="2082">
                <a:solidFill>
                  <a:srgbClr val="0B1F3F"/>
                </a:solidFill>
                <a:latin typeface="Arimo"/>
                <a:ea typeface="Arimo"/>
                <a:cs typeface="Arimo"/>
                <a:sym typeface="Arimo"/>
              </a:rPr>
              <a:t>• Micro segments within a country: low priority</a:t>
            </a:r>
          </a:p>
        </p:txBody>
      </p:sp>
      <p:sp>
        <p:nvSpPr>
          <p:cNvPr id="11" name="TextBox 11"/>
          <p:cNvSpPr txBox="1"/>
          <p:nvPr/>
        </p:nvSpPr>
        <p:spPr>
          <a:xfrm>
            <a:off x="1220762" y="6572334"/>
            <a:ext cx="7477678" cy="291794"/>
          </a:xfrm>
          <a:prstGeom prst="rect">
            <a:avLst/>
          </a:prstGeom>
        </p:spPr>
        <p:txBody>
          <a:bodyPr lIns="0" tIns="0" rIns="0" bIns="0" rtlCol="0" anchor="t">
            <a:spAutoFit/>
          </a:bodyPr>
          <a:lstStyle/>
          <a:p>
            <a:pPr algn="l">
              <a:lnSpc>
                <a:spcPts val="2243"/>
              </a:lnSpc>
            </a:pPr>
            <a:r>
              <a:rPr lang="en-US" sz="1602" b="1">
                <a:solidFill>
                  <a:srgbClr val="FF5F1F"/>
                </a:solidFill>
                <a:latin typeface="Arimo Bold"/>
                <a:ea typeface="Arimo Bold"/>
                <a:cs typeface="Arimo Bold"/>
                <a:sym typeface="Arimo Bold"/>
              </a:rPr>
              <a:t>EXAMPLE</a:t>
            </a:r>
          </a:p>
        </p:txBody>
      </p:sp>
      <p:sp>
        <p:nvSpPr>
          <p:cNvPr id="12" name="TextBox 12"/>
          <p:cNvSpPr txBox="1"/>
          <p:nvPr/>
        </p:nvSpPr>
        <p:spPr>
          <a:xfrm>
            <a:off x="1220762" y="6988807"/>
            <a:ext cx="7477678" cy="1095382"/>
          </a:xfrm>
          <a:prstGeom prst="rect">
            <a:avLst/>
          </a:prstGeom>
        </p:spPr>
        <p:txBody>
          <a:bodyPr lIns="0" tIns="0" rIns="0" bIns="0" rtlCol="0" anchor="t">
            <a:spAutoFit/>
          </a:bodyPr>
          <a:lstStyle/>
          <a:p>
            <a:pPr marL="0" lvl="0" indent="0" algn="l">
              <a:lnSpc>
                <a:spcPts val="2915"/>
              </a:lnSpc>
              <a:spcBef>
                <a:spcPct val="0"/>
              </a:spcBef>
            </a:pPr>
            <a:r>
              <a:rPr lang="en-US" sz="2243" i="1" u="none" strike="noStrike">
                <a:solidFill>
                  <a:srgbClr val="0B1F3F"/>
                </a:solidFill>
                <a:latin typeface="Arimo Italics"/>
                <a:ea typeface="Arimo Italics"/>
                <a:cs typeface="Arimo Italics"/>
                <a:sym typeface="Arimo Italics"/>
              </a:rPr>
              <a:t>Car makers often run Germany, Austria and Switzerland as one “DACH” block: one language, high incomes. The segment = a group of countries.</a:t>
            </a:r>
          </a:p>
        </p:txBody>
      </p:sp>
      <p:sp>
        <p:nvSpPr>
          <p:cNvPr id="13" name="TextBox 13"/>
          <p:cNvSpPr txBox="1"/>
          <p:nvPr/>
        </p:nvSpPr>
        <p:spPr>
          <a:xfrm>
            <a:off x="9817548" y="1954116"/>
            <a:ext cx="7477678" cy="484447"/>
          </a:xfrm>
          <a:prstGeom prst="rect">
            <a:avLst/>
          </a:prstGeom>
        </p:spPr>
        <p:txBody>
          <a:bodyPr lIns="0" tIns="0" rIns="0" bIns="0" rtlCol="0" anchor="t">
            <a:spAutoFit/>
          </a:bodyPr>
          <a:lstStyle/>
          <a:p>
            <a:pPr algn="l">
              <a:lnSpc>
                <a:spcPts val="3887"/>
              </a:lnSpc>
            </a:pPr>
            <a:r>
              <a:rPr lang="en-US" sz="2777" b="1">
                <a:solidFill>
                  <a:srgbClr val="FF5F1F"/>
                </a:solidFill>
                <a:latin typeface="Arimo Bold"/>
                <a:ea typeface="Arimo Bold"/>
                <a:cs typeface="Arimo Bold"/>
                <a:sym typeface="Arimo Bold"/>
              </a:rPr>
              <a:t>MODERN PERSPECTIVE (MICRO)</a:t>
            </a:r>
          </a:p>
        </p:txBody>
      </p:sp>
      <p:sp>
        <p:nvSpPr>
          <p:cNvPr id="14" name="TextBox 14"/>
          <p:cNvSpPr txBox="1"/>
          <p:nvPr/>
        </p:nvSpPr>
        <p:spPr>
          <a:xfrm>
            <a:off x="9817548" y="2591818"/>
            <a:ext cx="7477678" cy="497863"/>
          </a:xfrm>
          <a:prstGeom prst="rect">
            <a:avLst/>
          </a:prstGeom>
        </p:spPr>
        <p:txBody>
          <a:bodyPr lIns="0" tIns="0" rIns="0" bIns="0" rtlCol="0" anchor="t">
            <a:spAutoFit/>
          </a:bodyPr>
          <a:lstStyle/>
          <a:p>
            <a:pPr algn="l">
              <a:lnSpc>
                <a:spcPts val="3684"/>
              </a:lnSpc>
            </a:pPr>
            <a:r>
              <a:rPr lang="en-US" sz="3204" b="1">
                <a:solidFill>
                  <a:srgbClr val="FFFFFF"/>
                </a:solidFill>
                <a:latin typeface="Arimo Bold"/>
                <a:ea typeface="Arimo Bold"/>
                <a:cs typeface="Arimo Bold"/>
                <a:sym typeface="Arimo Bold"/>
              </a:rPr>
              <a:t>Start from consumers</a:t>
            </a:r>
          </a:p>
        </p:txBody>
      </p:sp>
      <p:sp>
        <p:nvSpPr>
          <p:cNvPr id="15" name="TextBox 15"/>
          <p:cNvSpPr txBox="1"/>
          <p:nvPr/>
        </p:nvSpPr>
        <p:spPr>
          <a:xfrm>
            <a:off x="9817548" y="3256353"/>
            <a:ext cx="7477678" cy="1835226"/>
          </a:xfrm>
          <a:prstGeom prst="rect">
            <a:avLst/>
          </a:prstGeom>
        </p:spPr>
        <p:txBody>
          <a:bodyPr lIns="0" tIns="0" rIns="0" bIns="0" rtlCol="0" anchor="t">
            <a:spAutoFit/>
          </a:bodyPr>
          <a:lstStyle/>
          <a:p>
            <a:pPr algn="l">
              <a:lnSpc>
                <a:spcPts val="2915"/>
              </a:lnSpc>
            </a:pPr>
            <a:r>
              <a:rPr lang="en-US" sz="2082">
                <a:solidFill>
                  <a:srgbClr val="FFFFFF"/>
                </a:solidFill>
                <a:latin typeface="Arimo"/>
                <a:ea typeface="Arimo"/>
                <a:cs typeface="Arimo"/>
                <a:sym typeface="Arimo"/>
              </a:rPr>
              <a:t>• Assumes segments that cross national borders</a:t>
            </a:r>
          </a:p>
          <a:p>
            <a:pPr algn="l">
              <a:lnSpc>
                <a:spcPts val="2915"/>
              </a:lnSpc>
            </a:pPr>
            <a:r>
              <a:rPr lang="en-US" sz="2082">
                <a:solidFill>
                  <a:srgbClr val="FFFFFF"/>
                </a:solidFill>
                <a:latin typeface="Arimo"/>
                <a:ea typeface="Arimo"/>
                <a:cs typeface="Arimo"/>
                <a:sym typeface="Arimo"/>
              </a:rPr>
              <a:t>• Recognises differences within each country</a:t>
            </a:r>
          </a:p>
          <a:p>
            <a:pPr algn="l">
              <a:lnSpc>
                <a:spcPts val="2915"/>
              </a:lnSpc>
            </a:pPr>
            <a:r>
              <a:rPr lang="en-US" sz="2082">
                <a:solidFill>
                  <a:srgbClr val="FFFFFF"/>
                </a:solidFill>
                <a:latin typeface="Arimo"/>
                <a:ea typeface="Arimo"/>
                <a:cs typeface="Arimo"/>
                <a:sym typeface="Arimo"/>
              </a:rPr>
              <a:t>• Focuses on micro-level values and consumption patterns</a:t>
            </a:r>
          </a:p>
          <a:p>
            <a:pPr algn="l">
              <a:lnSpc>
                <a:spcPts val="2915"/>
              </a:lnSpc>
            </a:pPr>
            <a:r>
              <a:rPr lang="en-US" sz="2082">
                <a:solidFill>
                  <a:srgbClr val="FFFFFF"/>
                </a:solidFill>
                <a:latin typeface="Arimo"/>
                <a:ea typeface="Arimo"/>
                <a:cs typeface="Arimo"/>
                <a:sym typeface="Arimo"/>
              </a:rPr>
              <a:t>• Groups micro markets within or between countries</a:t>
            </a:r>
          </a:p>
          <a:p>
            <a:pPr algn="l">
              <a:lnSpc>
                <a:spcPts val="2915"/>
              </a:lnSpc>
            </a:pPr>
            <a:r>
              <a:rPr lang="en-US" sz="2082">
                <a:solidFill>
                  <a:srgbClr val="FFFFFF"/>
                </a:solidFill>
                <a:latin typeface="Arimo"/>
                <a:ea typeface="Arimo"/>
                <a:cs typeface="Arimo"/>
                <a:sym typeface="Arimo"/>
              </a:rPr>
              <a:t>• Micro segments based on consumer behaviour: high priority</a:t>
            </a:r>
          </a:p>
        </p:txBody>
      </p:sp>
      <p:sp>
        <p:nvSpPr>
          <p:cNvPr id="16" name="TextBox 16"/>
          <p:cNvSpPr txBox="1"/>
          <p:nvPr/>
        </p:nvSpPr>
        <p:spPr>
          <a:xfrm>
            <a:off x="9817548" y="6572334"/>
            <a:ext cx="7477678" cy="291794"/>
          </a:xfrm>
          <a:prstGeom prst="rect">
            <a:avLst/>
          </a:prstGeom>
        </p:spPr>
        <p:txBody>
          <a:bodyPr lIns="0" tIns="0" rIns="0" bIns="0" rtlCol="0" anchor="t">
            <a:spAutoFit/>
          </a:bodyPr>
          <a:lstStyle/>
          <a:p>
            <a:pPr algn="l">
              <a:lnSpc>
                <a:spcPts val="2243"/>
              </a:lnSpc>
            </a:pPr>
            <a:r>
              <a:rPr lang="en-US" sz="1602" b="1">
                <a:solidFill>
                  <a:srgbClr val="FF5F1F"/>
                </a:solidFill>
                <a:latin typeface="Arimo Bold"/>
                <a:ea typeface="Arimo Bold"/>
                <a:cs typeface="Arimo Bold"/>
                <a:sym typeface="Arimo Bold"/>
              </a:rPr>
              <a:t>EXAMPLE</a:t>
            </a:r>
          </a:p>
        </p:txBody>
      </p:sp>
      <p:sp>
        <p:nvSpPr>
          <p:cNvPr id="17" name="TextBox 17"/>
          <p:cNvSpPr txBox="1"/>
          <p:nvPr/>
        </p:nvSpPr>
        <p:spPr>
          <a:xfrm>
            <a:off x="9817548" y="6988807"/>
            <a:ext cx="7477678" cy="1095382"/>
          </a:xfrm>
          <a:prstGeom prst="rect">
            <a:avLst/>
          </a:prstGeom>
        </p:spPr>
        <p:txBody>
          <a:bodyPr lIns="0" tIns="0" rIns="0" bIns="0" rtlCol="0" anchor="t">
            <a:spAutoFit/>
          </a:bodyPr>
          <a:lstStyle/>
          <a:p>
            <a:pPr marL="0" lvl="0" indent="0" algn="l">
              <a:lnSpc>
                <a:spcPts val="2915"/>
              </a:lnSpc>
              <a:spcBef>
                <a:spcPct val="0"/>
              </a:spcBef>
            </a:pPr>
            <a:r>
              <a:rPr lang="en-US" sz="2243" i="1" u="none" strike="noStrike">
                <a:solidFill>
                  <a:srgbClr val="FFFFFF"/>
                </a:solidFill>
                <a:latin typeface="Arimo Italics"/>
                <a:ea typeface="Arimo Italics"/>
                <a:cs typeface="Arimo Italics"/>
                <a:sym typeface="Arimo Italics"/>
              </a:rPr>
              <a:t>Dacia targets drivers who want the essentials at a fair price – in every country. Sandero: Europe’s best-selling car to private buyers since 2017.</a:t>
            </a:r>
          </a:p>
        </p:txBody>
      </p:sp>
      <p:sp>
        <p:nvSpPr>
          <p:cNvPr id="18" name="TextBox 18"/>
          <p:cNvSpPr txBox="1"/>
          <p:nvPr/>
        </p:nvSpPr>
        <p:spPr>
          <a:xfrm>
            <a:off x="1238250" y="9639300"/>
            <a:ext cx="15811500" cy="300990"/>
          </a:xfrm>
          <a:prstGeom prst="rect">
            <a:avLst/>
          </a:prstGeom>
        </p:spPr>
        <p:txBody>
          <a:bodyPr lIns="0" tIns="0" rIns="0" bIns="0" rtlCol="0" anchor="t">
            <a:spAutoFit/>
          </a:bodyPr>
          <a:lstStyle/>
          <a:p>
            <a:pPr marL="0" lvl="0" indent="0" algn="l">
              <a:lnSpc>
                <a:spcPts val="2310"/>
              </a:lnSpc>
              <a:spcBef>
                <a:spcPct val="0"/>
              </a:spcBef>
            </a:pPr>
            <a:r>
              <a:rPr lang="en-US" sz="1650" u="none" strike="noStrike">
                <a:solidFill>
                  <a:srgbClr val="555E69"/>
                </a:solidFill>
                <a:latin typeface="Arimo"/>
                <a:ea typeface="Arimo"/>
                <a:cs typeface="Arimo"/>
                <a:sym typeface="Arimo"/>
              </a:rPr>
              <a:t>Source: Table 4.1 after Samli (1995), in Babińska (2012)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6000"/>
            </a:blip>
            <a:stretch>
              <a:fillRect/>
            </a:stretch>
          </a:blipFill>
        </p:spPr>
        <p:txBody>
          <a:bodyPr/>
          <a:lstStyle/>
          <a:p>
            <a:endParaRPr lang="en-US"/>
          </a:p>
        </p:txBody>
      </p:sp>
      <p:sp>
        <p:nvSpPr>
          <p:cNvPr id="3" name="TextBox 3"/>
          <p:cNvSpPr txBox="1"/>
          <p:nvPr/>
        </p:nvSpPr>
        <p:spPr>
          <a:xfrm>
            <a:off x="2887843" y="1981200"/>
            <a:ext cx="16325088" cy="1524000"/>
          </a:xfrm>
          <a:prstGeom prst="rect">
            <a:avLst/>
          </a:prstGeom>
        </p:spPr>
        <p:txBody>
          <a:bodyPr lIns="0" tIns="0" rIns="0" bIns="0" rtlCol="0" anchor="t">
            <a:spAutoFit/>
          </a:bodyPr>
          <a:lstStyle/>
          <a:p>
            <a:pPr algn="l">
              <a:lnSpc>
                <a:spcPts val="12060"/>
              </a:lnSpc>
            </a:pPr>
            <a:r>
              <a:rPr lang="en-US" sz="10050" b="1">
                <a:solidFill>
                  <a:srgbClr val="FFFFFF"/>
                </a:solidFill>
                <a:latin typeface="Aptos Bold"/>
                <a:ea typeface="Aptos Bold"/>
                <a:cs typeface="Aptos Bold"/>
                <a:sym typeface="Aptos Bold"/>
              </a:rPr>
              <a:t>What data sources?</a:t>
            </a:r>
          </a:p>
        </p:txBody>
      </p:sp>
      <p:grpSp>
        <p:nvGrpSpPr>
          <p:cNvPr id="4" name="Group 4"/>
          <p:cNvGrpSpPr/>
          <p:nvPr/>
        </p:nvGrpSpPr>
        <p:grpSpPr>
          <a:xfrm>
            <a:off x="1238250" y="5905500"/>
            <a:ext cx="7762875" cy="2190750"/>
            <a:chOff x="0" y="0"/>
            <a:chExt cx="10350500" cy="2921000"/>
          </a:xfrm>
        </p:grpSpPr>
        <p:sp>
          <p:nvSpPr>
            <p:cNvPr id="5" name="Freeform 5"/>
            <p:cNvSpPr/>
            <p:nvPr/>
          </p:nvSpPr>
          <p:spPr>
            <a:xfrm>
              <a:off x="0" y="0"/>
              <a:ext cx="10350500" cy="2921000"/>
            </a:xfrm>
            <a:custGeom>
              <a:avLst/>
              <a:gdLst/>
              <a:ahLst/>
              <a:cxnLst/>
              <a:rect l="l" t="t" r="r" b="b"/>
              <a:pathLst>
                <a:path w="10350500" h="2921000">
                  <a:moveTo>
                    <a:pt x="24933" y="0"/>
                  </a:moveTo>
                  <a:lnTo>
                    <a:pt x="10325567" y="0"/>
                  </a:lnTo>
                  <a:cubicBezTo>
                    <a:pt x="10332180" y="0"/>
                    <a:pt x="10338522" y="2627"/>
                    <a:pt x="10343197" y="7303"/>
                  </a:cubicBezTo>
                  <a:cubicBezTo>
                    <a:pt x="10347873" y="11978"/>
                    <a:pt x="10350500" y="18320"/>
                    <a:pt x="10350500" y="24933"/>
                  </a:cubicBezTo>
                  <a:lnTo>
                    <a:pt x="10350500" y="2896067"/>
                  </a:lnTo>
                  <a:cubicBezTo>
                    <a:pt x="10350500" y="2902680"/>
                    <a:pt x="10347873" y="2909022"/>
                    <a:pt x="10343197" y="2913697"/>
                  </a:cubicBezTo>
                  <a:cubicBezTo>
                    <a:pt x="10338522" y="2918373"/>
                    <a:pt x="10332180" y="2921000"/>
                    <a:pt x="10325567" y="2921000"/>
                  </a:cubicBezTo>
                  <a:lnTo>
                    <a:pt x="24933" y="2921000"/>
                  </a:lnTo>
                  <a:cubicBezTo>
                    <a:pt x="18320" y="2921000"/>
                    <a:pt x="11978" y="2918373"/>
                    <a:pt x="7303" y="2913697"/>
                  </a:cubicBezTo>
                  <a:cubicBezTo>
                    <a:pt x="2627" y="2909022"/>
                    <a:pt x="0" y="2902680"/>
                    <a:pt x="0" y="2896067"/>
                  </a:cubicBezTo>
                  <a:lnTo>
                    <a:pt x="0" y="24933"/>
                  </a:lnTo>
                  <a:cubicBezTo>
                    <a:pt x="0" y="18320"/>
                    <a:pt x="2627" y="11978"/>
                    <a:pt x="7303" y="7303"/>
                  </a:cubicBezTo>
                  <a:cubicBezTo>
                    <a:pt x="11978" y="2627"/>
                    <a:pt x="18320" y="0"/>
                    <a:pt x="24933" y="0"/>
                  </a:cubicBezTo>
                  <a:close/>
                </a:path>
              </a:pathLst>
            </a:custGeom>
            <a:solidFill>
              <a:srgbClr val="FFFFFF">
                <a:alpha val="7843"/>
              </a:srgbClr>
            </a:solidFill>
            <a:ln w="19050" cap="sq">
              <a:solidFill>
                <a:srgbClr val="FF5F1F">
                  <a:alpha val="7843"/>
                </a:srgbClr>
              </a:solidFill>
              <a:prstDash val="solid"/>
              <a:miter/>
            </a:ln>
          </p:spPr>
          <p:txBody>
            <a:bodyPr/>
            <a:lstStyle/>
            <a:p>
              <a:endParaRPr lang="en-US"/>
            </a:p>
          </p:txBody>
        </p:sp>
        <p:sp>
          <p:nvSpPr>
            <p:cNvPr id="6" name="TextBox 6"/>
            <p:cNvSpPr txBox="1"/>
            <p:nvPr/>
          </p:nvSpPr>
          <p:spPr>
            <a:xfrm>
              <a:off x="0" y="-38100"/>
              <a:ext cx="10350500" cy="2959100"/>
            </a:xfrm>
            <a:prstGeom prst="rect">
              <a:avLst/>
            </a:prstGeom>
          </p:spPr>
          <p:txBody>
            <a:bodyPr lIns="50800" tIns="50800" rIns="50800" bIns="50800" rtlCol="0" anchor="ctr"/>
            <a:lstStyle/>
            <a:p>
              <a:pPr algn="l">
                <a:lnSpc>
                  <a:spcPts val="1679"/>
                </a:lnSpc>
              </a:pPr>
              <a:endParaRPr/>
            </a:p>
          </p:txBody>
        </p:sp>
      </p:grpSp>
      <p:grpSp>
        <p:nvGrpSpPr>
          <p:cNvPr id="7" name="Group 7"/>
          <p:cNvGrpSpPr/>
          <p:nvPr/>
        </p:nvGrpSpPr>
        <p:grpSpPr>
          <a:xfrm>
            <a:off x="9286875" y="5905500"/>
            <a:ext cx="7762875" cy="2190750"/>
            <a:chOff x="0" y="0"/>
            <a:chExt cx="10350500" cy="2921000"/>
          </a:xfrm>
        </p:grpSpPr>
        <p:sp>
          <p:nvSpPr>
            <p:cNvPr id="8" name="Freeform 8"/>
            <p:cNvSpPr/>
            <p:nvPr/>
          </p:nvSpPr>
          <p:spPr>
            <a:xfrm>
              <a:off x="0" y="0"/>
              <a:ext cx="10350500" cy="2921000"/>
            </a:xfrm>
            <a:custGeom>
              <a:avLst/>
              <a:gdLst/>
              <a:ahLst/>
              <a:cxnLst/>
              <a:rect l="l" t="t" r="r" b="b"/>
              <a:pathLst>
                <a:path w="10350500" h="2921000">
                  <a:moveTo>
                    <a:pt x="24933" y="0"/>
                  </a:moveTo>
                  <a:lnTo>
                    <a:pt x="10325567" y="0"/>
                  </a:lnTo>
                  <a:cubicBezTo>
                    <a:pt x="10332180" y="0"/>
                    <a:pt x="10338522" y="2627"/>
                    <a:pt x="10343197" y="7303"/>
                  </a:cubicBezTo>
                  <a:cubicBezTo>
                    <a:pt x="10347873" y="11978"/>
                    <a:pt x="10350500" y="18320"/>
                    <a:pt x="10350500" y="24933"/>
                  </a:cubicBezTo>
                  <a:lnTo>
                    <a:pt x="10350500" y="2896067"/>
                  </a:lnTo>
                  <a:cubicBezTo>
                    <a:pt x="10350500" y="2902680"/>
                    <a:pt x="10347873" y="2909022"/>
                    <a:pt x="10343197" y="2913697"/>
                  </a:cubicBezTo>
                  <a:cubicBezTo>
                    <a:pt x="10338522" y="2918373"/>
                    <a:pt x="10332180" y="2921000"/>
                    <a:pt x="10325567" y="2921000"/>
                  </a:cubicBezTo>
                  <a:lnTo>
                    <a:pt x="24933" y="2921000"/>
                  </a:lnTo>
                  <a:cubicBezTo>
                    <a:pt x="18320" y="2921000"/>
                    <a:pt x="11978" y="2918373"/>
                    <a:pt x="7303" y="2913697"/>
                  </a:cubicBezTo>
                  <a:cubicBezTo>
                    <a:pt x="2627" y="2909022"/>
                    <a:pt x="0" y="2902680"/>
                    <a:pt x="0" y="2896067"/>
                  </a:cubicBezTo>
                  <a:lnTo>
                    <a:pt x="0" y="24933"/>
                  </a:lnTo>
                  <a:cubicBezTo>
                    <a:pt x="0" y="18320"/>
                    <a:pt x="2627" y="11978"/>
                    <a:pt x="7303" y="7303"/>
                  </a:cubicBezTo>
                  <a:cubicBezTo>
                    <a:pt x="11978" y="2627"/>
                    <a:pt x="18320" y="0"/>
                    <a:pt x="24933" y="0"/>
                  </a:cubicBezTo>
                  <a:close/>
                </a:path>
              </a:pathLst>
            </a:custGeom>
            <a:solidFill>
              <a:srgbClr val="FFFFFF">
                <a:alpha val="7843"/>
              </a:srgbClr>
            </a:solidFill>
            <a:ln w="19050" cap="sq">
              <a:solidFill>
                <a:srgbClr val="FF5F1F">
                  <a:alpha val="7843"/>
                </a:srgbClr>
              </a:solidFill>
              <a:prstDash val="solid"/>
              <a:miter/>
            </a:ln>
          </p:spPr>
          <p:txBody>
            <a:bodyPr/>
            <a:lstStyle/>
            <a:p>
              <a:endParaRPr lang="en-US"/>
            </a:p>
          </p:txBody>
        </p:sp>
        <p:sp>
          <p:nvSpPr>
            <p:cNvPr id="9" name="TextBox 9"/>
            <p:cNvSpPr txBox="1"/>
            <p:nvPr/>
          </p:nvSpPr>
          <p:spPr>
            <a:xfrm>
              <a:off x="0" y="-38100"/>
              <a:ext cx="10350500" cy="2959100"/>
            </a:xfrm>
            <a:prstGeom prst="rect">
              <a:avLst/>
            </a:prstGeom>
          </p:spPr>
          <p:txBody>
            <a:bodyPr lIns="50800" tIns="50800" rIns="50800" bIns="50800" rtlCol="0" anchor="ctr"/>
            <a:lstStyle/>
            <a:p>
              <a:pPr algn="l">
                <a:lnSpc>
                  <a:spcPts val="1679"/>
                </a:lnSpc>
              </a:pPr>
              <a:endParaRPr/>
            </a:p>
          </p:txBody>
        </p:sp>
      </p:grpSp>
      <p:grpSp>
        <p:nvGrpSpPr>
          <p:cNvPr id="10" name="Group 10"/>
          <p:cNvGrpSpPr/>
          <p:nvPr/>
        </p:nvGrpSpPr>
        <p:grpSpPr>
          <a:xfrm>
            <a:off x="1238250" y="8429625"/>
            <a:ext cx="2476500" cy="609600"/>
            <a:chOff x="0" y="0"/>
            <a:chExt cx="3302000" cy="812800"/>
          </a:xfrm>
        </p:grpSpPr>
        <p:grpSp>
          <p:nvGrpSpPr>
            <p:cNvPr id="11" name="Group 11"/>
            <p:cNvGrpSpPr/>
            <p:nvPr/>
          </p:nvGrpSpPr>
          <p:grpSpPr>
            <a:xfrm>
              <a:off x="0" y="0"/>
              <a:ext cx="3302000" cy="812800"/>
              <a:chOff x="0" y="0"/>
              <a:chExt cx="3302000" cy="812800"/>
            </a:xfrm>
          </p:grpSpPr>
          <p:sp>
            <p:nvSpPr>
              <p:cNvPr id="12" name="Freeform 1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13" name="TextBox 1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14" name="TextBox 1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World Bank Open Data</a:t>
              </a:r>
            </a:p>
          </p:txBody>
        </p:sp>
      </p:grpSp>
      <p:grpSp>
        <p:nvGrpSpPr>
          <p:cNvPr id="15" name="Group 15"/>
          <p:cNvGrpSpPr/>
          <p:nvPr/>
        </p:nvGrpSpPr>
        <p:grpSpPr>
          <a:xfrm>
            <a:off x="3905250" y="8429625"/>
            <a:ext cx="2476500" cy="609600"/>
            <a:chOff x="0" y="0"/>
            <a:chExt cx="3302000" cy="812800"/>
          </a:xfrm>
        </p:grpSpPr>
        <p:grpSp>
          <p:nvGrpSpPr>
            <p:cNvPr id="16" name="Group 16"/>
            <p:cNvGrpSpPr/>
            <p:nvPr/>
          </p:nvGrpSpPr>
          <p:grpSpPr>
            <a:xfrm>
              <a:off x="0" y="0"/>
              <a:ext cx="3302000" cy="812800"/>
              <a:chOff x="0" y="0"/>
              <a:chExt cx="3302000" cy="812800"/>
            </a:xfrm>
          </p:grpSpPr>
          <p:sp>
            <p:nvSpPr>
              <p:cNvPr id="17" name="Freeform 1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18" name="TextBox 1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19" name="TextBox 1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World Values Survey</a:t>
              </a:r>
            </a:p>
          </p:txBody>
        </p:sp>
      </p:grpSp>
      <p:grpSp>
        <p:nvGrpSpPr>
          <p:cNvPr id="20" name="Group 20"/>
          <p:cNvGrpSpPr/>
          <p:nvPr/>
        </p:nvGrpSpPr>
        <p:grpSpPr>
          <a:xfrm>
            <a:off x="6572250" y="8429625"/>
            <a:ext cx="2476500" cy="609600"/>
            <a:chOff x="0" y="0"/>
            <a:chExt cx="3302000" cy="812800"/>
          </a:xfrm>
        </p:grpSpPr>
        <p:grpSp>
          <p:nvGrpSpPr>
            <p:cNvPr id="21" name="Group 21"/>
            <p:cNvGrpSpPr/>
            <p:nvPr/>
          </p:nvGrpSpPr>
          <p:grpSpPr>
            <a:xfrm>
              <a:off x="0" y="0"/>
              <a:ext cx="3302000" cy="812800"/>
              <a:chOff x="0" y="0"/>
              <a:chExt cx="3302000" cy="812800"/>
            </a:xfrm>
          </p:grpSpPr>
          <p:sp>
            <p:nvSpPr>
              <p:cNvPr id="22" name="Freeform 2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23" name="TextBox 2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24" name="TextBox 2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Freedom House</a:t>
              </a:r>
            </a:p>
          </p:txBody>
        </p:sp>
      </p:grpSp>
      <p:grpSp>
        <p:nvGrpSpPr>
          <p:cNvPr id="25" name="Group 25"/>
          <p:cNvGrpSpPr/>
          <p:nvPr/>
        </p:nvGrpSpPr>
        <p:grpSpPr>
          <a:xfrm>
            <a:off x="9239250" y="8429625"/>
            <a:ext cx="2476500" cy="609600"/>
            <a:chOff x="0" y="0"/>
            <a:chExt cx="3302000" cy="812800"/>
          </a:xfrm>
        </p:grpSpPr>
        <p:grpSp>
          <p:nvGrpSpPr>
            <p:cNvPr id="26" name="Group 26"/>
            <p:cNvGrpSpPr/>
            <p:nvPr/>
          </p:nvGrpSpPr>
          <p:grpSpPr>
            <a:xfrm>
              <a:off x="0" y="0"/>
              <a:ext cx="3302000" cy="812800"/>
              <a:chOff x="0" y="0"/>
              <a:chExt cx="3302000" cy="812800"/>
            </a:xfrm>
          </p:grpSpPr>
          <p:sp>
            <p:nvSpPr>
              <p:cNvPr id="27" name="Freeform 2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28" name="TextBox 2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29" name="TextBox 2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Eurobarometer</a:t>
              </a:r>
            </a:p>
          </p:txBody>
        </p:sp>
      </p:grpSp>
      <p:grpSp>
        <p:nvGrpSpPr>
          <p:cNvPr id="30" name="Group 30"/>
          <p:cNvGrpSpPr/>
          <p:nvPr/>
        </p:nvGrpSpPr>
        <p:grpSpPr>
          <a:xfrm>
            <a:off x="11906250" y="8429625"/>
            <a:ext cx="2476500" cy="609600"/>
            <a:chOff x="0" y="0"/>
            <a:chExt cx="3302000" cy="812800"/>
          </a:xfrm>
        </p:grpSpPr>
        <p:grpSp>
          <p:nvGrpSpPr>
            <p:cNvPr id="31" name="Group 31"/>
            <p:cNvGrpSpPr/>
            <p:nvPr/>
          </p:nvGrpSpPr>
          <p:grpSpPr>
            <a:xfrm>
              <a:off x="0" y="0"/>
              <a:ext cx="3302000" cy="812800"/>
              <a:chOff x="0" y="0"/>
              <a:chExt cx="3302000" cy="812800"/>
            </a:xfrm>
          </p:grpSpPr>
          <p:sp>
            <p:nvSpPr>
              <p:cNvPr id="32" name="Freeform 3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33" name="TextBox 3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34" name="TextBox 3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Hofstede scores</a:t>
              </a:r>
            </a:p>
          </p:txBody>
        </p:sp>
      </p:grpSp>
      <p:grpSp>
        <p:nvGrpSpPr>
          <p:cNvPr id="35" name="Group 35"/>
          <p:cNvGrpSpPr/>
          <p:nvPr/>
        </p:nvGrpSpPr>
        <p:grpSpPr>
          <a:xfrm>
            <a:off x="14573250" y="8429625"/>
            <a:ext cx="2476500" cy="609600"/>
            <a:chOff x="0" y="0"/>
            <a:chExt cx="3302000" cy="812800"/>
          </a:xfrm>
        </p:grpSpPr>
        <p:grpSp>
          <p:nvGrpSpPr>
            <p:cNvPr id="36" name="Group 36"/>
            <p:cNvGrpSpPr/>
            <p:nvPr/>
          </p:nvGrpSpPr>
          <p:grpSpPr>
            <a:xfrm>
              <a:off x="0" y="0"/>
              <a:ext cx="3302000" cy="812800"/>
              <a:chOff x="0" y="0"/>
              <a:chExt cx="3302000" cy="812800"/>
            </a:xfrm>
          </p:grpSpPr>
          <p:sp>
            <p:nvSpPr>
              <p:cNvPr id="37" name="Freeform 3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38" name="TextBox 3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39" name="TextBox 3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Eurostat</a:t>
              </a:r>
            </a:p>
          </p:txBody>
        </p:sp>
      </p:grpSp>
      <p:grpSp>
        <p:nvGrpSpPr>
          <p:cNvPr id="40" name="Group 40"/>
          <p:cNvGrpSpPr/>
          <p:nvPr/>
        </p:nvGrpSpPr>
        <p:grpSpPr>
          <a:xfrm>
            <a:off x="1238250" y="9191625"/>
            <a:ext cx="2476500" cy="609600"/>
            <a:chOff x="0" y="0"/>
            <a:chExt cx="3302000" cy="812800"/>
          </a:xfrm>
        </p:grpSpPr>
        <p:grpSp>
          <p:nvGrpSpPr>
            <p:cNvPr id="41" name="Group 41"/>
            <p:cNvGrpSpPr/>
            <p:nvPr/>
          </p:nvGrpSpPr>
          <p:grpSpPr>
            <a:xfrm>
              <a:off x="0" y="0"/>
              <a:ext cx="3302000" cy="812800"/>
              <a:chOff x="0" y="0"/>
              <a:chExt cx="3302000" cy="812800"/>
            </a:xfrm>
          </p:grpSpPr>
          <p:sp>
            <p:nvSpPr>
              <p:cNvPr id="42" name="Freeform 4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43" name="TextBox 4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44" name="TextBox 4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Reuters News Report</a:t>
              </a:r>
            </a:p>
          </p:txBody>
        </p:sp>
      </p:grpSp>
      <p:grpSp>
        <p:nvGrpSpPr>
          <p:cNvPr id="45" name="Group 45"/>
          <p:cNvGrpSpPr/>
          <p:nvPr/>
        </p:nvGrpSpPr>
        <p:grpSpPr>
          <a:xfrm>
            <a:off x="3905250" y="9191625"/>
            <a:ext cx="2476500" cy="609600"/>
            <a:chOff x="0" y="0"/>
            <a:chExt cx="3302000" cy="812800"/>
          </a:xfrm>
        </p:grpSpPr>
        <p:grpSp>
          <p:nvGrpSpPr>
            <p:cNvPr id="46" name="Group 46"/>
            <p:cNvGrpSpPr/>
            <p:nvPr/>
          </p:nvGrpSpPr>
          <p:grpSpPr>
            <a:xfrm>
              <a:off x="0" y="0"/>
              <a:ext cx="3302000" cy="812800"/>
              <a:chOff x="0" y="0"/>
              <a:chExt cx="3302000" cy="812800"/>
            </a:xfrm>
          </p:grpSpPr>
          <p:sp>
            <p:nvSpPr>
              <p:cNvPr id="47" name="Freeform 4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48" name="TextBox 4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49" name="TextBox 4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RSF Press Index</a:t>
              </a:r>
            </a:p>
          </p:txBody>
        </p:sp>
      </p:grpSp>
      <p:grpSp>
        <p:nvGrpSpPr>
          <p:cNvPr id="50" name="Group 50"/>
          <p:cNvGrpSpPr/>
          <p:nvPr/>
        </p:nvGrpSpPr>
        <p:grpSpPr>
          <a:xfrm>
            <a:off x="6572250" y="9191625"/>
            <a:ext cx="2476500" cy="609600"/>
            <a:chOff x="0" y="0"/>
            <a:chExt cx="3302000" cy="812800"/>
          </a:xfrm>
        </p:grpSpPr>
        <p:grpSp>
          <p:nvGrpSpPr>
            <p:cNvPr id="51" name="Group 51"/>
            <p:cNvGrpSpPr/>
            <p:nvPr/>
          </p:nvGrpSpPr>
          <p:grpSpPr>
            <a:xfrm>
              <a:off x="0" y="0"/>
              <a:ext cx="3302000" cy="812800"/>
              <a:chOff x="0" y="0"/>
              <a:chExt cx="3302000" cy="812800"/>
            </a:xfrm>
          </p:grpSpPr>
          <p:sp>
            <p:nvSpPr>
              <p:cNvPr id="52" name="Freeform 5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53" name="TextBox 5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54" name="TextBox 5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Deloitte Gen Z Survey</a:t>
              </a:r>
            </a:p>
          </p:txBody>
        </p:sp>
      </p:grpSp>
      <p:grpSp>
        <p:nvGrpSpPr>
          <p:cNvPr id="55" name="Group 55"/>
          <p:cNvGrpSpPr/>
          <p:nvPr/>
        </p:nvGrpSpPr>
        <p:grpSpPr>
          <a:xfrm>
            <a:off x="9239250" y="9191625"/>
            <a:ext cx="2476500" cy="609600"/>
            <a:chOff x="0" y="0"/>
            <a:chExt cx="3302000" cy="812800"/>
          </a:xfrm>
        </p:grpSpPr>
        <p:grpSp>
          <p:nvGrpSpPr>
            <p:cNvPr id="56" name="Group 56"/>
            <p:cNvGrpSpPr/>
            <p:nvPr/>
          </p:nvGrpSpPr>
          <p:grpSpPr>
            <a:xfrm>
              <a:off x="0" y="0"/>
              <a:ext cx="3302000" cy="812800"/>
              <a:chOff x="0" y="0"/>
              <a:chExt cx="3302000" cy="812800"/>
            </a:xfrm>
          </p:grpSpPr>
          <p:sp>
            <p:nvSpPr>
              <p:cNvPr id="57" name="Freeform 5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58" name="TextBox 5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59" name="TextBox 5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IMF Outlook</a:t>
              </a:r>
            </a:p>
          </p:txBody>
        </p:sp>
      </p:grpSp>
      <p:grpSp>
        <p:nvGrpSpPr>
          <p:cNvPr id="60" name="Group 60"/>
          <p:cNvGrpSpPr/>
          <p:nvPr/>
        </p:nvGrpSpPr>
        <p:grpSpPr>
          <a:xfrm>
            <a:off x="11906250" y="9191625"/>
            <a:ext cx="2476500" cy="609600"/>
            <a:chOff x="0" y="0"/>
            <a:chExt cx="3302000" cy="812800"/>
          </a:xfrm>
        </p:grpSpPr>
        <p:grpSp>
          <p:nvGrpSpPr>
            <p:cNvPr id="61" name="Group 61"/>
            <p:cNvGrpSpPr/>
            <p:nvPr/>
          </p:nvGrpSpPr>
          <p:grpSpPr>
            <a:xfrm>
              <a:off x="0" y="0"/>
              <a:ext cx="3302000" cy="812800"/>
              <a:chOff x="0" y="0"/>
              <a:chExt cx="3302000" cy="812800"/>
            </a:xfrm>
          </p:grpSpPr>
          <p:sp>
            <p:nvSpPr>
              <p:cNvPr id="62" name="Freeform 62"/>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63" name="TextBox 63"/>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64" name="TextBox 64"/>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Gender Gap (WEF)</a:t>
              </a:r>
            </a:p>
          </p:txBody>
        </p:sp>
      </p:grpSp>
      <p:grpSp>
        <p:nvGrpSpPr>
          <p:cNvPr id="65" name="Group 65"/>
          <p:cNvGrpSpPr/>
          <p:nvPr/>
        </p:nvGrpSpPr>
        <p:grpSpPr>
          <a:xfrm>
            <a:off x="14573250" y="9191625"/>
            <a:ext cx="2476500" cy="609600"/>
            <a:chOff x="0" y="0"/>
            <a:chExt cx="3302000" cy="812800"/>
          </a:xfrm>
        </p:grpSpPr>
        <p:grpSp>
          <p:nvGrpSpPr>
            <p:cNvPr id="66" name="Group 66"/>
            <p:cNvGrpSpPr/>
            <p:nvPr/>
          </p:nvGrpSpPr>
          <p:grpSpPr>
            <a:xfrm>
              <a:off x="0" y="0"/>
              <a:ext cx="3302000" cy="812800"/>
              <a:chOff x="0" y="0"/>
              <a:chExt cx="3302000" cy="812800"/>
            </a:xfrm>
          </p:grpSpPr>
          <p:sp>
            <p:nvSpPr>
              <p:cNvPr id="67" name="Freeform 67"/>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68" name="TextBox 68"/>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69" name="TextBox 69"/>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DataReportal</a:t>
              </a:r>
            </a:p>
          </p:txBody>
        </p:sp>
      </p:grpSp>
      <p:sp>
        <p:nvSpPr>
          <p:cNvPr id="70" name="TextBox 70"/>
          <p:cNvSpPr txBox="1"/>
          <p:nvPr/>
        </p:nvSpPr>
        <p:spPr>
          <a:xfrm>
            <a:off x="1409700" y="5143500"/>
            <a:ext cx="7000875" cy="457200"/>
          </a:xfrm>
          <a:prstGeom prst="rect">
            <a:avLst/>
          </a:prstGeom>
        </p:spPr>
        <p:txBody>
          <a:bodyPr lIns="0" tIns="0" rIns="0" bIns="0" rtlCol="0" anchor="t">
            <a:spAutoFit/>
          </a:bodyPr>
          <a:lstStyle/>
          <a:p>
            <a:pPr algn="l">
              <a:lnSpc>
                <a:spcPts val="3450"/>
              </a:lnSpc>
            </a:pPr>
            <a:r>
              <a:rPr lang="en-US" sz="3000" b="1">
                <a:solidFill>
                  <a:srgbClr val="FF5F1F"/>
                </a:solidFill>
                <a:latin typeface="Arimo Bold"/>
                <a:ea typeface="Arimo Bold"/>
                <a:cs typeface="Arimo Bold"/>
                <a:sym typeface="Arimo Bold"/>
              </a:rPr>
              <a:t>Start from countries</a:t>
            </a:r>
          </a:p>
        </p:txBody>
      </p:sp>
      <p:sp>
        <p:nvSpPr>
          <p:cNvPr id="71" name="TextBox 71"/>
          <p:cNvSpPr txBox="1"/>
          <p:nvPr/>
        </p:nvSpPr>
        <p:spPr>
          <a:xfrm>
            <a:off x="10884586" y="5143500"/>
            <a:ext cx="7000875" cy="457200"/>
          </a:xfrm>
          <a:prstGeom prst="rect">
            <a:avLst/>
          </a:prstGeom>
        </p:spPr>
        <p:txBody>
          <a:bodyPr lIns="0" tIns="0" rIns="0" bIns="0" rtlCol="0" anchor="t">
            <a:spAutoFit/>
          </a:bodyPr>
          <a:lstStyle/>
          <a:p>
            <a:pPr algn="l">
              <a:lnSpc>
                <a:spcPts val="3450"/>
              </a:lnSpc>
            </a:pPr>
            <a:r>
              <a:rPr lang="en-US" sz="3000" b="1">
                <a:solidFill>
                  <a:srgbClr val="FF5F1F"/>
                </a:solidFill>
                <a:latin typeface="Arimo Bold"/>
                <a:ea typeface="Arimo Bold"/>
                <a:cs typeface="Arimo Bold"/>
                <a:sym typeface="Arimo Bold"/>
              </a:rPr>
              <a:t>Start from consumers</a:t>
            </a:r>
          </a:p>
        </p:txBody>
      </p:sp>
      <p:sp>
        <p:nvSpPr>
          <p:cNvPr id="72" name="TextBox 72"/>
          <p:cNvSpPr txBox="1"/>
          <p:nvPr/>
        </p:nvSpPr>
        <p:spPr>
          <a:xfrm>
            <a:off x="2247900" y="3467100"/>
            <a:ext cx="14097000" cy="380986"/>
          </a:xfrm>
          <a:prstGeom prst="rect">
            <a:avLst/>
          </a:prstGeom>
        </p:spPr>
        <p:txBody>
          <a:bodyPr lIns="0" tIns="0" rIns="0" bIns="0" rtlCol="0" anchor="t">
            <a:spAutoFit/>
          </a:bodyPr>
          <a:lstStyle/>
          <a:p>
            <a:pPr algn="l">
              <a:lnSpc>
                <a:spcPts val="2925"/>
              </a:lnSpc>
            </a:pPr>
            <a:r>
              <a:rPr lang="en-US" sz="2250" b="1">
                <a:solidFill>
                  <a:srgbClr val="E6E1D6"/>
                </a:solidFill>
                <a:latin typeface="Arimo Bold"/>
                <a:ea typeface="Arimo Bold"/>
                <a:cs typeface="Arimo Bold"/>
                <a:sym typeface="Arimo Bold"/>
              </a:rPr>
              <a:t>Sort the free data sources from our course website: do they describe countries – or consumers?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4999"/>
            </a:blip>
            <a:stretch>
              <a:fillRect/>
            </a:stretch>
          </a:blipFill>
        </p:spPr>
        <p:txBody>
          <a:bodyPr/>
          <a:lstStyle/>
          <a:p>
            <a:endParaRPr lang="en-US"/>
          </a:p>
        </p:txBody>
      </p:sp>
      <p:sp>
        <p:nvSpPr>
          <p:cNvPr id="3" name="TextBox 3"/>
          <p:cNvSpPr txBox="1"/>
          <p:nvPr/>
        </p:nvSpPr>
        <p:spPr>
          <a:xfrm>
            <a:off x="2887843" y="1981200"/>
            <a:ext cx="16325088" cy="1524000"/>
          </a:xfrm>
          <a:prstGeom prst="rect">
            <a:avLst/>
          </a:prstGeom>
        </p:spPr>
        <p:txBody>
          <a:bodyPr lIns="0" tIns="0" rIns="0" bIns="0" rtlCol="0" anchor="t">
            <a:spAutoFit/>
          </a:bodyPr>
          <a:lstStyle/>
          <a:p>
            <a:pPr algn="l">
              <a:lnSpc>
                <a:spcPts val="12060"/>
              </a:lnSpc>
            </a:pPr>
            <a:r>
              <a:rPr lang="en-US" sz="10050" b="1">
                <a:solidFill>
                  <a:srgbClr val="FFFFFF"/>
                </a:solidFill>
                <a:latin typeface="Aptos Bold"/>
                <a:ea typeface="Aptos Bold"/>
                <a:cs typeface="Aptos Bold"/>
                <a:sym typeface="Aptos Bold"/>
              </a:rPr>
              <a:t>What data sources?</a:t>
            </a:r>
          </a:p>
        </p:txBody>
      </p:sp>
      <p:sp>
        <p:nvSpPr>
          <p:cNvPr id="4" name="TextBox 4"/>
          <p:cNvSpPr txBox="1"/>
          <p:nvPr/>
        </p:nvSpPr>
        <p:spPr>
          <a:xfrm>
            <a:off x="1409700" y="5143500"/>
            <a:ext cx="7000875" cy="457200"/>
          </a:xfrm>
          <a:prstGeom prst="rect">
            <a:avLst/>
          </a:prstGeom>
        </p:spPr>
        <p:txBody>
          <a:bodyPr lIns="0" tIns="0" rIns="0" bIns="0" rtlCol="0" anchor="t">
            <a:spAutoFit/>
          </a:bodyPr>
          <a:lstStyle/>
          <a:p>
            <a:pPr algn="l">
              <a:lnSpc>
                <a:spcPts val="3450"/>
              </a:lnSpc>
            </a:pPr>
            <a:r>
              <a:rPr lang="en-US" sz="3000" b="1">
                <a:solidFill>
                  <a:srgbClr val="FF5F1F"/>
                </a:solidFill>
                <a:latin typeface="Arimo Bold"/>
                <a:ea typeface="Arimo Bold"/>
                <a:cs typeface="Arimo Bold"/>
                <a:sym typeface="Arimo Bold"/>
              </a:rPr>
              <a:t>Start from countries</a:t>
            </a:r>
          </a:p>
        </p:txBody>
      </p:sp>
      <p:sp>
        <p:nvSpPr>
          <p:cNvPr id="5" name="TextBox 5"/>
          <p:cNvSpPr txBox="1"/>
          <p:nvPr/>
        </p:nvSpPr>
        <p:spPr>
          <a:xfrm>
            <a:off x="10884586" y="5143500"/>
            <a:ext cx="7000875" cy="457200"/>
          </a:xfrm>
          <a:prstGeom prst="rect">
            <a:avLst/>
          </a:prstGeom>
        </p:spPr>
        <p:txBody>
          <a:bodyPr lIns="0" tIns="0" rIns="0" bIns="0" rtlCol="0" anchor="t">
            <a:spAutoFit/>
          </a:bodyPr>
          <a:lstStyle/>
          <a:p>
            <a:pPr algn="l">
              <a:lnSpc>
                <a:spcPts val="3450"/>
              </a:lnSpc>
            </a:pPr>
            <a:r>
              <a:rPr lang="en-US" sz="3000" b="1">
                <a:solidFill>
                  <a:srgbClr val="FF5F1F"/>
                </a:solidFill>
                <a:latin typeface="Arimo Bold"/>
                <a:ea typeface="Arimo Bold"/>
                <a:cs typeface="Arimo Bold"/>
                <a:sym typeface="Arimo Bold"/>
              </a:rPr>
              <a:t>Start from consumers</a:t>
            </a:r>
          </a:p>
        </p:txBody>
      </p:sp>
      <p:grpSp>
        <p:nvGrpSpPr>
          <p:cNvPr id="6" name="Group 6"/>
          <p:cNvGrpSpPr/>
          <p:nvPr/>
        </p:nvGrpSpPr>
        <p:grpSpPr>
          <a:xfrm>
            <a:off x="695325" y="5715000"/>
            <a:ext cx="8429625" cy="3287978"/>
            <a:chOff x="0" y="0"/>
            <a:chExt cx="11239500" cy="4383971"/>
          </a:xfrm>
        </p:grpSpPr>
        <p:sp>
          <p:nvSpPr>
            <p:cNvPr id="7" name="Freeform 7"/>
            <p:cNvSpPr/>
            <p:nvPr/>
          </p:nvSpPr>
          <p:spPr>
            <a:xfrm>
              <a:off x="0" y="0"/>
              <a:ext cx="11239500" cy="4383971"/>
            </a:xfrm>
            <a:custGeom>
              <a:avLst/>
              <a:gdLst/>
              <a:ahLst/>
              <a:cxnLst/>
              <a:rect l="l" t="t" r="r" b="b"/>
              <a:pathLst>
                <a:path w="11239500" h="4383971">
                  <a:moveTo>
                    <a:pt x="22960" y="0"/>
                  </a:moveTo>
                  <a:lnTo>
                    <a:pt x="11216539" y="0"/>
                  </a:lnTo>
                  <a:cubicBezTo>
                    <a:pt x="11222629" y="0"/>
                    <a:pt x="11228469" y="2419"/>
                    <a:pt x="11232775" y="6725"/>
                  </a:cubicBezTo>
                  <a:cubicBezTo>
                    <a:pt x="11237081" y="11031"/>
                    <a:pt x="11239500" y="16871"/>
                    <a:pt x="11239500" y="22960"/>
                  </a:cubicBezTo>
                  <a:lnTo>
                    <a:pt x="11239500" y="4361010"/>
                  </a:lnTo>
                  <a:cubicBezTo>
                    <a:pt x="11239500" y="4367100"/>
                    <a:pt x="11237081" y="4372940"/>
                    <a:pt x="11232775" y="4377246"/>
                  </a:cubicBezTo>
                  <a:cubicBezTo>
                    <a:pt x="11228469" y="4381552"/>
                    <a:pt x="11222629" y="4383971"/>
                    <a:pt x="11216539" y="4383971"/>
                  </a:cubicBezTo>
                  <a:lnTo>
                    <a:pt x="22960" y="4383971"/>
                  </a:lnTo>
                  <a:cubicBezTo>
                    <a:pt x="16871" y="4383971"/>
                    <a:pt x="11031" y="4381552"/>
                    <a:pt x="6725" y="4377246"/>
                  </a:cubicBezTo>
                  <a:cubicBezTo>
                    <a:pt x="2419" y="4372940"/>
                    <a:pt x="0" y="4367100"/>
                    <a:pt x="0" y="4361010"/>
                  </a:cubicBezTo>
                  <a:lnTo>
                    <a:pt x="0" y="22960"/>
                  </a:lnTo>
                  <a:cubicBezTo>
                    <a:pt x="0" y="16871"/>
                    <a:pt x="2419" y="11031"/>
                    <a:pt x="6725" y="6725"/>
                  </a:cubicBezTo>
                  <a:cubicBezTo>
                    <a:pt x="11031" y="2419"/>
                    <a:pt x="16871" y="0"/>
                    <a:pt x="22960" y="0"/>
                  </a:cubicBezTo>
                  <a:close/>
                </a:path>
              </a:pathLst>
            </a:custGeom>
            <a:solidFill>
              <a:srgbClr val="FFFFFF">
                <a:alpha val="7843"/>
              </a:srgbClr>
            </a:solidFill>
            <a:ln w="19050" cap="sq">
              <a:solidFill>
                <a:srgbClr val="FF5F1F">
                  <a:alpha val="7843"/>
                </a:srgbClr>
              </a:solidFill>
              <a:prstDash val="solid"/>
              <a:miter/>
            </a:ln>
          </p:spPr>
          <p:txBody>
            <a:bodyPr/>
            <a:lstStyle/>
            <a:p>
              <a:endParaRPr lang="en-US"/>
            </a:p>
          </p:txBody>
        </p:sp>
        <p:sp>
          <p:nvSpPr>
            <p:cNvPr id="8" name="TextBox 8"/>
            <p:cNvSpPr txBox="1"/>
            <p:nvPr/>
          </p:nvSpPr>
          <p:spPr>
            <a:xfrm>
              <a:off x="0" y="-38100"/>
              <a:ext cx="11239500" cy="4422071"/>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9934575" y="5905500"/>
            <a:ext cx="7115175" cy="2190750"/>
            <a:chOff x="0" y="0"/>
            <a:chExt cx="9486900" cy="2921000"/>
          </a:xfrm>
        </p:grpSpPr>
        <p:sp>
          <p:nvSpPr>
            <p:cNvPr id="10" name="Freeform 10"/>
            <p:cNvSpPr/>
            <p:nvPr/>
          </p:nvSpPr>
          <p:spPr>
            <a:xfrm>
              <a:off x="0" y="0"/>
              <a:ext cx="9486900" cy="2921000"/>
            </a:xfrm>
            <a:custGeom>
              <a:avLst/>
              <a:gdLst/>
              <a:ahLst/>
              <a:cxnLst/>
              <a:rect l="l" t="t" r="r" b="b"/>
              <a:pathLst>
                <a:path w="9486900" h="2921000">
                  <a:moveTo>
                    <a:pt x="27202" y="0"/>
                  </a:moveTo>
                  <a:lnTo>
                    <a:pt x="9459698" y="0"/>
                  </a:lnTo>
                  <a:cubicBezTo>
                    <a:pt x="9474721" y="0"/>
                    <a:pt x="9486900" y="12179"/>
                    <a:pt x="9486900" y="27202"/>
                  </a:cubicBezTo>
                  <a:lnTo>
                    <a:pt x="9486900" y="2893798"/>
                  </a:lnTo>
                  <a:cubicBezTo>
                    <a:pt x="9486900" y="2908821"/>
                    <a:pt x="9474721" y="2921000"/>
                    <a:pt x="9459698" y="2921000"/>
                  </a:cubicBezTo>
                  <a:lnTo>
                    <a:pt x="27202" y="2921000"/>
                  </a:lnTo>
                  <a:cubicBezTo>
                    <a:pt x="12179" y="2921000"/>
                    <a:pt x="0" y="2908821"/>
                    <a:pt x="0" y="2893798"/>
                  </a:cubicBezTo>
                  <a:lnTo>
                    <a:pt x="0" y="27202"/>
                  </a:lnTo>
                  <a:cubicBezTo>
                    <a:pt x="0" y="12179"/>
                    <a:pt x="12179" y="0"/>
                    <a:pt x="27202" y="0"/>
                  </a:cubicBezTo>
                  <a:close/>
                </a:path>
              </a:pathLst>
            </a:custGeom>
            <a:solidFill>
              <a:srgbClr val="FFFFFF">
                <a:alpha val="7843"/>
              </a:srgbClr>
            </a:solidFill>
            <a:ln w="19050" cap="sq">
              <a:solidFill>
                <a:srgbClr val="FF5F1F">
                  <a:alpha val="7843"/>
                </a:srgbClr>
              </a:solidFill>
              <a:prstDash val="solid"/>
              <a:miter/>
            </a:ln>
          </p:spPr>
          <p:txBody>
            <a:bodyPr/>
            <a:lstStyle/>
            <a:p>
              <a:endParaRPr lang="en-US"/>
            </a:p>
          </p:txBody>
        </p:sp>
        <p:sp>
          <p:nvSpPr>
            <p:cNvPr id="11" name="TextBox 11"/>
            <p:cNvSpPr txBox="1"/>
            <p:nvPr/>
          </p:nvSpPr>
          <p:spPr>
            <a:xfrm>
              <a:off x="0" y="-38100"/>
              <a:ext cx="9486900" cy="2959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885825" y="6158987"/>
            <a:ext cx="2476500" cy="609600"/>
            <a:chOff x="0" y="0"/>
            <a:chExt cx="3302000" cy="812800"/>
          </a:xfrm>
        </p:grpSpPr>
        <p:grpSp>
          <p:nvGrpSpPr>
            <p:cNvPr id="13" name="Group 13"/>
            <p:cNvGrpSpPr/>
            <p:nvPr/>
          </p:nvGrpSpPr>
          <p:grpSpPr>
            <a:xfrm>
              <a:off x="0" y="0"/>
              <a:ext cx="3302000" cy="812800"/>
              <a:chOff x="0" y="0"/>
              <a:chExt cx="3302000" cy="812800"/>
            </a:xfrm>
          </p:grpSpPr>
          <p:sp>
            <p:nvSpPr>
              <p:cNvPr id="14" name="Freeform 1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15" name="TextBox 1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16" name="TextBox 1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World Bank Open Data</a:t>
              </a:r>
            </a:p>
          </p:txBody>
        </p:sp>
      </p:grpSp>
      <p:grpSp>
        <p:nvGrpSpPr>
          <p:cNvPr id="17" name="Group 17"/>
          <p:cNvGrpSpPr/>
          <p:nvPr/>
        </p:nvGrpSpPr>
        <p:grpSpPr>
          <a:xfrm>
            <a:off x="13623239" y="6242174"/>
            <a:ext cx="2476500" cy="609600"/>
            <a:chOff x="0" y="0"/>
            <a:chExt cx="3302000" cy="812800"/>
          </a:xfrm>
        </p:grpSpPr>
        <p:grpSp>
          <p:nvGrpSpPr>
            <p:cNvPr id="18" name="Group 18"/>
            <p:cNvGrpSpPr/>
            <p:nvPr/>
          </p:nvGrpSpPr>
          <p:grpSpPr>
            <a:xfrm>
              <a:off x="0" y="0"/>
              <a:ext cx="3302000" cy="812800"/>
              <a:chOff x="0" y="0"/>
              <a:chExt cx="3302000" cy="812800"/>
            </a:xfrm>
          </p:grpSpPr>
          <p:sp>
            <p:nvSpPr>
              <p:cNvPr id="19" name="Freeform 1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20" name="TextBox 2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21" name="TextBox 2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World Values Survey</a:t>
              </a:r>
            </a:p>
          </p:txBody>
        </p:sp>
      </p:grpSp>
      <p:grpSp>
        <p:nvGrpSpPr>
          <p:cNvPr id="22" name="Group 22"/>
          <p:cNvGrpSpPr/>
          <p:nvPr/>
        </p:nvGrpSpPr>
        <p:grpSpPr>
          <a:xfrm>
            <a:off x="3544086" y="6112298"/>
            <a:ext cx="2476500" cy="609600"/>
            <a:chOff x="0" y="0"/>
            <a:chExt cx="3302000" cy="812800"/>
          </a:xfrm>
        </p:grpSpPr>
        <p:grpSp>
          <p:nvGrpSpPr>
            <p:cNvPr id="23" name="Group 23"/>
            <p:cNvGrpSpPr/>
            <p:nvPr/>
          </p:nvGrpSpPr>
          <p:grpSpPr>
            <a:xfrm>
              <a:off x="0" y="0"/>
              <a:ext cx="3302000" cy="812800"/>
              <a:chOff x="0" y="0"/>
              <a:chExt cx="3302000" cy="812800"/>
            </a:xfrm>
          </p:grpSpPr>
          <p:sp>
            <p:nvSpPr>
              <p:cNvPr id="24" name="Freeform 2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25" name="TextBox 2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26" name="TextBox 2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Freedom House</a:t>
              </a:r>
            </a:p>
          </p:txBody>
        </p:sp>
      </p:grpSp>
      <p:grpSp>
        <p:nvGrpSpPr>
          <p:cNvPr id="27" name="Group 27"/>
          <p:cNvGrpSpPr/>
          <p:nvPr/>
        </p:nvGrpSpPr>
        <p:grpSpPr>
          <a:xfrm>
            <a:off x="10884586" y="6242174"/>
            <a:ext cx="2476500" cy="609600"/>
            <a:chOff x="0" y="0"/>
            <a:chExt cx="3302000" cy="812800"/>
          </a:xfrm>
        </p:grpSpPr>
        <p:grpSp>
          <p:nvGrpSpPr>
            <p:cNvPr id="28" name="Group 28"/>
            <p:cNvGrpSpPr/>
            <p:nvPr/>
          </p:nvGrpSpPr>
          <p:grpSpPr>
            <a:xfrm>
              <a:off x="0" y="0"/>
              <a:ext cx="3302000" cy="812800"/>
              <a:chOff x="0" y="0"/>
              <a:chExt cx="3302000" cy="812800"/>
            </a:xfrm>
          </p:grpSpPr>
          <p:sp>
            <p:nvSpPr>
              <p:cNvPr id="29" name="Freeform 2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30" name="TextBox 3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31" name="TextBox 3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Eurobarometer</a:t>
              </a:r>
            </a:p>
          </p:txBody>
        </p:sp>
      </p:grpSp>
      <p:grpSp>
        <p:nvGrpSpPr>
          <p:cNvPr id="32" name="Group 32"/>
          <p:cNvGrpSpPr/>
          <p:nvPr/>
        </p:nvGrpSpPr>
        <p:grpSpPr>
          <a:xfrm>
            <a:off x="3544086" y="7987787"/>
            <a:ext cx="2476500" cy="609600"/>
            <a:chOff x="0" y="0"/>
            <a:chExt cx="3302000" cy="812800"/>
          </a:xfrm>
        </p:grpSpPr>
        <p:grpSp>
          <p:nvGrpSpPr>
            <p:cNvPr id="33" name="Group 33"/>
            <p:cNvGrpSpPr/>
            <p:nvPr/>
          </p:nvGrpSpPr>
          <p:grpSpPr>
            <a:xfrm>
              <a:off x="0" y="0"/>
              <a:ext cx="3302000" cy="812800"/>
              <a:chOff x="0" y="0"/>
              <a:chExt cx="3302000" cy="812800"/>
            </a:xfrm>
          </p:grpSpPr>
          <p:sp>
            <p:nvSpPr>
              <p:cNvPr id="34" name="Freeform 3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35" name="TextBox 3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36" name="TextBox 3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Hofstede scores</a:t>
              </a:r>
            </a:p>
          </p:txBody>
        </p:sp>
      </p:grpSp>
      <p:grpSp>
        <p:nvGrpSpPr>
          <p:cNvPr id="37" name="Group 37"/>
          <p:cNvGrpSpPr/>
          <p:nvPr/>
        </p:nvGrpSpPr>
        <p:grpSpPr>
          <a:xfrm>
            <a:off x="3544086" y="7026698"/>
            <a:ext cx="2476500" cy="609600"/>
            <a:chOff x="0" y="0"/>
            <a:chExt cx="3302000" cy="812800"/>
          </a:xfrm>
        </p:grpSpPr>
        <p:grpSp>
          <p:nvGrpSpPr>
            <p:cNvPr id="38" name="Group 38"/>
            <p:cNvGrpSpPr/>
            <p:nvPr/>
          </p:nvGrpSpPr>
          <p:grpSpPr>
            <a:xfrm>
              <a:off x="0" y="0"/>
              <a:ext cx="3302000" cy="812800"/>
              <a:chOff x="0" y="0"/>
              <a:chExt cx="3302000" cy="812800"/>
            </a:xfrm>
          </p:grpSpPr>
          <p:sp>
            <p:nvSpPr>
              <p:cNvPr id="39" name="Freeform 3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40" name="TextBox 4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41" name="TextBox 4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Eurostat</a:t>
              </a:r>
            </a:p>
          </p:txBody>
        </p:sp>
      </p:grpSp>
      <p:grpSp>
        <p:nvGrpSpPr>
          <p:cNvPr id="42" name="Group 42"/>
          <p:cNvGrpSpPr/>
          <p:nvPr/>
        </p:nvGrpSpPr>
        <p:grpSpPr>
          <a:xfrm>
            <a:off x="10884586" y="7102351"/>
            <a:ext cx="2476500" cy="609600"/>
            <a:chOff x="0" y="0"/>
            <a:chExt cx="3302000" cy="812800"/>
          </a:xfrm>
        </p:grpSpPr>
        <p:grpSp>
          <p:nvGrpSpPr>
            <p:cNvPr id="43" name="Group 43"/>
            <p:cNvGrpSpPr/>
            <p:nvPr/>
          </p:nvGrpSpPr>
          <p:grpSpPr>
            <a:xfrm>
              <a:off x="0" y="0"/>
              <a:ext cx="3302000" cy="812800"/>
              <a:chOff x="0" y="0"/>
              <a:chExt cx="3302000" cy="812800"/>
            </a:xfrm>
          </p:grpSpPr>
          <p:sp>
            <p:nvSpPr>
              <p:cNvPr id="44" name="Freeform 4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45" name="TextBox 4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46" name="TextBox 4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Reuters News Report</a:t>
              </a:r>
            </a:p>
          </p:txBody>
        </p:sp>
      </p:grpSp>
      <p:grpSp>
        <p:nvGrpSpPr>
          <p:cNvPr id="47" name="Group 47"/>
          <p:cNvGrpSpPr/>
          <p:nvPr/>
        </p:nvGrpSpPr>
        <p:grpSpPr>
          <a:xfrm>
            <a:off x="885825" y="7073387"/>
            <a:ext cx="2476500" cy="609600"/>
            <a:chOff x="0" y="0"/>
            <a:chExt cx="3302000" cy="812800"/>
          </a:xfrm>
        </p:grpSpPr>
        <p:grpSp>
          <p:nvGrpSpPr>
            <p:cNvPr id="48" name="Group 48"/>
            <p:cNvGrpSpPr/>
            <p:nvPr/>
          </p:nvGrpSpPr>
          <p:grpSpPr>
            <a:xfrm>
              <a:off x="0" y="0"/>
              <a:ext cx="3302000" cy="812800"/>
              <a:chOff x="0" y="0"/>
              <a:chExt cx="3302000" cy="812800"/>
            </a:xfrm>
          </p:grpSpPr>
          <p:sp>
            <p:nvSpPr>
              <p:cNvPr id="49" name="Freeform 4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50" name="TextBox 5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51" name="TextBox 5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RSF Press Index</a:t>
              </a:r>
            </a:p>
          </p:txBody>
        </p:sp>
      </p:grpSp>
      <p:grpSp>
        <p:nvGrpSpPr>
          <p:cNvPr id="52" name="Group 52"/>
          <p:cNvGrpSpPr/>
          <p:nvPr/>
        </p:nvGrpSpPr>
        <p:grpSpPr>
          <a:xfrm>
            <a:off x="13623239" y="7102351"/>
            <a:ext cx="2476500" cy="609600"/>
            <a:chOff x="0" y="0"/>
            <a:chExt cx="3302000" cy="812800"/>
          </a:xfrm>
        </p:grpSpPr>
        <p:grpSp>
          <p:nvGrpSpPr>
            <p:cNvPr id="53" name="Group 53"/>
            <p:cNvGrpSpPr/>
            <p:nvPr/>
          </p:nvGrpSpPr>
          <p:grpSpPr>
            <a:xfrm>
              <a:off x="0" y="0"/>
              <a:ext cx="3302000" cy="812800"/>
              <a:chOff x="0" y="0"/>
              <a:chExt cx="3302000" cy="812800"/>
            </a:xfrm>
          </p:grpSpPr>
          <p:sp>
            <p:nvSpPr>
              <p:cNvPr id="54" name="Freeform 5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55" name="TextBox 5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56" name="TextBox 5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Deloitte Gen Z Survey</a:t>
              </a:r>
            </a:p>
          </p:txBody>
        </p:sp>
      </p:grpSp>
      <p:grpSp>
        <p:nvGrpSpPr>
          <p:cNvPr id="57" name="Group 57"/>
          <p:cNvGrpSpPr/>
          <p:nvPr/>
        </p:nvGrpSpPr>
        <p:grpSpPr>
          <a:xfrm>
            <a:off x="6267450" y="6158987"/>
            <a:ext cx="2476500" cy="609600"/>
            <a:chOff x="0" y="0"/>
            <a:chExt cx="3302000" cy="812800"/>
          </a:xfrm>
        </p:grpSpPr>
        <p:grpSp>
          <p:nvGrpSpPr>
            <p:cNvPr id="58" name="Group 58"/>
            <p:cNvGrpSpPr/>
            <p:nvPr/>
          </p:nvGrpSpPr>
          <p:grpSpPr>
            <a:xfrm>
              <a:off x="0" y="0"/>
              <a:ext cx="3302000" cy="812800"/>
              <a:chOff x="0" y="0"/>
              <a:chExt cx="3302000" cy="812800"/>
            </a:xfrm>
          </p:grpSpPr>
          <p:sp>
            <p:nvSpPr>
              <p:cNvPr id="59" name="Freeform 5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60" name="TextBox 6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61" name="TextBox 6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IMF Outlook</a:t>
              </a:r>
            </a:p>
          </p:txBody>
        </p:sp>
      </p:grpSp>
      <p:grpSp>
        <p:nvGrpSpPr>
          <p:cNvPr id="62" name="Group 62"/>
          <p:cNvGrpSpPr/>
          <p:nvPr/>
        </p:nvGrpSpPr>
        <p:grpSpPr>
          <a:xfrm>
            <a:off x="6267450" y="7026698"/>
            <a:ext cx="2476500" cy="609600"/>
            <a:chOff x="0" y="0"/>
            <a:chExt cx="3302000" cy="812800"/>
          </a:xfrm>
        </p:grpSpPr>
        <p:grpSp>
          <p:nvGrpSpPr>
            <p:cNvPr id="63" name="Group 63"/>
            <p:cNvGrpSpPr/>
            <p:nvPr/>
          </p:nvGrpSpPr>
          <p:grpSpPr>
            <a:xfrm>
              <a:off x="0" y="0"/>
              <a:ext cx="3302000" cy="812800"/>
              <a:chOff x="0" y="0"/>
              <a:chExt cx="3302000" cy="812800"/>
            </a:xfrm>
          </p:grpSpPr>
          <p:sp>
            <p:nvSpPr>
              <p:cNvPr id="64" name="Freeform 64"/>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65" name="TextBox 65"/>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66" name="TextBox 66"/>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Gender Gap (WEF)</a:t>
              </a:r>
            </a:p>
          </p:txBody>
        </p:sp>
      </p:grpSp>
      <p:grpSp>
        <p:nvGrpSpPr>
          <p:cNvPr id="67" name="Group 67"/>
          <p:cNvGrpSpPr/>
          <p:nvPr/>
        </p:nvGrpSpPr>
        <p:grpSpPr>
          <a:xfrm>
            <a:off x="885825" y="7987787"/>
            <a:ext cx="2476500" cy="609600"/>
            <a:chOff x="0" y="0"/>
            <a:chExt cx="3302000" cy="812800"/>
          </a:xfrm>
        </p:grpSpPr>
        <p:grpSp>
          <p:nvGrpSpPr>
            <p:cNvPr id="68" name="Group 68"/>
            <p:cNvGrpSpPr/>
            <p:nvPr/>
          </p:nvGrpSpPr>
          <p:grpSpPr>
            <a:xfrm>
              <a:off x="0" y="0"/>
              <a:ext cx="3302000" cy="812800"/>
              <a:chOff x="0" y="0"/>
              <a:chExt cx="3302000" cy="812800"/>
            </a:xfrm>
          </p:grpSpPr>
          <p:sp>
            <p:nvSpPr>
              <p:cNvPr id="69" name="Freeform 69"/>
              <p:cNvSpPr/>
              <p:nvPr/>
            </p:nvSpPr>
            <p:spPr>
              <a:xfrm>
                <a:off x="0" y="0"/>
                <a:ext cx="3302000" cy="812800"/>
              </a:xfrm>
              <a:custGeom>
                <a:avLst/>
                <a:gdLst/>
                <a:ahLst/>
                <a:cxnLst/>
                <a:rect l="l" t="t" r="r" b="b"/>
                <a:pathLst>
                  <a:path w="3302000" h="812800">
                    <a:moveTo>
                      <a:pt x="58615" y="0"/>
                    </a:moveTo>
                    <a:lnTo>
                      <a:pt x="3243385" y="0"/>
                    </a:lnTo>
                    <a:cubicBezTo>
                      <a:pt x="3275757" y="0"/>
                      <a:pt x="3302000" y="26243"/>
                      <a:pt x="3302000" y="58615"/>
                    </a:cubicBezTo>
                    <a:lnTo>
                      <a:pt x="3302000" y="754185"/>
                    </a:lnTo>
                    <a:cubicBezTo>
                      <a:pt x="3302000" y="786557"/>
                      <a:pt x="3275757" y="812800"/>
                      <a:pt x="3243385" y="812800"/>
                    </a:cubicBezTo>
                    <a:lnTo>
                      <a:pt x="58615" y="812800"/>
                    </a:lnTo>
                    <a:cubicBezTo>
                      <a:pt x="26243" y="812800"/>
                      <a:pt x="0" y="786557"/>
                      <a:pt x="0" y="754185"/>
                    </a:cubicBezTo>
                    <a:lnTo>
                      <a:pt x="0" y="58615"/>
                    </a:lnTo>
                    <a:cubicBezTo>
                      <a:pt x="0" y="26243"/>
                      <a:pt x="26243" y="0"/>
                      <a:pt x="58615" y="0"/>
                    </a:cubicBezTo>
                    <a:close/>
                  </a:path>
                </a:pathLst>
              </a:custGeom>
              <a:solidFill>
                <a:srgbClr val="FFEBE4"/>
              </a:solidFill>
            </p:spPr>
            <p:txBody>
              <a:bodyPr/>
              <a:lstStyle/>
              <a:p>
                <a:endParaRPr lang="en-US"/>
              </a:p>
            </p:txBody>
          </p:sp>
          <p:sp>
            <p:nvSpPr>
              <p:cNvPr id="70" name="TextBox 70"/>
              <p:cNvSpPr txBox="1"/>
              <p:nvPr/>
            </p:nvSpPr>
            <p:spPr>
              <a:xfrm>
                <a:off x="0" y="-38100"/>
                <a:ext cx="3302000" cy="850900"/>
              </a:xfrm>
              <a:prstGeom prst="rect">
                <a:avLst/>
              </a:prstGeom>
            </p:spPr>
            <p:txBody>
              <a:bodyPr lIns="50800" tIns="50800" rIns="50800" bIns="50800" rtlCol="0" anchor="ctr"/>
              <a:lstStyle/>
              <a:p>
                <a:pPr algn="l">
                  <a:lnSpc>
                    <a:spcPts val="1679"/>
                  </a:lnSpc>
                </a:pPr>
                <a:endParaRPr/>
              </a:p>
            </p:txBody>
          </p:sp>
        </p:grpSp>
        <p:sp>
          <p:nvSpPr>
            <p:cNvPr id="71" name="TextBox 71"/>
            <p:cNvSpPr txBox="1"/>
            <p:nvPr/>
          </p:nvSpPr>
          <p:spPr>
            <a:xfrm>
              <a:off x="63500" y="171450"/>
              <a:ext cx="3175000" cy="382270"/>
            </a:xfrm>
            <a:prstGeom prst="rect">
              <a:avLst/>
            </a:prstGeom>
          </p:spPr>
          <p:txBody>
            <a:bodyPr lIns="0" tIns="0" rIns="0" bIns="0" rtlCol="0" anchor="t">
              <a:spAutoFit/>
            </a:bodyPr>
            <a:lstStyle/>
            <a:p>
              <a:pPr algn="ctr">
                <a:lnSpc>
                  <a:spcPts val="2310"/>
                </a:lnSpc>
              </a:pPr>
              <a:r>
                <a:rPr lang="en-US" sz="1650" b="1">
                  <a:solidFill>
                    <a:srgbClr val="0B1F3F"/>
                  </a:solidFill>
                  <a:latin typeface="Arimo Bold"/>
                  <a:ea typeface="Arimo Bold"/>
                  <a:cs typeface="Arimo Bold"/>
                  <a:sym typeface="Arimo Bold"/>
                </a:rPr>
                <a:t>DataReportal</a:t>
              </a:r>
            </a:p>
          </p:txBody>
        </p:sp>
      </p:gr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571750"/>
            <a:ext cx="5048250" cy="2476500"/>
            <a:chOff x="0" y="0"/>
            <a:chExt cx="6731000" cy="3302000"/>
          </a:xfrm>
        </p:grpSpPr>
        <p:sp>
          <p:nvSpPr>
            <p:cNvPr id="3" name="Freeform 3"/>
            <p:cNvSpPr/>
            <p:nvPr/>
          </p:nvSpPr>
          <p:spPr>
            <a:xfrm>
              <a:off x="0" y="0"/>
              <a:ext cx="6731000" cy="3302000"/>
            </a:xfrm>
            <a:custGeom>
              <a:avLst/>
              <a:gdLst/>
              <a:ahLst/>
              <a:cxnLst/>
              <a:rect l="l" t="t" r="r" b="b"/>
              <a:pathLst>
                <a:path w="6731000" h="3302000">
                  <a:moveTo>
                    <a:pt x="38340" y="0"/>
                  </a:moveTo>
                  <a:lnTo>
                    <a:pt x="6692660" y="0"/>
                  </a:lnTo>
                  <a:cubicBezTo>
                    <a:pt x="6702829" y="0"/>
                    <a:pt x="6712580" y="4039"/>
                    <a:pt x="6719770" y="11229"/>
                  </a:cubicBezTo>
                  <a:cubicBezTo>
                    <a:pt x="6726961" y="18419"/>
                    <a:pt x="6731000" y="28171"/>
                    <a:pt x="6731000" y="38340"/>
                  </a:cubicBezTo>
                  <a:lnTo>
                    <a:pt x="6731000" y="3263660"/>
                  </a:lnTo>
                  <a:cubicBezTo>
                    <a:pt x="6731000" y="3273829"/>
                    <a:pt x="6726961" y="3283581"/>
                    <a:pt x="6719770" y="3290770"/>
                  </a:cubicBezTo>
                  <a:cubicBezTo>
                    <a:pt x="6712580" y="3297961"/>
                    <a:pt x="6702829" y="3302000"/>
                    <a:pt x="6692660" y="3302000"/>
                  </a:cubicBezTo>
                  <a:lnTo>
                    <a:pt x="38340" y="3302000"/>
                  </a:lnTo>
                  <a:cubicBezTo>
                    <a:pt x="28171" y="3302000"/>
                    <a:pt x="18419" y="3297961"/>
                    <a:pt x="11229" y="3290770"/>
                  </a:cubicBezTo>
                  <a:cubicBezTo>
                    <a:pt x="4039" y="3283581"/>
                    <a:pt x="0" y="3273829"/>
                    <a:pt x="0" y="3263660"/>
                  </a:cubicBezTo>
                  <a:lnTo>
                    <a:pt x="0" y="38340"/>
                  </a:lnTo>
                  <a:cubicBezTo>
                    <a:pt x="0" y="28171"/>
                    <a:pt x="4039" y="18419"/>
                    <a:pt x="11229" y="11229"/>
                  </a:cubicBezTo>
                  <a:cubicBezTo>
                    <a:pt x="18419" y="4039"/>
                    <a:pt x="28171" y="0"/>
                    <a:pt x="38340" y="0"/>
                  </a:cubicBezTo>
                  <a:close/>
                </a:path>
              </a:pathLst>
            </a:custGeom>
            <a:solidFill>
              <a:srgbClr val="0B1F3F"/>
            </a:solidFill>
          </p:spPr>
          <p:txBody>
            <a:bodyPr/>
            <a:lstStyle/>
            <a:p>
              <a:endParaRPr lang="en-US"/>
            </a:p>
          </p:txBody>
        </p:sp>
        <p:sp>
          <p:nvSpPr>
            <p:cNvPr id="4" name="TextBox 4"/>
            <p:cNvSpPr txBox="1"/>
            <p:nvPr/>
          </p:nvSpPr>
          <p:spPr>
            <a:xfrm>
              <a:off x="0" y="-38100"/>
              <a:ext cx="6731000" cy="3340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12001500" y="2571750"/>
            <a:ext cx="5048250" cy="2476500"/>
            <a:chOff x="0" y="0"/>
            <a:chExt cx="6731000" cy="3302000"/>
          </a:xfrm>
        </p:grpSpPr>
        <p:sp>
          <p:nvSpPr>
            <p:cNvPr id="6" name="Freeform 6"/>
            <p:cNvSpPr/>
            <p:nvPr/>
          </p:nvSpPr>
          <p:spPr>
            <a:xfrm>
              <a:off x="0" y="0"/>
              <a:ext cx="6731000" cy="3302000"/>
            </a:xfrm>
            <a:custGeom>
              <a:avLst/>
              <a:gdLst/>
              <a:ahLst/>
              <a:cxnLst/>
              <a:rect l="l" t="t" r="r" b="b"/>
              <a:pathLst>
                <a:path w="6731000" h="3302000">
                  <a:moveTo>
                    <a:pt x="38340" y="0"/>
                  </a:moveTo>
                  <a:lnTo>
                    <a:pt x="6692660" y="0"/>
                  </a:lnTo>
                  <a:cubicBezTo>
                    <a:pt x="6702829" y="0"/>
                    <a:pt x="6712580" y="4039"/>
                    <a:pt x="6719770" y="11229"/>
                  </a:cubicBezTo>
                  <a:cubicBezTo>
                    <a:pt x="6726961" y="18419"/>
                    <a:pt x="6731000" y="28171"/>
                    <a:pt x="6731000" y="38340"/>
                  </a:cubicBezTo>
                  <a:lnTo>
                    <a:pt x="6731000" y="3263660"/>
                  </a:lnTo>
                  <a:cubicBezTo>
                    <a:pt x="6731000" y="3273829"/>
                    <a:pt x="6726961" y="3283581"/>
                    <a:pt x="6719770" y="3290770"/>
                  </a:cubicBezTo>
                  <a:cubicBezTo>
                    <a:pt x="6712580" y="3297961"/>
                    <a:pt x="6702829" y="3302000"/>
                    <a:pt x="6692660" y="3302000"/>
                  </a:cubicBezTo>
                  <a:lnTo>
                    <a:pt x="38340" y="3302000"/>
                  </a:lnTo>
                  <a:cubicBezTo>
                    <a:pt x="28171" y="3302000"/>
                    <a:pt x="18419" y="3297961"/>
                    <a:pt x="11229" y="3290770"/>
                  </a:cubicBezTo>
                  <a:cubicBezTo>
                    <a:pt x="4039" y="3283581"/>
                    <a:pt x="0" y="3273829"/>
                    <a:pt x="0" y="3263660"/>
                  </a:cubicBezTo>
                  <a:lnTo>
                    <a:pt x="0" y="38340"/>
                  </a:lnTo>
                  <a:cubicBezTo>
                    <a:pt x="0" y="28171"/>
                    <a:pt x="4039" y="18419"/>
                    <a:pt x="11229" y="11229"/>
                  </a:cubicBezTo>
                  <a:cubicBezTo>
                    <a:pt x="18419" y="4039"/>
                    <a:pt x="28171" y="0"/>
                    <a:pt x="38340" y="0"/>
                  </a:cubicBezTo>
                  <a:close/>
                </a:path>
              </a:pathLst>
            </a:custGeom>
            <a:solidFill>
              <a:srgbClr val="0B1F3F"/>
            </a:solidFill>
          </p:spPr>
          <p:txBody>
            <a:bodyPr/>
            <a:lstStyle/>
            <a:p>
              <a:endParaRPr lang="en-US"/>
            </a:p>
          </p:txBody>
        </p:sp>
        <p:sp>
          <p:nvSpPr>
            <p:cNvPr id="7" name="TextBox 7"/>
            <p:cNvSpPr txBox="1"/>
            <p:nvPr/>
          </p:nvSpPr>
          <p:spPr>
            <a:xfrm>
              <a:off x="0" y="-38100"/>
              <a:ext cx="6731000" cy="3340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6689124" y="5286375"/>
            <a:ext cx="4842914" cy="2476500"/>
            <a:chOff x="0" y="0"/>
            <a:chExt cx="6457218" cy="3302000"/>
          </a:xfrm>
        </p:grpSpPr>
        <p:sp>
          <p:nvSpPr>
            <p:cNvPr id="9" name="Freeform 9"/>
            <p:cNvSpPr/>
            <p:nvPr/>
          </p:nvSpPr>
          <p:spPr>
            <a:xfrm>
              <a:off x="0" y="0"/>
              <a:ext cx="6457218" cy="3302000"/>
            </a:xfrm>
            <a:custGeom>
              <a:avLst/>
              <a:gdLst/>
              <a:ahLst/>
              <a:cxnLst/>
              <a:rect l="l" t="t" r="r" b="b"/>
              <a:pathLst>
                <a:path w="6457218" h="3302000">
                  <a:moveTo>
                    <a:pt x="39965" y="0"/>
                  </a:moveTo>
                  <a:lnTo>
                    <a:pt x="6417253" y="0"/>
                  </a:lnTo>
                  <a:cubicBezTo>
                    <a:pt x="6427853" y="0"/>
                    <a:pt x="6438018" y="4211"/>
                    <a:pt x="6445513" y="11706"/>
                  </a:cubicBezTo>
                  <a:cubicBezTo>
                    <a:pt x="6453008" y="19200"/>
                    <a:pt x="6457218" y="29366"/>
                    <a:pt x="6457218" y="39965"/>
                  </a:cubicBezTo>
                  <a:lnTo>
                    <a:pt x="6457218" y="3262035"/>
                  </a:lnTo>
                  <a:cubicBezTo>
                    <a:pt x="6457218" y="3272634"/>
                    <a:pt x="6453008" y="3282800"/>
                    <a:pt x="6445513" y="3290295"/>
                  </a:cubicBezTo>
                  <a:cubicBezTo>
                    <a:pt x="6438018" y="3297789"/>
                    <a:pt x="6427853" y="3302000"/>
                    <a:pt x="6417253" y="3302000"/>
                  </a:cubicBezTo>
                  <a:lnTo>
                    <a:pt x="39965" y="3302000"/>
                  </a:lnTo>
                  <a:cubicBezTo>
                    <a:pt x="29366" y="3302000"/>
                    <a:pt x="19200" y="3297789"/>
                    <a:pt x="11706" y="3290295"/>
                  </a:cubicBezTo>
                  <a:cubicBezTo>
                    <a:pt x="4211" y="3282800"/>
                    <a:pt x="0" y="3272634"/>
                    <a:pt x="0" y="3262035"/>
                  </a:cubicBezTo>
                  <a:lnTo>
                    <a:pt x="0" y="39965"/>
                  </a:lnTo>
                  <a:cubicBezTo>
                    <a:pt x="0" y="29366"/>
                    <a:pt x="4211" y="19200"/>
                    <a:pt x="11706" y="11706"/>
                  </a:cubicBezTo>
                  <a:cubicBezTo>
                    <a:pt x="19200" y="4211"/>
                    <a:pt x="29366" y="0"/>
                    <a:pt x="39965" y="0"/>
                  </a:cubicBezTo>
                  <a:close/>
                </a:path>
              </a:pathLst>
            </a:custGeom>
            <a:solidFill>
              <a:srgbClr val="0B1F3F"/>
            </a:solidFill>
          </p:spPr>
          <p:txBody>
            <a:bodyPr/>
            <a:lstStyle/>
            <a:p>
              <a:endParaRPr lang="en-US"/>
            </a:p>
          </p:txBody>
        </p:sp>
        <p:sp>
          <p:nvSpPr>
            <p:cNvPr id="10" name="TextBox 10"/>
            <p:cNvSpPr txBox="1"/>
            <p:nvPr/>
          </p:nvSpPr>
          <p:spPr>
            <a:xfrm>
              <a:off x="0" y="-38100"/>
              <a:ext cx="6457218" cy="3340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6953250" y="2800350"/>
            <a:ext cx="2296147"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SUBSTANTIALITY</a:t>
            </a:r>
          </a:p>
        </p:txBody>
      </p:sp>
      <p:sp>
        <p:nvSpPr>
          <p:cNvPr id="12" name="TextBox 12"/>
          <p:cNvSpPr txBox="1"/>
          <p:nvPr/>
        </p:nvSpPr>
        <p:spPr>
          <a:xfrm>
            <a:off x="6953250" y="3248025"/>
            <a:ext cx="43815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Is it large and profitable enough, and is it growing?</a:t>
            </a:r>
          </a:p>
        </p:txBody>
      </p:sp>
      <p:sp>
        <p:nvSpPr>
          <p:cNvPr id="13" name="TextBox 13"/>
          <p:cNvSpPr txBox="1"/>
          <p:nvPr/>
        </p:nvSpPr>
        <p:spPr>
          <a:xfrm>
            <a:off x="1571625" y="5514975"/>
            <a:ext cx="2126686"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ACCESSIBILITY</a:t>
            </a:r>
          </a:p>
        </p:txBody>
      </p:sp>
      <p:sp>
        <p:nvSpPr>
          <p:cNvPr id="14" name="TextBox 14"/>
          <p:cNvSpPr txBox="1"/>
          <p:nvPr/>
        </p:nvSpPr>
        <p:spPr>
          <a:xfrm>
            <a:off x="1571625" y="5962650"/>
            <a:ext cx="43815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Can we reach it: language, media, an open market?</a:t>
            </a:r>
          </a:p>
        </p:txBody>
      </p:sp>
      <p:sp>
        <p:nvSpPr>
          <p:cNvPr id="15" name="TextBox 15"/>
          <p:cNvSpPr txBox="1"/>
          <p:nvPr/>
        </p:nvSpPr>
        <p:spPr>
          <a:xfrm>
            <a:off x="12334875" y="5514975"/>
            <a:ext cx="3647845"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DIFFERENTIAL RESPONSE</a:t>
            </a:r>
          </a:p>
        </p:txBody>
      </p:sp>
      <p:sp>
        <p:nvSpPr>
          <p:cNvPr id="16" name="TextBox 16"/>
          <p:cNvSpPr txBox="1"/>
          <p:nvPr/>
        </p:nvSpPr>
        <p:spPr>
          <a:xfrm>
            <a:off x="12334875" y="5962650"/>
            <a:ext cx="4381500" cy="641931"/>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Does it (our target group) react differently? </a:t>
            </a:r>
          </a:p>
        </p:txBody>
      </p:sp>
      <p:sp>
        <p:nvSpPr>
          <p:cNvPr id="17" name="TextBox 17"/>
          <p:cNvSpPr txBox="1"/>
          <p:nvPr/>
        </p:nvSpPr>
        <p:spPr>
          <a:xfrm>
            <a:off x="1238250" y="8534400"/>
            <a:ext cx="15811500" cy="344819"/>
          </a:xfrm>
          <a:prstGeom prst="rect">
            <a:avLst/>
          </a:prstGeom>
        </p:spPr>
        <p:txBody>
          <a:bodyPr lIns="0" tIns="0" rIns="0" bIns="0" rtlCol="0" anchor="t">
            <a:spAutoFit/>
          </a:bodyPr>
          <a:lstStyle/>
          <a:p>
            <a:pPr algn="l">
              <a:lnSpc>
                <a:spcPts val="2730"/>
              </a:lnSpc>
            </a:pPr>
            <a:r>
              <a:rPr lang="en-US" sz="2100" b="1">
                <a:solidFill>
                  <a:srgbClr val="0B1F3F"/>
                </a:solidFill>
                <a:latin typeface="Arimo Bold"/>
                <a:ea typeface="Arimo Bold"/>
                <a:cs typeface="Arimo Bold"/>
                <a:sym typeface="Arimo Bold"/>
              </a:rPr>
              <a:t>Data check: in Europe population statistics are easy; culture-related data (preferences, benefits sought) are the hard part.</a:t>
            </a:r>
          </a:p>
        </p:txBody>
      </p:sp>
      <p:grpSp>
        <p:nvGrpSpPr>
          <p:cNvPr id="18" name="Group 18"/>
          <p:cNvGrpSpPr/>
          <p:nvPr/>
        </p:nvGrpSpPr>
        <p:grpSpPr>
          <a:xfrm>
            <a:off x="6689124" y="2571750"/>
            <a:ext cx="4842914" cy="2381250"/>
            <a:chOff x="0" y="0"/>
            <a:chExt cx="6457218" cy="3175000"/>
          </a:xfrm>
        </p:grpSpPr>
        <p:sp>
          <p:nvSpPr>
            <p:cNvPr id="19" name="Freeform 19"/>
            <p:cNvSpPr/>
            <p:nvPr/>
          </p:nvSpPr>
          <p:spPr>
            <a:xfrm>
              <a:off x="0" y="0"/>
              <a:ext cx="6457218" cy="3175000"/>
            </a:xfrm>
            <a:custGeom>
              <a:avLst/>
              <a:gdLst/>
              <a:ahLst/>
              <a:cxnLst/>
              <a:rect l="l" t="t" r="r" b="b"/>
              <a:pathLst>
                <a:path w="6457218" h="3175000">
                  <a:moveTo>
                    <a:pt x="39965" y="0"/>
                  </a:moveTo>
                  <a:lnTo>
                    <a:pt x="6417253" y="0"/>
                  </a:lnTo>
                  <a:cubicBezTo>
                    <a:pt x="6427853" y="0"/>
                    <a:pt x="6438018" y="4211"/>
                    <a:pt x="6445513" y="11706"/>
                  </a:cubicBezTo>
                  <a:cubicBezTo>
                    <a:pt x="6453008" y="19200"/>
                    <a:pt x="6457218" y="29366"/>
                    <a:pt x="6457218" y="39965"/>
                  </a:cubicBezTo>
                  <a:lnTo>
                    <a:pt x="6457218" y="3135035"/>
                  </a:lnTo>
                  <a:cubicBezTo>
                    <a:pt x="6457218" y="3145634"/>
                    <a:pt x="6453008" y="3155800"/>
                    <a:pt x="6445513" y="3163295"/>
                  </a:cubicBezTo>
                  <a:cubicBezTo>
                    <a:pt x="6438018" y="3170789"/>
                    <a:pt x="6427853" y="3175000"/>
                    <a:pt x="6417253" y="3175000"/>
                  </a:cubicBezTo>
                  <a:lnTo>
                    <a:pt x="39965" y="3175000"/>
                  </a:lnTo>
                  <a:cubicBezTo>
                    <a:pt x="29366" y="3175000"/>
                    <a:pt x="19200" y="3170789"/>
                    <a:pt x="11706" y="3163295"/>
                  </a:cubicBezTo>
                  <a:cubicBezTo>
                    <a:pt x="4211" y="3155800"/>
                    <a:pt x="0" y="3145634"/>
                    <a:pt x="0" y="31350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20" name="TextBox 20"/>
            <p:cNvSpPr txBox="1"/>
            <p:nvPr/>
          </p:nvSpPr>
          <p:spPr>
            <a:xfrm>
              <a:off x="0" y="-38100"/>
              <a:ext cx="6457218" cy="3213100"/>
            </a:xfrm>
            <a:prstGeom prst="rect">
              <a:avLst/>
            </a:prstGeom>
          </p:spPr>
          <p:txBody>
            <a:bodyPr lIns="50800" tIns="50800" rIns="50800" bIns="50800" rtlCol="0" anchor="ctr"/>
            <a:lstStyle/>
            <a:p>
              <a:pPr algn="l">
                <a:lnSpc>
                  <a:spcPts val="1679"/>
                </a:lnSpc>
              </a:pPr>
              <a:endParaRPr/>
            </a:p>
          </p:txBody>
        </p:sp>
      </p:grpSp>
      <p:grpSp>
        <p:nvGrpSpPr>
          <p:cNvPr id="21" name="Group 21"/>
          <p:cNvGrpSpPr/>
          <p:nvPr/>
        </p:nvGrpSpPr>
        <p:grpSpPr>
          <a:xfrm>
            <a:off x="1238250" y="5414010"/>
            <a:ext cx="4948311" cy="2381250"/>
            <a:chOff x="0" y="0"/>
            <a:chExt cx="6597748" cy="3175000"/>
          </a:xfrm>
        </p:grpSpPr>
        <p:sp>
          <p:nvSpPr>
            <p:cNvPr id="22" name="Freeform 22"/>
            <p:cNvSpPr/>
            <p:nvPr/>
          </p:nvSpPr>
          <p:spPr>
            <a:xfrm>
              <a:off x="0" y="0"/>
              <a:ext cx="6597748" cy="3175000"/>
            </a:xfrm>
            <a:custGeom>
              <a:avLst/>
              <a:gdLst/>
              <a:ahLst/>
              <a:cxnLst/>
              <a:rect l="l" t="t" r="r" b="b"/>
              <a:pathLst>
                <a:path w="6597748" h="3175000">
                  <a:moveTo>
                    <a:pt x="39114" y="0"/>
                  </a:moveTo>
                  <a:lnTo>
                    <a:pt x="6558634" y="0"/>
                  </a:lnTo>
                  <a:cubicBezTo>
                    <a:pt x="6580236" y="0"/>
                    <a:pt x="6597748" y="17512"/>
                    <a:pt x="6597748" y="39114"/>
                  </a:cubicBezTo>
                  <a:lnTo>
                    <a:pt x="6597748" y="3135886"/>
                  </a:lnTo>
                  <a:cubicBezTo>
                    <a:pt x="6597748" y="3157488"/>
                    <a:pt x="6580236" y="3175000"/>
                    <a:pt x="6558634" y="3175000"/>
                  </a:cubicBezTo>
                  <a:lnTo>
                    <a:pt x="39114" y="3175000"/>
                  </a:lnTo>
                  <a:cubicBezTo>
                    <a:pt x="17512" y="3175000"/>
                    <a:pt x="0" y="3157488"/>
                    <a:pt x="0" y="3135886"/>
                  </a:cubicBezTo>
                  <a:lnTo>
                    <a:pt x="0" y="39114"/>
                  </a:lnTo>
                  <a:cubicBezTo>
                    <a:pt x="0" y="17512"/>
                    <a:pt x="17512" y="0"/>
                    <a:pt x="39114" y="0"/>
                  </a:cubicBezTo>
                  <a:close/>
                </a:path>
              </a:pathLst>
            </a:custGeom>
            <a:ln w="9525" cap="sq">
              <a:solidFill>
                <a:srgbClr val="FF5F1F"/>
              </a:solidFill>
              <a:prstDash val="solid"/>
              <a:miter/>
            </a:ln>
          </p:spPr>
          <p:txBody>
            <a:bodyPr/>
            <a:lstStyle/>
            <a:p>
              <a:endParaRPr lang="en-US"/>
            </a:p>
          </p:txBody>
        </p:sp>
        <p:sp>
          <p:nvSpPr>
            <p:cNvPr id="23" name="TextBox 23"/>
            <p:cNvSpPr txBox="1"/>
            <p:nvPr/>
          </p:nvSpPr>
          <p:spPr>
            <a:xfrm>
              <a:off x="0" y="-38100"/>
              <a:ext cx="6597748" cy="3213100"/>
            </a:xfrm>
            <a:prstGeom prst="rect">
              <a:avLst/>
            </a:prstGeom>
          </p:spPr>
          <p:txBody>
            <a:bodyPr lIns="50800" tIns="50800" rIns="50800" bIns="50800" rtlCol="0" anchor="ctr"/>
            <a:lstStyle/>
            <a:p>
              <a:pPr algn="l">
                <a:lnSpc>
                  <a:spcPts val="1679"/>
                </a:lnSpc>
              </a:pPr>
              <a:endParaRPr/>
            </a:p>
          </p:txBody>
        </p:sp>
      </p:grpSp>
      <p:grpSp>
        <p:nvGrpSpPr>
          <p:cNvPr id="24" name="Group 24"/>
          <p:cNvGrpSpPr/>
          <p:nvPr/>
        </p:nvGrpSpPr>
        <p:grpSpPr>
          <a:xfrm>
            <a:off x="12019182" y="5381625"/>
            <a:ext cx="5012887" cy="2381250"/>
            <a:chOff x="0" y="0"/>
            <a:chExt cx="6683849" cy="3175000"/>
          </a:xfrm>
        </p:grpSpPr>
        <p:sp>
          <p:nvSpPr>
            <p:cNvPr id="25" name="Freeform 25"/>
            <p:cNvSpPr/>
            <p:nvPr/>
          </p:nvSpPr>
          <p:spPr>
            <a:xfrm>
              <a:off x="0" y="0"/>
              <a:ext cx="6683849" cy="3175000"/>
            </a:xfrm>
            <a:custGeom>
              <a:avLst/>
              <a:gdLst/>
              <a:ahLst/>
              <a:cxnLst/>
              <a:rect l="l" t="t" r="r" b="b"/>
              <a:pathLst>
                <a:path w="6683849" h="3175000">
                  <a:moveTo>
                    <a:pt x="38610" y="0"/>
                  </a:moveTo>
                  <a:lnTo>
                    <a:pt x="6645239" y="0"/>
                  </a:lnTo>
                  <a:cubicBezTo>
                    <a:pt x="6655479" y="0"/>
                    <a:pt x="6665300" y="4068"/>
                    <a:pt x="6672541" y="11309"/>
                  </a:cubicBezTo>
                  <a:cubicBezTo>
                    <a:pt x="6679781" y="18549"/>
                    <a:pt x="6683849" y="28370"/>
                    <a:pt x="6683849" y="38610"/>
                  </a:cubicBezTo>
                  <a:lnTo>
                    <a:pt x="6683849" y="3136390"/>
                  </a:lnTo>
                  <a:cubicBezTo>
                    <a:pt x="6683849" y="3157714"/>
                    <a:pt x="6666563" y="3175000"/>
                    <a:pt x="6645239" y="3175000"/>
                  </a:cubicBezTo>
                  <a:lnTo>
                    <a:pt x="38610" y="3175000"/>
                  </a:lnTo>
                  <a:cubicBezTo>
                    <a:pt x="17286" y="3175000"/>
                    <a:pt x="0" y="3157714"/>
                    <a:pt x="0" y="3136390"/>
                  </a:cubicBezTo>
                  <a:lnTo>
                    <a:pt x="0" y="38610"/>
                  </a:lnTo>
                  <a:cubicBezTo>
                    <a:pt x="0" y="17286"/>
                    <a:pt x="17286" y="0"/>
                    <a:pt x="38610" y="0"/>
                  </a:cubicBezTo>
                  <a:close/>
                </a:path>
              </a:pathLst>
            </a:custGeom>
            <a:ln w="9525" cap="sq">
              <a:solidFill>
                <a:srgbClr val="FF5F1F"/>
              </a:solidFill>
              <a:prstDash val="solid"/>
              <a:miter/>
            </a:ln>
          </p:spPr>
          <p:txBody>
            <a:bodyPr/>
            <a:lstStyle/>
            <a:p>
              <a:endParaRPr lang="en-US"/>
            </a:p>
          </p:txBody>
        </p:sp>
        <p:sp>
          <p:nvSpPr>
            <p:cNvPr id="26" name="TextBox 26"/>
            <p:cNvSpPr txBox="1"/>
            <p:nvPr/>
          </p:nvSpPr>
          <p:spPr>
            <a:xfrm>
              <a:off x="0" y="-38100"/>
              <a:ext cx="6683849" cy="3213100"/>
            </a:xfrm>
            <a:prstGeom prst="rect">
              <a:avLst/>
            </a:prstGeom>
          </p:spPr>
          <p:txBody>
            <a:bodyPr lIns="50800" tIns="50800" rIns="50800" bIns="50800" rtlCol="0" anchor="ctr"/>
            <a:lstStyle/>
            <a:p>
              <a:pPr algn="l">
                <a:lnSpc>
                  <a:spcPts val="1679"/>
                </a:lnSpc>
              </a:pPr>
              <a:endParaRPr/>
            </a:p>
          </p:txBody>
        </p:sp>
      </p:grpSp>
      <p:grpSp>
        <p:nvGrpSpPr>
          <p:cNvPr id="27" name="Group 27"/>
          <p:cNvGrpSpPr/>
          <p:nvPr/>
        </p:nvGrpSpPr>
        <p:grpSpPr>
          <a:xfrm>
            <a:off x="1028700" y="8414385"/>
            <a:ext cx="15918382" cy="702931"/>
            <a:chOff x="0" y="0"/>
            <a:chExt cx="21224509" cy="937242"/>
          </a:xfrm>
        </p:grpSpPr>
        <p:sp>
          <p:nvSpPr>
            <p:cNvPr id="28" name="Freeform 28"/>
            <p:cNvSpPr/>
            <p:nvPr/>
          </p:nvSpPr>
          <p:spPr>
            <a:xfrm>
              <a:off x="0" y="0"/>
              <a:ext cx="21224509" cy="937242"/>
            </a:xfrm>
            <a:custGeom>
              <a:avLst/>
              <a:gdLst/>
              <a:ahLst/>
              <a:cxnLst/>
              <a:rect l="l" t="t" r="r" b="b"/>
              <a:pathLst>
                <a:path w="21224509" h="937242">
                  <a:moveTo>
                    <a:pt x="12159" y="0"/>
                  </a:moveTo>
                  <a:lnTo>
                    <a:pt x="21212350" y="0"/>
                  </a:lnTo>
                  <a:cubicBezTo>
                    <a:pt x="21215575" y="0"/>
                    <a:pt x="21218668" y="1281"/>
                    <a:pt x="21220948" y="3561"/>
                  </a:cubicBezTo>
                  <a:cubicBezTo>
                    <a:pt x="21223229" y="5841"/>
                    <a:pt x="21224509" y="8934"/>
                    <a:pt x="21224509" y="12159"/>
                  </a:cubicBezTo>
                  <a:lnTo>
                    <a:pt x="21224509" y="925083"/>
                  </a:lnTo>
                  <a:cubicBezTo>
                    <a:pt x="21224509" y="931798"/>
                    <a:pt x="21219066" y="937242"/>
                    <a:pt x="21212350" y="937242"/>
                  </a:cubicBezTo>
                  <a:lnTo>
                    <a:pt x="12159" y="937242"/>
                  </a:lnTo>
                  <a:cubicBezTo>
                    <a:pt x="5444" y="937242"/>
                    <a:pt x="0" y="931798"/>
                    <a:pt x="0" y="925083"/>
                  </a:cubicBezTo>
                  <a:lnTo>
                    <a:pt x="0" y="12159"/>
                  </a:lnTo>
                  <a:cubicBezTo>
                    <a:pt x="0" y="5444"/>
                    <a:pt x="5444" y="0"/>
                    <a:pt x="12159" y="0"/>
                  </a:cubicBezTo>
                  <a:close/>
                </a:path>
              </a:pathLst>
            </a:custGeom>
            <a:ln w="9525" cap="sq">
              <a:solidFill>
                <a:srgbClr val="FF5F1F"/>
              </a:solidFill>
              <a:prstDash val="solid"/>
              <a:miter/>
            </a:ln>
          </p:spPr>
          <p:txBody>
            <a:bodyPr/>
            <a:lstStyle/>
            <a:p>
              <a:endParaRPr lang="en-US"/>
            </a:p>
          </p:txBody>
        </p:sp>
        <p:sp>
          <p:nvSpPr>
            <p:cNvPr id="29" name="TextBox 29"/>
            <p:cNvSpPr txBox="1"/>
            <p:nvPr/>
          </p:nvSpPr>
          <p:spPr>
            <a:xfrm>
              <a:off x="0" y="-38100"/>
              <a:ext cx="21224509" cy="975342"/>
            </a:xfrm>
            <a:prstGeom prst="rect">
              <a:avLst/>
            </a:prstGeom>
          </p:spPr>
          <p:txBody>
            <a:bodyPr lIns="50800" tIns="50800" rIns="50800" bIns="50800" rtlCol="0" anchor="ctr"/>
            <a:lstStyle/>
            <a:p>
              <a:pPr algn="l">
                <a:lnSpc>
                  <a:spcPts val="1679"/>
                </a:lnSpc>
              </a:pPr>
              <a:endParaRPr/>
            </a:p>
          </p:txBody>
        </p:sp>
      </p:grpSp>
      <p:sp>
        <p:nvSpPr>
          <p:cNvPr id="30" name="TextBox 30"/>
          <p:cNvSpPr txBox="1"/>
          <p:nvPr/>
        </p:nvSpPr>
        <p:spPr>
          <a:xfrm>
            <a:off x="1343647" y="815340"/>
            <a:ext cx="15811500" cy="646484"/>
          </a:xfrm>
          <a:prstGeom prst="rect">
            <a:avLst/>
          </a:prstGeom>
        </p:spPr>
        <p:txBody>
          <a:bodyPr lIns="0" tIns="0" rIns="0" bIns="0" rtlCol="0" anchor="t">
            <a:spAutoFit/>
          </a:bodyPr>
          <a:lstStyle/>
          <a:p>
            <a:pPr algn="l">
              <a:lnSpc>
                <a:spcPts val="4840"/>
              </a:lnSpc>
            </a:pPr>
            <a:r>
              <a:rPr lang="en-US" sz="4400" b="1">
                <a:solidFill>
                  <a:srgbClr val="0B1F3F"/>
                </a:solidFill>
                <a:latin typeface="Arimo Bold"/>
                <a:ea typeface="Arimo Bold"/>
                <a:cs typeface="Arimo Bold"/>
                <a:sym typeface="Arimo Bold"/>
              </a:rPr>
              <a:t>Assessing new segments –six tests a segment must pass</a:t>
            </a:r>
          </a:p>
        </p:txBody>
      </p:sp>
      <p:sp>
        <p:nvSpPr>
          <p:cNvPr id="31" name="TextBox 31"/>
          <p:cNvSpPr txBox="1"/>
          <p:nvPr/>
        </p:nvSpPr>
        <p:spPr>
          <a:xfrm>
            <a:off x="1571625" y="2800350"/>
            <a:ext cx="2192509"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MEASURABILITY</a:t>
            </a:r>
          </a:p>
        </p:txBody>
      </p:sp>
      <p:sp>
        <p:nvSpPr>
          <p:cNvPr id="32" name="TextBox 32"/>
          <p:cNvSpPr txBox="1"/>
          <p:nvPr/>
        </p:nvSpPr>
        <p:spPr>
          <a:xfrm>
            <a:off x="1571625" y="3248025"/>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size it: numbers, purchasing power, preferences?</a:t>
            </a:r>
          </a:p>
        </p:txBody>
      </p:sp>
      <p:sp>
        <p:nvSpPr>
          <p:cNvPr id="33" name="TextBox 33"/>
          <p:cNvSpPr txBox="1"/>
          <p:nvPr/>
        </p:nvSpPr>
        <p:spPr>
          <a:xfrm>
            <a:off x="12334875" y="2800350"/>
            <a:ext cx="1443498"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STABILITY</a:t>
            </a:r>
          </a:p>
        </p:txBody>
      </p:sp>
      <p:sp>
        <p:nvSpPr>
          <p:cNvPr id="34" name="TextBox 34"/>
          <p:cNvSpPr txBox="1"/>
          <p:nvPr/>
        </p:nvSpPr>
        <p:spPr>
          <a:xfrm>
            <a:off x="12334875" y="3248025"/>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Will it still be there as preferences and channels change?</a:t>
            </a:r>
          </a:p>
        </p:txBody>
      </p:sp>
      <p:sp>
        <p:nvSpPr>
          <p:cNvPr id="35" name="TextBox 35"/>
          <p:cNvSpPr txBox="1"/>
          <p:nvPr/>
        </p:nvSpPr>
        <p:spPr>
          <a:xfrm>
            <a:off x="6953250" y="5514975"/>
            <a:ext cx="2157331"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ACTIONABILITY</a:t>
            </a:r>
          </a:p>
        </p:txBody>
      </p:sp>
      <p:sp>
        <p:nvSpPr>
          <p:cNvPr id="36" name="TextBox 36"/>
          <p:cNvSpPr txBox="1"/>
          <p:nvPr/>
        </p:nvSpPr>
        <p:spPr>
          <a:xfrm>
            <a:off x="6953250" y="5962650"/>
            <a:ext cx="4381500"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respond to our mix? </a:t>
            </a:r>
          </a:p>
        </p:txBody>
      </p:sp>
      <p:sp>
        <p:nvSpPr>
          <p:cNvPr id="37" name="TextBox 37"/>
          <p:cNvSpPr txBox="1"/>
          <p:nvPr/>
        </p:nvSpPr>
        <p:spPr>
          <a:xfrm>
            <a:off x="1238250" y="9639300"/>
            <a:ext cx="15811500" cy="300990"/>
          </a:xfrm>
          <a:prstGeom prst="rect">
            <a:avLst/>
          </a:prstGeom>
        </p:spPr>
        <p:txBody>
          <a:bodyPr lIns="0" tIns="0" rIns="0" bIns="0" rtlCol="0" anchor="t">
            <a:spAutoFit/>
          </a:bodyPr>
          <a:lstStyle/>
          <a:p>
            <a:pPr algn="l">
              <a:lnSpc>
                <a:spcPts val="2310"/>
              </a:lnSpc>
            </a:pPr>
            <a:r>
              <a:rPr lang="en-US" sz="1650">
                <a:solidFill>
                  <a:srgbClr val="555E69"/>
                </a:solidFill>
                <a:latin typeface="Arimo"/>
                <a:ea typeface="Arimo"/>
                <a:cs typeface="Arimo"/>
                <a:sym typeface="Arimo"/>
              </a:rPr>
              <a:t>Source: Szymura-Tyc (ed.) (2012), Schlegelmilch (2022).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36745" y="2858799"/>
            <a:ext cx="7817314" cy="1361326"/>
          </a:xfrm>
          <a:custGeom>
            <a:avLst/>
            <a:gdLst/>
            <a:ahLst/>
            <a:cxnLst/>
            <a:rect l="l" t="t" r="r" b="b"/>
            <a:pathLst>
              <a:path w="7817314" h="1361326">
                <a:moveTo>
                  <a:pt x="0" y="0"/>
                </a:moveTo>
                <a:lnTo>
                  <a:pt x="7817314" y="0"/>
                </a:lnTo>
                <a:lnTo>
                  <a:pt x="7817314" y="1361327"/>
                </a:lnTo>
                <a:lnTo>
                  <a:pt x="0" y="1361327"/>
                </a:lnTo>
                <a:lnTo>
                  <a:pt x="0" y="0"/>
                </a:lnTo>
                <a:close/>
              </a:path>
            </a:pathLst>
          </a:custGeom>
          <a:blipFill>
            <a:blip r:embed="rId3"/>
            <a:stretch>
              <a:fillRect/>
            </a:stretch>
          </a:blipFill>
        </p:spPr>
        <p:txBody>
          <a:bodyPr/>
          <a:lstStyle/>
          <a:p>
            <a:endParaRPr lang="en-US"/>
          </a:p>
        </p:txBody>
      </p:sp>
      <p:sp>
        <p:nvSpPr>
          <p:cNvPr id="3" name="Freeform 3"/>
          <p:cNvSpPr/>
          <p:nvPr/>
        </p:nvSpPr>
        <p:spPr>
          <a:xfrm>
            <a:off x="1238250" y="4582076"/>
            <a:ext cx="5946693" cy="2640589"/>
          </a:xfrm>
          <a:custGeom>
            <a:avLst/>
            <a:gdLst/>
            <a:ahLst/>
            <a:cxnLst/>
            <a:rect l="l" t="t" r="r" b="b"/>
            <a:pathLst>
              <a:path w="5946693" h="2640589">
                <a:moveTo>
                  <a:pt x="0" y="0"/>
                </a:moveTo>
                <a:lnTo>
                  <a:pt x="5946693" y="0"/>
                </a:lnTo>
                <a:lnTo>
                  <a:pt x="5946693" y="2640589"/>
                </a:lnTo>
                <a:lnTo>
                  <a:pt x="0" y="2640589"/>
                </a:lnTo>
                <a:lnTo>
                  <a:pt x="0" y="0"/>
                </a:lnTo>
                <a:close/>
              </a:path>
            </a:pathLst>
          </a:custGeom>
          <a:blipFill>
            <a:blip r:embed="rId4"/>
            <a:stretch>
              <a:fillRect/>
            </a:stretch>
          </a:blipFill>
        </p:spPr>
        <p:txBody>
          <a:bodyPr/>
          <a:lstStyle/>
          <a:p>
            <a:endParaRPr lang="en-US"/>
          </a:p>
        </p:txBody>
      </p:sp>
      <p:sp>
        <p:nvSpPr>
          <p:cNvPr id="4" name="Freeform 4"/>
          <p:cNvSpPr/>
          <p:nvPr/>
        </p:nvSpPr>
        <p:spPr>
          <a:xfrm>
            <a:off x="9324051" y="1969449"/>
            <a:ext cx="6961354" cy="3593931"/>
          </a:xfrm>
          <a:custGeom>
            <a:avLst/>
            <a:gdLst/>
            <a:ahLst/>
            <a:cxnLst/>
            <a:rect l="l" t="t" r="r" b="b"/>
            <a:pathLst>
              <a:path w="6961354" h="3593931">
                <a:moveTo>
                  <a:pt x="0" y="0"/>
                </a:moveTo>
                <a:lnTo>
                  <a:pt x="6961354" y="0"/>
                </a:lnTo>
                <a:lnTo>
                  <a:pt x="6961354" y="3593931"/>
                </a:lnTo>
                <a:lnTo>
                  <a:pt x="0" y="3593931"/>
                </a:lnTo>
                <a:lnTo>
                  <a:pt x="0" y="0"/>
                </a:lnTo>
                <a:close/>
              </a:path>
            </a:pathLst>
          </a:custGeom>
          <a:blipFill>
            <a:blip r:embed="rId5"/>
            <a:stretch>
              <a:fillRect/>
            </a:stretch>
          </a:blipFill>
        </p:spPr>
        <p:txBody>
          <a:bodyPr/>
          <a:lstStyle/>
          <a:p>
            <a:endParaRPr lang="en-US"/>
          </a:p>
        </p:txBody>
      </p:sp>
      <p:sp>
        <p:nvSpPr>
          <p:cNvPr id="5" name="Freeform 5"/>
          <p:cNvSpPr/>
          <p:nvPr/>
        </p:nvSpPr>
        <p:spPr>
          <a:xfrm>
            <a:off x="11854364" y="6067707"/>
            <a:ext cx="4915689" cy="1778829"/>
          </a:xfrm>
          <a:custGeom>
            <a:avLst/>
            <a:gdLst/>
            <a:ahLst/>
            <a:cxnLst/>
            <a:rect l="l" t="t" r="r" b="b"/>
            <a:pathLst>
              <a:path w="4915689" h="1778829">
                <a:moveTo>
                  <a:pt x="0" y="0"/>
                </a:moveTo>
                <a:lnTo>
                  <a:pt x="4915688" y="0"/>
                </a:lnTo>
                <a:lnTo>
                  <a:pt x="4915688" y="1778830"/>
                </a:lnTo>
                <a:lnTo>
                  <a:pt x="0" y="1778830"/>
                </a:lnTo>
                <a:lnTo>
                  <a:pt x="0" y="0"/>
                </a:lnTo>
                <a:close/>
              </a:path>
            </a:pathLst>
          </a:custGeom>
          <a:blipFill>
            <a:blip r:embed="rId6"/>
            <a:stretch>
              <a:fillRect/>
            </a:stretch>
          </a:blipFill>
        </p:spPr>
        <p:txBody>
          <a:bodyPr/>
          <a:lstStyle/>
          <a:p>
            <a:endParaRPr lang="en-US"/>
          </a:p>
        </p:txBody>
      </p:sp>
      <p:sp>
        <p:nvSpPr>
          <p:cNvPr id="6" name="Freeform 6"/>
          <p:cNvSpPr/>
          <p:nvPr/>
        </p:nvSpPr>
        <p:spPr>
          <a:xfrm>
            <a:off x="7543676" y="6230250"/>
            <a:ext cx="4200663" cy="1520580"/>
          </a:xfrm>
          <a:custGeom>
            <a:avLst/>
            <a:gdLst/>
            <a:ahLst/>
            <a:cxnLst/>
            <a:rect l="l" t="t" r="r" b="b"/>
            <a:pathLst>
              <a:path w="4200663" h="1520580">
                <a:moveTo>
                  <a:pt x="0" y="0"/>
                </a:moveTo>
                <a:lnTo>
                  <a:pt x="4200662" y="0"/>
                </a:lnTo>
                <a:lnTo>
                  <a:pt x="4200662" y="1520580"/>
                </a:lnTo>
                <a:lnTo>
                  <a:pt x="0" y="1520580"/>
                </a:lnTo>
                <a:lnTo>
                  <a:pt x="0" y="0"/>
                </a:lnTo>
                <a:close/>
              </a:path>
            </a:pathLst>
          </a:custGeom>
          <a:blipFill>
            <a:blip r:embed="rId7"/>
            <a:stretch>
              <a:fillRect t="-4395" r="-90556"/>
            </a:stretch>
          </a:blipFill>
        </p:spPr>
        <p:txBody>
          <a:bodyPr/>
          <a:lstStyle/>
          <a:p>
            <a:endParaRPr lang="en-US"/>
          </a:p>
        </p:txBody>
      </p:sp>
      <p:sp>
        <p:nvSpPr>
          <p:cNvPr id="7" name="Freeform 7"/>
          <p:cNvSpPr/>
          <p:nvPr/>
        </p:nvSpPr>
        <p:spPr>
          <a:xfrm>
            <a:off x="9945378" y="8115443"/>
            <a:ext cx="6982820" cy="1875981"/>
          </a:xfrm>
          <a:custGeom>
            <a:avLst/>
            <a:gdLst/>
            <a:ahLst/>
            <a:cxnLst/>
            <a:rect l="l" t="t" r="r" b="b"/>
            <a:pathLst>
              <a:path w="6982820" h="1875981">
                <a:moveTo>
                  <a:pt x="0" y="0"/>
                </a:moveTo>
                <a:lnTo>
                  <a:pt x="6982820" y="0"/>
                </a:lnTo>
                <a:lnTo>
                  <a:pt x="6982820" y="1875981"/>
                </a:lnTo>
                <a:lnTo>
                  <a:pt x="0" y="1875981"/>
                </a:lnTo>
                <a:lnTo>
                  <a:pt x="0" y="0"/>
                </a:lnTo>
                <a:close/>
              </a:path>
            </a:pathLst>
          </a:custGeom>
          <a:blipFill>
            <a:blip r:embed="rId8"/>
            <a:stretch>
              <a:fillRect/>
            </a:stretch>
          </a:blipFill>
        </p:spPr>
        <p:txBody>
          <a:bodyPr/>
          <a:lstStyle/>
          <a:p>
            <a:endParaRPr lang="en-US"/>
          </a:p>
        </p:txBody>
      </p:sp>
      <p:sp>
        <p:nvSpPr>
          <p:cNvPr id="8" name="Freeform 8"/>
          <p:cNvSpPr/>
          <p:nvPr/>
        </p:nvSpPr>
        <p:spPr>
          <a:xfrm>
            <a:off x="1333907" y="7760061"/>
            <a:ext cx="5755378" cy="2231363"/>
          </a:xfrm>
          <a:custGeom>
            <a:avLst/>
            <a:gdLst/>
            <a:ahLst/>
            <a:cxnLst/>
            <a:rect l="l" t="t" r="r" b="b"/>
            <a:pathLst>
              <a:path w="5755378" h="2231363">
                <a:moveTo>
                  <a:pt x="0" y="0"/>
                </a:moveTo>
                <a:lnTo>
                  <a:pt x="5755379" y="0"/>
                </a:lnTo>
                <a:lnTo>
                  <a:pt x="5755379" y="2231363"/>
                </a:lnTo>
                <a:lnTo>
                  <a:pt x="0" y="2231363"/>
                </a:lnTo>
                <a:lnTo>
                  <a:pt x="0" y="0"/>
                </a:lnTo>
                <a:close/>
              </a:path>
            </a:pathLst>
          </a:custGeom>
          <a:blipFill>
            <a:blip r:embed="rId9"/>
            <a:stretch>
              <a:fillRect/>
            </a:stretch>
          </a:blipFill>
        </p:spPr>
        <p:txBody>
          <a:bodyPr/>
          <a:lstStyle/>
          <a:p>
            <a:endParaRPr lang="en-US"/>
          </a:p>
        </p:txBody>
      </p:sp>
      <p:sp>
        <p:nvSpPr>
          <p:cNvPr id="9" name="TextBox 9"/>
          <p:cNvSpPr txBox="1"/>
          <p:nvPr/>
        </p:nvSpPr>
        <p:spPr>
          <a:xfrm>
            <a:off x="1228725" y="732169"/>
            <a:ext cx="10299989"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Source of data: secondary or primary?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571750"/>
            <a:ext cx="5903321" cy="3766240"/>
            <a:chOff x="0" y="0"/>
            <a:chExt cx="7871095" cy="5021653"/>
          </a:xfrm>
        </p:grpSpPr>
        <p:sp>
          <p:nvSpPr>
            <p:cNvPr id="3" name="Freeform 3"/>
            <p:cNvSpPr/>
            <p:nvPr/>
          </p:nvSpPr>
          <p:spPr>
            <a:xfrm>
              <a:off x="0" y="0"/>
              <a:ext cx="7871095" cy="5021653"/>
            </a:xfrm>
            <a:custGeom>
              <a:avLst/>
              <a:gdLst/>
              <a:ahLst/>
              <a:cxnLst/>
              <a:rect l="l" t="t" r="r" b="b"/>
              <a:pathLst>
                <a:path w="7871095" h="5021653">
                  <a:moveTo>
                    <a:pt x="32786" y="0"/>
                  </a:moveTo>
                  <a:lnTo>
                    <a:pt x="7838308" y="0"/>
                  </a:lnTo>
                  <a:cubicBezTo>
                    <a:pt x="7856416" y="0"/>
                    <a:pt x="7871095" y="14679"/>
                    <a:pt x="7871095" y="32786"/>
                  </a:cubicBezTo>
                  <a:lnTo>
                    <a:pt x="7871095" y="4988867"/>
                  </a:lnTo>
                  <a:cubicBezTo>
                    <a:pt x="7871095" y="4997562"/>
                    <a:pt x="7867641" y="5005902"/>
                    <a:pt x="7861492" y="5012050"/>
                  </a:cubicBezTo>
                  <a:cubicBezTo>
                    <a:pt x="7855343" y="5018199"/>
                    <a:pt x="7847004" y="5021653"/>
                    <a:pt x="7838308" y="5021653"/>
                  </a:cubicBezTo>
                  <a:lnTo>
                    <a:pt x="32786" y="5021653"/>
                  </a:lnTo>
                  <a:cubicBezTo>
                    <a:pt x="24091" y="5021653"/>
                    <a:pt x="15752" y="5018199"/>
                    <a:pt x="9603" y="5012050"/>
                  </a:cubicBezTo>
                  <a:cubicBezTo>
                    <a:pt x="3454" y="5005902"/>
                    <a:pt x="0" y="4997562"/>
                    <a:pt x="0" y="4988867"/>
                  </a:cubicBezTo>
                  <a:lnTo>
                    <a:pt x="0" y="32786"/>
                  </a:lnTo>
                  <a:cubicBezTo>
                    <a:pt x="0" y="24091"/>
                    <a:pt x="3454" y="15752"/>
                    <a:pt x="9603" y="9603"/>
                  </a:cubicBezTo>
                  <a:cubicBezTo>
                    <a:pt x="15752" y="3454"/>
                    <a:pt x="24091" y="0"/>
                    <a:pt x="32786" y="0"/>
                  </a:cubicBezTo>
                  <a:close/>
                </a:path>
              </a:pathLst>
            </a:custGeom>
            <a:solidFill>
              <a:srgbClr val="0B1F3F"/>
            </a:solidFill>
          </p:spPr>
          <p:txBody>
            <a:bodyPr/>
            <a:lstStyle/>
            <a:p>
              <a:endParaRPr lang="en-US"/>
            </a:p>
          </p:txBody>
        </p:sp>
        <p:sp>
          <p:nvSpPr>
            <p:cNvPr id="4" name="TextBox 4"/>
            <p:cNvSpPr txBox="1"/>
            <p:nvPr/>
          </p:nvSpPr>
          <p:spPr>
            <a:xfrm>
              <a:off x="0" y="-38100"/>
              <a:ext cx="7871095" cy="5059753"/>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2790825"/>
            <a:ext cx="4752975" cy="409728"/>
          </a:xfrm>
          <a:prstGeom prst="rect">
            <a:avLst/>
          </a:prstGeom>
        </p:spPr>
        <p:txBody>
          <a:bodyPr wrap="square" lIns="0" tIns="0" rIns="0" bIns="0" rtlCol="0" anchor="t">
            <a:spAutoFit/>
          </a:bodyPr>
          <a:lstStyle/>
          <a:p>
            <a:pPr algn="l">
              <a:lnSpc>
                <a:spcPts val="3506"/>
              </a:lnSpc>
            </a:pPr>
            <a:r>
              <a:rPr lang="en-US" sz="2504" b="1" dirty="0">
                <a:solidFill>
                  <a:srgbClr val="FF5F1F"/>
                </a:solidFill>
                <a:latin typeface="Arimo Bold"/>
                <a:ea typeface="Arimo Bold"/>
                <a:cs typeface="Arimo Bold"/>
                <a:sym typeface="Arimo Bold"/>
              </a:rPr>
              <a:t>MEASURABILIY</a:t>
            </a:r>
          </a:p>
        </p:txBody>
      </p:sp>
      <p:sp>
        <p:nvSpPr>
          <p:cNvPr id="6" name="TextBox 6"/>
          <p:cNvSpPr txBox="1"/>
          <p:nvPr/>
        </p:nvSpPr>
        <p:spPr>
          <a:xfrm>
            <a:off x="1571625" y="3330606"/>
            <a:ext cx="5225666" cy="3007383"/>
          </a:xfrm>
          <a:prstGeom prst="rect">
            <a:avLst/>
          </a:prstGeom>
        </p:spPr>
        <p:txBody>
          <a:bodyPr lIns="0" tIns="0" rIns="0" bIns="0" rtlCol="0" anchor="t">
            <a:spAutoFit/>
          </a:bodyPr>
          <a:lstStyle/>
          <a:p>
            <a:pPr algn="l">
              <a:lnSpc>
                <a:spcPts val="3023"/>
              </a:lnSpc>
            </a:pPr>
            <a:r>
              <a:rPr lang="en-US" sz="2325" b="1">
                <a:solidFill>
                  <a:srgbClr val="FFFFFF"/>
                </a:solidFill>
                <a:latin typeface="Arimo Bold"/>
                <a:ea typeface="Arimo Bold"/>
                <a:cs typeface="Arimo Bold"/>
                <a:sym typeface="Arimo Bold"/>
              </a:rPr>
              <a:t>Can we size it: numbers, purchasing power, preferences?</a:t>
            </a:r>
          </a:p>
          <a:p>
            <a:pPr algn="l">
              <a:lnSpc>
                <a:spcPts val="3023"/>
              </a:lnSpc>
            </a:pPr>
            <a:endParaRPr lang="en-US" sz="2325" b="1">
              <a:solidFill>
                <a:srgbClr val="FFFFFF"/>
              </a:solidFill>
              <a:latin typeface="Arimo Bold"/>
              <a:ea typeface="Arimo Bold"/>
              <a:cs typeface="Arimo Bold"/>
              <a:sym typeface="Arimo Bold"/>
            </a:endParaRPr>
          </a:p>
          <a:p>
            <a:pPr marL="502118" lvl="1" indent="-251059" algn="l">
              <a:lnSpc>
                <a:spcPts val="3023"/>
              </a:lnSpc>
              <a:buFont typeface="Arial"/>
              <a:buChar char="•"/>
            </a:pPr>
            <a:r>
              <a:rPr lang="en-US" sz="2325">
                <a:solidFill>
                  <a:srgbClr val="FFFFFF"/>
                </a:solidFill>
                <a:latin typeface="Arimo"/>
                <a:ea typeface="Arimo"/>
                <a:cs typeface="Arimo"/>
                <a:sym typeface="Arimo"/>
              </a:rPr>
              <a:t>Are population statistics and economic data reliable?</a:t>
            </a:r>
          </a:p>
          <a:p>
            <a:pPr marL="502118" lvl="1" indent="-251059" algn="l">
              <a:lnSpc>
                <a:spcPts val="3023"/>
              </a:lnSpc>
              <a:buFont typeface="Arial"/>
              <a:buChar char="•"/>
            </a:pPr>
            <a:r>
              <a:rPr lang="en-US" sz="2325">
                <a:solidFill>
                  <a:srgbClr val="FFFFFF"/>
                </a:solidFill>
                <a:latin typeface="Arimo"/>
                <a:ea typeface="Arimo"/>
                <a:cs typeface="Arimo"/>
                <a:sym typeface="Arimo"/>
              </a:rPr>
              <a:t>Are consumers accessible for data collection?</a:t>
            </a:r>
          </a:p>
          <a:p>
            <a:pPr algn="l">
              <a:lnSpc>
                <a:spcPts val="3023"/>
              </a:lnSpc>
            </a:pPr>
            <a:endParaRPr lang="en-US" sz="2325">
              <a:solidFill>
                <a:srgbClr val="FFFFFF"/>
              </a:solidFill>
              <a:latin typeface="Arimo"/>
              <a:ea typeface="Arimo"/>
              <a:cs typeface="Arimo"/>
              <a:sym typeface="Arimo"/>
            </a:endParaRPr>
          </a:p>
        </p:txBody>
      </p:sp>
      <p:grpSp>
        <p:nvGrpSpPr>
          <p:cNvPr id="7" name="Group 7"/>
          <p:cNvGrpSpPr/>
          <p:nvPr/>
        </p:nvGrpSpPr>
        <p:grpSpPr>
          <a:xfrm>
            <a:off x="7492397" y="2571750"/>
            <a:ext cx="8800759" cy="5042531"/>
            <a:chOff x="0" y="0"/>
            <a:chExt cx="6123870" cy="3508766"/>
          </a:xfrm>
        </p:grpSpPr>
        <p:sp>
          <p:nvSpPr>
            <p:cNvPr id="8" name="Freeform 8"/>
            <p:cNvSpPr/>
            <p:nvPr/>
          </p:nvSpPr>
          <p:spPr>
            <a:xfrm>
              <a:off x="0" y="0"/>
              <a:ext cx="6123870" cy="3508766"/>
            </a:xfrm>
            <a:custGeom>
              <a:avLst/>
              <a:gdLst/>
              <a:ahLst/>
              <a:cxnLst/>
              <a:rect l="l" t="t" r="r" b="b"/>
              <a:pathLst>
                <a:path w="6123870" h="3508766">
                  <a:moveTo>
                    <a:pt x="21992" y="0"/>
                  </a:moveTo>
                  <a:lnTo>
                    <a:pt x="6101878" y="0"/>
                  </a:lnTo>
                  <a:cubicBezTo>
                    <a:pt x="6114023" y="0"/>
                    <a:pt x="6123870" y="9846"/>
                    <a:pt x="6123870" y="21992"/>
                  </a:cubicBezTo>
                  <a:lnTo>
                    <a:pt x="6123870" y="3486774"/>
                  </a:lnTo>
                  <a:cubicBezTo>
                    <a:pt x="6123870" y="3498919"/>
                    <a:pt x="6114023" y="3508766"/>
                    <a:pt x="6101878" y="3508766"/>
                  </a:cubicBezTo>
                  <a:lnTo>
                    <a:pt x="21992" y="3508766"/>
                  </a:lnTo>
                  <a:cubicBezTo>
                    <a:pt x="9846" y="3508766"/>
                    <a:pt x="0" y="3498919"/>
                    <a:pt x="0" y="3486774"/>
                  </a:cubicBezTo>
                  <a:lnTo>
                    <a:pt x="0" y="21992"/>
                  </a:lnTo>
                  <a:cubicBezTo>
                    <a:pt x="0" y="9846"/>
                    <a:pt x="9846" y="0"/>
                    <a:pt x="21992" y="0"/>
                  </a:cubicBezTo>
                  <a:close/>
                </a:path>
              </a:pathLst>
            </a:custGeom>
            <a:gradFill rotWithShape="1">
              <a:gsLst>
                <a:gs pos="0">
                  <a:srgbClr val="8C52FF">
                    <a:alpha val="8000"/>
                  </a:srgbClr>
                </a:gs>
                <a:gs pos="100000">
                  <a:srgbClr val="5CE1E6">
                    <a:alpha val="8000"/>
                  </a:srgbClr>
                </a:gs>
              </a:gsLst>
              <a:lin ang="0"/>
            </a:gradFill>
          </p:spPr>
          <p:txBody>
            <a:bodyPr/>
            <a:lstStyle/>
            <a:p>
              <a:endParaRPr lang="en-US"/>
            </a:p>
          </p:txBody>
        </p:sp>
        <p:sp>
          <p:nvSpPr>
            <p:cNvPr id="9" name="TextBox 9"/>
            <p:cNvSpPr txBox="1"/>
            <p:nvPr/>
          </p:nvSpPr>
          <p:spPr>
            <a:xfrm>
              <a:off x="0" y="-38100"/>
              <a:ext cx="6123870" cy="3546866"/>
            </a:xfrm>
            <a:prstGeom prst="rect">
              <a:avLst/>
            </a:prstGeom>
          </p:spPr>
          <p:txBody>
            <a:bodyPr lIns="50800" tIns="50800" rIns="50800" bIns="50800" rtlCol="0" anchor="ctr"/>
            <a:lstStyle/>
            <a:p>
              <a:pPr algn="l">
                <a:lnSpc>
                  <a:spcPts val="1679"/>
                </a:lnSpc>
              </a:pPr>
              <a:endParaRPr/>
            </a:p>
          </p:txBody>
        </p:sp>
      </p:grpSp>
      <p:sp>
        <p:nvSpPr>
          <p:cNvPr id="10" name="TextBox 10"/>
          <p:cNvSpPr txBox="1"/>
          <p:nvPr/>
        </p:nvSpPr>
        <p:spPr>
          <a:xfrm>
            <a:off x="7843222" y="3073069"/>
            <a:ext cx="7947277" cy="397537"/>
          </a:xfrm>
          <a:prstGeom prst="rect">
            <a:avLst/>
          </a:prstGeom>
        </p:spPr>
        <p:txBody>
          <a:bodyPr lIns="0" tIns="0" rIns="0" bIns="0" rtlCol="0" anchor="t">
            <a:spAutoFit/>
          </a:bodyPr>
          <a:lstStyle/>
          <a:p>
            <a:pPr algn="l">
              <a:lnSpc>
                <a:spcPts val="3184"/>
              </a:lnSpc>
            </a:pPr>
            <a:r>
              <a:rPr lang="en-US" sz="2449" b="1">
                <a:solidFill>
                  <a:srgbClr val="0B1F3F"/>
                </a:solidFill>
                <a:latin typeface="Arimo Bold"/>
                <a:ea typeface="Arimo Bold"/>
                <a:cs typeface="Arimo Bold"/>
                <a:sym typeface="Arimo Bold"/>
              </a:rPr>
              <a:t>A company wants to sell halal food in France. </a:t>
            </a:r>
          </a:p>
        </p:txBody>
      </p:sp>
      <p:sp>
        <p:nvSpPr>
          <p:cNvPr id="11" name="TextBox 11"/>
          <p:cNvSpPr txBox="1"/>
          <p:nvPr/>
        </p:nvSpPr>
        <p:spPr>
          <a:xfrm>
            <a:off x="7843222" y="3790891"/>
            <a:ext cx="7744504" cy="2547098"/>
          </a:xfrm>
          <a:prstGeom prst="rect">
            <a:avLst/>
          </a:prstGeom>
        </p:spPr>
        <p:txBody>
          <a:bodyPr lIns="0" tIns="0" rIns="0" bIns="0" rtlCol="0" anchor="t">
            <a:spAutoFit/>
          </a:bodyPr>
          <a:lstStyle/>
          <a:p>
            <a:pPr algn="l">
              <a:lnSpc>
                <a:spcPts val="3378"/>
              </a:lnSpc>
              <a:spcBef>
                <a:spcPct val="0"/>
              </a:spcBef>
            </a:pPr>
            <a:r>
              <a:rPr lang="en-US" sz="2413">
                <a:solidFill>
                  <a:srgbClr val="000000"/>
                </a:solidFill>
                <a:latin typeface="Arimo"/>
                <a:ea typeface="Arimo"/>
                <a:cs typeface="Arimo"/>
                <a:sym typeface="Arimo"/>
              </a:rPr>
              <a:t>The national census will not help, because it does not ask about religion. The company therefore has to turn to academic surveys such as TeO2, in which around 10% of adults aged 18–59 in metropolitan France describe themselves as Muslim. </a:t>
            </a:r>
            <a:r>
              <a:rPr lang="en-US" sz="2413" b="1">
                <a:solidFill>
                  <a:srgbClr val="000000"/>
                </a:solidFill>
                <a:latin typeface="Arimo Bold"/>
                <a:ea typeface="Arimo Bold"/>
                <a:cs typeface="Arimo Bold"/>
                <a:sym typeface="Arimo Bold"/>
              </a:rPr>
              <a:t>Not easy to obtain data, small samples. </a:t>
            </a:r>
          </a:p>
        </p:txBody>
      </p:sp>
      <p:sp>
        <p:nvSpPr>
          <p:cNvPr id="12" name="TextBox 12"/>
          <p:cNvSpPr txBox="1"/>
          <p:nvPr/>
        </p:nvSpPr>
        <p:spPr>
          <a:xfrm>
            <a:off x="1238250" y="8357231"/>
            <a:ext cx="17049750" cy="1443990"/>
          </a:xfrm>
          <a:prstGeom prst="rect">
            <a:avLst/>
          </a:prstGeom>
        </p:spPr>
        <p:txBody>
          <a:bodyPr lIns="0" tIns="0" rIns="0" bIns="0" rtlCol="0" anchor="t">
            <a:spAutoFit/>
          </a:bodyPr>
          <a:lstStyle/>
          <a:p>
            <a:pPr marL="356235" lvl="1" indent="-178118" algn="l">
              <a:lnSpc>
                <a:spcPts val="2310"/>
              </a:lnSpc>
              <a:spcBef>
                <a:spcPct val="0"/>
              </a:spcBef>
              <a:buFont typeface="Arial"/>
              <a:buChar char="•"/>
            </a:pPr>
            <a:r>
              <a:rPr lang="en-US" sz="1650" i="1">
                <a:solidFill>
                  <a:srgbClr val="000000"/>
                </a:solidFill>
                <a:latin typeface="Arimo Italics"/>
                <a:ea typeface="Arimo Italics"/>
                <a:cs typeface="Arimo Italics"/>
                <a:sym typeface="Arimo Italics"/>
              </a:rPr>
              <a:t>Le Figaro (2011),  France, comment est évalué le nombre de musulmans</a:t>
            </a:r>
          </a:p>
          <a:p>
            <a:pPr marL="356235" lvl="1" indent="-178118" algn="l">
              <a:lnSpc>
                <a:spcPts val="2310"/>
              </a:lnSpc>
              <a:spcBef>
                <a:spcPct val="0"/>
              </a:spcBef>
              <a:buFont typeface="Arial"/>
              <a:buChar char="•"/>
            </a:pPr>
            <a:r>
              <a:rPr lang="en-US" sz="1650" i="1">
                <a:solidFill>
                  <a:srgbClr val="000000"/>
                </a:solidFill>
                <a:latin typeface="Arimo Italics"/>
                <a:ea typeface="Arimo Italics"/>
                <a:cs typeface="Arimo Italics"/>
                <a:sym typeface="Arimo Italics"/>
              </a:rPr>
              <a:t>NPR via KPBS (2015): In France, young Muslims often straddle two worlds</a:t>
            </a:r>
          </a:p>
          <a:p>
            <a:pPr marL="356235" lvl="1" indent="-178118" algn="l">
              <a:lnSpc>
                <a:spcPts val="2310"/>
              </a:lnSpc>
              <a:spcBef>
                <a:spcPct val="0"/>
              </a:spcBef>
              <a:buFont typeface="Arial"/>
              <a:buChar char="•"/>
            </a:pPr>
            <a:r>
              <a:rPr lang="en-US" sz="1650" i="1">
                <a:solidFill>
                  <a:srgbClr val="000000"/>
                </a:solidFill>
                <a:latin typeface="Arimo Italics"/>
                <a:ea typeface="Arimo Italics"/>
                <a:cs typeface="Arimo Italics"/>
                <a:sym typeface="Arimo Italics"/>
              </a:rPr>
              <a:t>INSEE: Dossier de presse, Recensement 2026</a:t>
            </a:r>
          </a:p>
          <a:p>
            <a:pPr marL="356235" lvl="1" indent="-178118" algn="l">
              <a:lnSpc>
                <a:spcPts val="2310"/>
              </a:lnSpc>
              <a:spcBef>
                <a:spcPct val="0"/>
              </a:spcBef>
              <a:buFont typeface="Arial"/>
              <a:buChar char="•"/>
            </a:pPr>
            <a:r>
              <a:rPr lang="en-US" sz="1650" i="1">
                <a:solidFill>
                  <a:srgbClr val="000000"/>
                </a:solidFill>
                <a:latin typeface="Arimo Italics"/>
                <a:ea typeface="Arimo Italics"/>
                <a:cs typeface="Arimo Italics"/>
                <a:sym typeface="Arimo Italics"/>
              </a:rPr>
              <a:t>INSEE (2023), Immigrés et descendants d’immigrés en France, Insee Références, chapter on religion (TeO2 data: Muslims are 10% of the population of metropolitan France aged 18–59; religion is not collected in the census). </a:t>
            </a:r>
            <a:r>
              <a:rPr lang="en-US" sz="1650" i="1" u="sng">
                <a:solidFill>
                  <a:srgbClr val="000000"/>
                </a:solidFill>
                <a:latin typeface="Arimo Italics"/>
                <a:ea typeface="Arimo Italics"/>
                <a:cs typeface="Arimo Italics"/>
                <a:sym typeface="Arimo Italics"/>
                <a:hlinkClick r:id="rId2" tooltip="https://www.insee.fr/en/statistiques/fichier/7342918/IMMFRA23-D2-en.pdf"/>
              </a:rPr>
              <a:t>insee.fr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6738"/>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4999"/>
            </a:blip>
            <a:stretch>
              <a:fillRect/>
            </a:stretch>
          </a:blipFill>
        </p:spPr>
        <p:txBody>
          <a:bodyPr/>
          <a:lstStyle/>
          <a:p>
            <a:endParaRPr lang="en-US"/>
          </a:p>
        </p:txBody>
      </p:sp>
      <p:grpSp>
        <p:nvGrpSpPr>
          <p:cNvPr id="3" name="Group 3"/>
          <p:cNvGrpSpPr/>
          <p:nvPr/>
        </p:nvGrpSpPr>
        <p:grpSpPr>
          <a:xfrm>
            <a:off x="1238250" y="6096000"/>
            <a:ext cx="7429500" cy="1143000"/>
            <a:chOff x="0" y="0"/>
            <a:chExt cx="9906000" cy="1524000"/>
          </a:xfrm>
        </p:grpSpPr>
        <p:sp>
          <p:nvSpPr>
            <p:cNvPr id="4" name="Freeform 4"/>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5" name="TextBox 5"/>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9620250" y="6096000"/>
            <a:ext cx="7429500" cy="1143000"/>
            <a:chOff x="0" y="0"/>
            <a:chExt cx="9906000" cy="1524000"/>
          </a:xfrm>
        </p:grpSpPr>
        <p:sp>
          <p:nvSpPr>
            <p:cNvPr id="7" name="Freeform 7"/>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8" name="TextBox 8"/>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1238250" y="7524750"/>
            <a:ext cx="7429500" cy="1143000"/>
            <a:chOff x="0" y="0"/>
            <a:chExt cx="9906000" cy="1524000"/>
          </a:xfrm>
        </p:grpSpPr>
        <p:sp>
          <p:nvSpPr>
            <p:cNvPr id="10" name="Freeform 10"/>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11" name="TextBox 11"/>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9620250" y="7524750"/>
            <a:ext cx="7429500" cy="1143000"/>
            <a:chOff x="0" y="0"/>
            <a:chExt cx="9906000" cy="1524000"/>
          </a:xfrm>
        </p:grpSpPr>
        <p:sp>
          <p:nvSpPr>
            <p:cNvPr id="13" name="Freeform 13"/>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14" name="TextBox 14"/>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9144000" y="5927461"/>
            <a:ext cx="8532827" cy="1506747"/>
            <a:chOff x="0" y="0"/>
            <a:chExt cx="2247329" cy="396839"/>
          </a:xfrm>
        </p:grpSpPr>
        <p:sp>
          <p:nvSpPr>
            <p:cNvPr id="16" name="Freeform 16"/>
            <p:cNvSpPr/>
            <p:nvPr/>
          </p:nvSpPr>
          <p:spPr>
            <a:xfrm>
              <a:off x="0" y="0"/>
              <a:ext cx="2247329" cy="396839"/>
            </a:xfrm>
            <a:custGeom>
              <a:avLst/>
              <a:gdLst/>
              <a:ahLst/>
              <a:cxnLst/>
              <a:rect l="l" t="t" r="r" b="b"/>
              <a:pathLst>
                <a:path w="2247329" h="396839">
                  <a:moveTo>
                    <a:pt x="51717" y="0"/>
                  </a:moveTo>
                  <a:lnTo>
                    <a:pt x="2195612" y="0"/>
                  </a:lnTo>
                  <a:cubicBezTo>
                    <a:pt x="2209329" y="0"/>
                    <a:pt x="2222483" y="5449"/>
                    <a:pt x="2232182" y="15147"/>
                  </a:cubicBezTo>
                  <a:cubicBezTo>
                    <a:pt x="2241880" y="24846"/>
                    <a:pt x="2247329" y="38001"/>
                    <a:pt x="2247329" y="51717"/>
                  </a:cubicBezTo>
                  <a:lnTo>
                    <a:pt x="2247329" y="345122"/>
                  </a:lnTo>
                  <a:cubicBezTo>
                    <a:pt x="2247329" y="373684"/>
                    <a:pt x="2224175" y="396839"/>
                    <a:pt x="2195612" y="396839"/>
                  </a:cubicBezTo>
                  <a:lnTo>
                    <a:pt x="51717" y="396839"/>
                  </a:lnTo>
                  <a:cubicBezTo>
                    <a:pt x="23154" y="396839"/>
                    <a:pt x="0" y="373684"/>
                    <a:pt x="0" y="345122"/>
                  </a:cubicBezTo>
                  <a:lnTo>
                    <a:pt x="0" y="51717"/>
                  </a:lnTo>
                  <a:cubicBezTo>
                    <a:pt x="0" y="38001"/>
                    <a:pt x="5449" y="24846"/>
                    <a:pt x="15147" y="15147"/>
                  </a:cubicBezTo>
                  <a:cubicBezTo>
                    <a:pt x="24846" y="5449"/>
                    <a:pt x="38001" y="0"/>
                    <a:pt x="51717" y="0"/>
                  </a:cubicBezTo>
                  <a:close/>
                </a:path>
              </a:pathLst>
            </a:custGeom>
            <a:ln w="85725" cap="rnd">
              <a:solidFill>
                <a:srgbClr val="FF5F1F"/>
              </a:solidFill>
              <a:prstDash val="solid"/>
              <a:round/>
            </a:ln>
          </p:spPr>
          <p:txBody>
            <a:bodyPr/>
            <a:lstStyle/>
            <a:p>
              <a:endParaRPr lang="en-US"/>
            </a:p>
          </p:txBody>
        </p:sp>
        <p:sp>
          <p:nvSpPr>
            <p:cNvPr id="17" name="TextBox 17"/>
            <p:cNvSpPr txBox="1"/>
            <p:nvPr/>
          </p:nvSpPr>
          <p:spPr>
            <a:xfrm>
              <a:off x="0" y="-57150"/>
              <a:ext cx="2247329" cy="453989"/>
            </a:xfrm>
            <a:prstGeom prst="rect">
              <a:avLst/>
            </a:prstGeom>
          </p:spPr>
          <p:txBody>
            <a:bodyPr lIns="50800" tIns="50800" rIns="50800" bIns="50800" rtlCol="0" anchor="ctr"/>
            <a:lstStyle/>
            <a:p>
              <a:pPr algn="ctr">
                <a:lnSpc>
                  <a:spcPts val="2939"/>
                </a:lnSpc>
              </a:pPr>
              <a:endParaRPr/>
            </a:p>
          </p:txBody>
        </p:sp>
      </p:grpSp>
      <p:sp>
        <p:nvSpPr>
          <p:cNvPr id="18" name="Freeform 18"/>
          <p:cNvSpPr/>
          <p:nvPr/>
        </p:nvSpPr>
        <p:spPr>
          <a:xfrm>
            <a:off x="9810750" y="689793"/>
            <a:ext cx="6873562" cy="4570918"/>
          </a:xfrm>
          <a:custGeom>
            <a:avLst/>
            <a:gdLst/>
            <a:ahLst/>
            <a:cxnLst/>
            <a:rect l="l" t="t" r="r" b="b"/>
            <a:pathLst>
              <a:path w="6873562" h="4570918">
                <a:moveTo>
                  <a:pt x="0" y="0"/>
                </a:moveTo>
                <a:lnTo>
                  <a:pt x="6873562" y="0"/>
                </a:lnTo>
                <a:lnTo>
                  <a:pt x="6873562" y="4570918"/>
                </a:lnTo>
                <a:lnTo>
                  <a:pt x="0" y="4570918"/>
                </a:lnTo>
                <a:lnTo>
                  <a:pt x="0" y="0"/>
                </a:lnTo>
                <a:close/>
              </a:path>
            </a:pathLst>
          </a:custGeom>
          <a:blipFill>
            <a:blip r:embed="rId3"/>
            <a:stretch>
              <a:fillRect/>
            </a:stretch>
          </a:blipFill>
        </p:spPr>
        <p:txBody>
          <a:bodyPr/>
          <a:lstStyle/>
          <a:p>
            <a:endParaRPr lang="en-US"/>
          </a:p>
        </p:txBody>
      </p:sp>
      <p:sp>
        <p:nvSpPr>
          <p:cNvPr id="19" name="TextBox 19"/>
          <p:cNvSpPr txBox="1"/>
          <p:nvPr/>
        </p:nvSpPr>
        <p:spPr>
          <a:xfrm>
            <a:off x="1238250" y="2427625"/>
            <a:ext cx="7905750" cy="1933656"/>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What share of the EU population was aged </a:t>
            </a:r>
            <a:r>
              <a:rPr lang="en-US" sz="4200" b="1">
                <a:solidFill>
                  <a:srgbClr val="FF5F1F"/>
                </a:solidFill>
                <a:latin typeface="Arimo Bold"/>
                <a:ea typeface="Arimo Bold"/>
                <a:cs typeface="Arimo Bold"/>
                <a:sym typeface="Arimo Bold"/>
              </a:rPr>
              <a:t>65 or over on 1 January 2025?</a:t>
            </a:r>
          </a:p>
        </p:txBody>
      </p:sp>
      <p:sp>
        <p:nvSpPr>
          <p:cNvPr id="20" name="TextBox 20"/>
          <p:cNvSpPr txBox="1"/>
          <p:nvPr/>
        </p:nvSpPr>
        <p:spPr>
          <a:xfrm>
            <a:off x="1571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A  About 1 in 10 (12%)</a:t>
            </a:r>
          </a:p>
        </p:txBody>
      </p:sp>
      <p:sp>
        <p:nvSpPr>
          <p:cNvPr id="21" name="TextBox 21"/>
          <p:cNvSpPr txBox="1"/>
          <p:nvPr/>
        </p:nvSpPr>
        <p:spPr>
          <a:xfrm>
            <a:off x="9953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B  About 1 in 5 (22%)</a:t>
            </a:r>
          </a:p>
        </p:txBody>
      </p:sp>
      <p:sp>
        <p:nvSpPr>
          <p:cNvPr id="22" name="TextBox 22"/>
          <p:cNvSpPr txBox="1"/>
          <p:nvPr/>
        </p:nvSpPr>
        <p:spPr>
          <a:xfrm>
            <a:off x="1571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C  About 1 in 3 (32%)</a:t>
            </a:r>
          </a:p>
        </p:txBody>
      </p:sp>
      <p:sp>
        <p:nvSpPr>
          <p:cNvPr id="23" name="TextBox 23"/>
          <p:cNvSpPr txBox="1"/>
          <p:nvPr/>
        </p:nvSpPr>
        <p:spPr>
          <a:xfrm>
            <a:off x="9953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D  About 2 in 5 (42%)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3826"/>
            <a:ext cx="18680795" cy="10507947"/>
          </a:xfrm>
          <a:custGeom>
            <a:avLst/>
            <a:gdLst/>
            <a:ahLst/>
            <a:cxnLst/>
            <a:rect l="l" t="t" r="r" b="b"/>
            <a:pathLst>
              <a:path w="18680795" h="10507947">
                <a:moveTo>
                  <a:pt x="0" y="0"/>
                </a:moveTo>
                <a:lnTo>
                  <a:pt x="18680795" y="0"/>
                </a:lnTo>
                <a:lnTo>
                  <a:pt x="18680795" y="10507948"/>
                </a:lnTo>
                <a:lnTo>
                  <a:pt x="0" y="10507948"/>
                </a:lnTo>
                <a:lnTo>
                  <a:pt x="0" y="0"/>
                </a:lnTo>
                <a:close/>
              </a:path>
            </a:pathLst>
          </a:custGeom>
          <a:blipFill>
            <a:blip r:embed="rId2">
              <a:alphaModFix amt="41000"/>
            </a:blip>
            <a:stretch>
              <a:fillRect/>
            </a:stretch>
          </a:blipFill>
        </p:spPr>
        <p:txBody>
          <a:bodyPr/>
          <a:lstStyle/>
          <a:p>
            <a:endParaRPr lang="en-US"/>
          </a:p>
        </p:txBody>
      </p:sp>
      <p:grpSp>
        <p:nvGrpSpPr>
          <p:cNvPr id="3" name="Group 3"/>
          <p:cNvGrpSpPr/>
          <p:nvPr/>
        </p:nvGrpSpPr>
        <p:grpSpPr>
          <a:xfrm>
            <a:off x="1238250" y="6096000"/>
            <a:ext cx="7429500" cy="1143000"/>
            <a:chOff x="0" y="0"/>
            <a:chExt cx="9906000" cy="1524000"/>
          </a:xfrm>
        </p:grpSpPr>
        <p:sp>
          <p:nvSpPr>
            <p:cNvPr id="4" name="Freeform 4"/>
            <p:cNvSpPr/>
            <p:nvPr/>
          </p:nvSpPr>
          <p:spPr>
            <a:xfrm>
              <a:off x="0" y="0"/>
              <a:ext cx="9906000" cy="1524000"/>
            </a:xfrm>
            <a:custGeom>
              <a:avLst/>
              <a:gdLst/>
              <a:ahLst/>
              <a:cxnLst/>
              <a:rect l="l" t="t" r="r" b="b"/>
              <a:pathLst>
                <a:path w="9906000" h="1524000">
                  <a:moveTo>
                    <a:pt x="152400" y="0"/>
                  </a:moveTo>
                  <a:lnTo>
                    <a:pt x="9753600" y="0"/>
                  </a:lnTo>
                  <a:cubicBezTo>
                    <a:pt x="9837769" y="0"/>
                    <a:pt x="9906000" y="68232"/>
                    <a:pt x="9906000" y="152400"/>
                  </a:cubicBezTo>
                  <a:lnTo>
                    <a:pt x="9906000" y="1371600"/>
                  </a:lnTo>
                  <a:cubicBezTo>
                    <a:pt x="9906000" y="1455768"/>
                    <a:pt x="9837769" y="1524000"/>
                    <a:pt x="9753600" y="1524000"/>
                  </a:cubicBezTo>
                  <a:lnTo>
                    <a:pt x="152400" y="1524000"/>
                  </a:lnTo>
                  <a:cubicBezTo>
                    <a:pt x="68232" y="1524000"/>
                    <a:pt x="0" y="1455768"/>
                    <a:pt x="0" y="1371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5" name="TextBox 5"/>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9620250" y="6096000"/>
            <a:ext cx="7429500" cy="1143000"/>
            <a:chOff x="0" y="0"/>
            <a:chExt cx="9906000" cy="1524000"/>
          </a:xfrm>
        </p:grpSpPr>
        <p:sp>
          <p:nvSpPr>
            <p:cNvPr id="7" name="Freeform 7"/>
            <p:cNvSpPr/>
            <p:nvPr/>
          </p:nvSpPr>
          <p:spPr>
            <a:xfrm>
              <a:off x="0" y="0"/>
              <a:ext cx="9906000" cy="1524000"/>
            </a:xfrm>
            <a:custGeom>
              <a:avLst/>
              <a:gdLst/>
              <a:ahLst/>
              <a:cxnLst/>
              <a:rect l="l" t="t" r="r" b="b"/>
              <a:pathLst>
                <a:path w="9906000" h="1524000">
                  <a:moveTo>
                    <a:pt x="152400" y="0"/>
                  </a:moveTo>
                  <a:lnTo>
                    <a:pt x="9753600" y="0"/>
                  </a:lnTo>
                  <a:cubicBezTo>
                    <a:pt x="9837769" y="0"/>
                    <a:pt x="9906000" y="68232"/>
                    <a:pt x="9906000" y="152400"/>
                  </a:cubicBezTo>
                  <a:lnTo>
                    <a:pt x="9906000" y="1371600"/>
                  </a:lnTo>
                  <a:cubicBezTo>
                    <a:pt x="9906000" y="1455768"/>
                    <a:pt x="9837769" y="1524000"/>
                    <a:pt x="9753600" y="1524000"/>
                  </a:cubicBezTo>
                  <a:lnTo>
                    <a:pt x="152400" y="1524000"/>
                  </a:lnTo>
                  <a:cubicBezTo>
                    <a:pt x="68232" y="1524000"/>
                    <a:pt x="0" y="1455768"/>
                    <a:pt x="0" y="1371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8" name="TextBox 8"/>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1238250" y="7524750"/>
            <a:ext cx="7429500" cy="1143000"/>
            <a:chOff x="0" y="0"/>
            <a:chExt cx="9906000" cy="1524000"/>
          </a:xfrm>
        </p:grpSpPr>
        <p:sp>
          <p:nvSpPr>
            <p:cNvPr id="10" name="Freeform 10"/>
            <p:cNvSpPr/>
            <p:nvPr/>
          </p:nvSpPr>
          <p:spPr>
            <a:xfrm>
              <a:off x="0" y="0"/>
              <a:ext cx="9906000" cy="1524000"/>
            </a:xfrm>
            <a:custGeom>
              <a:avLst/>
              <a:gdLst/>
              <a:ahLst/>
              <a:cxnLst/>
              <a:rect l="l" t="t" r="r" b="b"/>
              <a:pathLst>
                <a:path w="9906000" h="1524000">
                  <a:moveTo>
                    <a:pt x="152400" y="0"/>
                  </a:moveTo>
                  <a:lnTo>
                    <a:pt x="9753600" y="0"/>
                  </a:lnTo>
                  <a:cubicBezTo>
                    <a:pt x="9837769" y="0"/>
                    <a:pt x="9906000" y="68232"/>
                    <a:pt x="9906000" y="152400"/>
                  </a:cubicBezTo>
                  <a:lnTo>
                    <a:pt x="9906000" y="1371600"/>
                  </a:lnTo>
                  <a:cubicBezTo>
                    <a:pt x="9906000" y="1455768"/>
                    <a:pt x="9837769" y="1524000"/>
                    <a:pt x="9753600" y="1524000"/>
                  </a:cubicBezTo>
                  <a:lnTo>
                    <a:pt x="152400" y="1524000"/>
                  </a:lnTo>
                  <a:cubicBezTo>
                    <a:pt x="68232" y="1524000"/>
                    <a:pt x="0" y="1455768"/>
                    <a:pt x="0" y="1371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1" name="TextBox 11"/>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9620250" y="7524750"/>
            <a:ext cx="7429500" cy="1143000"/>
            <a:chOff x="0" y="0"/>
            <a:chExt cx="9906000" cy="1524000"/>
          </a:xfrm>
        </p:grpSpPr>
        <p:sp>
          <p:nvSpPr>
            <p:cNvPr id="13" name="Freeform 13"/>
            <p:cNvSpPr/>
            <p:nvPr/>
          </p:nvSpPr>
          <p:spPr>
            <a:xfrm>
              <a:off x="0" y="0"/>
              <a:ext cx="9906000" cy="1524000"/>
            </a:xfrm>
            <a:custGeom>
              <a:avLst/>
              <a:gdLst/>
              <a:ahLst/>
              <a:cxnLst/>
              <a:rect l="l" t="t" r="r" b="b"/>
              <a:pathLst>
                <a:path w="9906000" h="1524000">
                  <a:moveTo>
                    <a:pt x="152400" y="0"/>
                  </a:moveTo>
                  <a:lnTo>
                    <a:pt x="9753600" y="0"/>
                  </a:lnTo>
                  <a:cubicBezTo>
                    <a:pt x="9837769" y="0"/>
                    <a:pt x="9906000" y="68232"/>
                    <a:pt x="9906000" y="152400"/>
                  </a:cubicBezTo>
                  <a:lnTo>
                    <a:pt x="9906000" y="1371600"/>
                  </a:lnTo>
                  <a:cubicBezTo>
                    <a:pt x="9906000" y="1455768"/>
                    <a:pt x="9837769" y="1524000"/>
                    <a:pt x="9753600" y="1524000"/>
                  </a:cubicBezTo>
                  <a:lnTo>
                    <a:pt x="152400" y="1524000"/>
                  </a:lnTo>
                  <a:cubicBezTo>
                    <a:pt x="68232" y="1524000"/>
                    <a:pt x="0" y="1455768"/>
                    <a:pt x="0" y="1371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4" name="TextBox 14"/>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781050" y="7343775"/>
            <a:ext cx="8534400" cy="1504950"/>
            <a:chOff x="0" y="0"/>
            <a:chExt cx="11379200" cy="2006600"/>
          </a:xfrm>
        </p:grpSpPr>
        <p:sp>
          <p:nvSpPr>
            <p:cNvPr id="16" name="Freeform 16"/>
            <p:cNvSpPr/>
            <p:nvPr/>
          </p:nvSpPr>
          <p:spPr>
            <a:xfrm>
              <a:off x="0" y="0"/>
              <a:ext cx="11379200" cy="2006600"/>
            </a:xfrm>
            <a:custGeom>
              <a:avLst/>
              <a:gdLst/>
              <a:ahLst/>
              <a:cxnLst/>
              <a:rect l="l" t="t" r="r" b="b"/>
              <a:pathLst>
                <a:path w="11379200" h="2006600">
                  <a:moveTo>
                    <a:pt x="1003300" y="0"/>
                  </a:moveTo>
                  <a:lnTo>
                    <a:pt x="10375900" y="0"/>
                  </a:lnTo>
                  <a:cubicBezTo>
                    <a:pt x="10930007" y="0"/>
                    <a:pt x="11379200" y="449193"/>
                    <a:pt x="11379200" y="1003300"/>
                  </a:cubicBezTo>
                  <a:cubicBezTo>
                    <a:pt x="11379200" y="1557407"/>
                    <a:pt x="10930007" y="2006600"/>
                    <a:pt x="10375900" y="2006600"/>
                  </a:cubicBezTo>
                  <a:lnTo>
                    <a:pt x="1003300" y="2006600"/>
                  </a:lnTo>
                  <a:cubicBezTo>
                    <a:pt x="449193" y="2006600"/>
                    <a:pt x="0" y="1557407"/>
                    <a:pt x="0" y="1003300"/>
                  </a:cubicBezTo>
                  <a:cubicBezTo>
                    <a:pt x="0" y="449193"/>
                    <a:pt x="449193" y="0"/>
                    <a:pt x="1003300" y="0"/>
                  </a:cubicBezTo>
                  <a:close/>
                </a:path>
              </a:pathLst>
            </a:custGeom>
            <a:ln w="85725" cap="sq">
              <a:solidFill>
                <a:srgbClr val="FF5F1F"/>
              </a:solidFill>
              <a:prstDash val="solid"/>
              <a:miter/>
            </a:ln>
          </p:spPr>
          <p:txBody>
            <a:bodyPr/>
            <a:lstStyle/>
            <a:p>
              <a:endParaRPr lang="en-US"/>
            </a:p>
          </p:txBody>
        </p:sp>
        <p:sp>
          <p:nvSpPr>
            <p:cNvPr id="17" name="TextBox 17"/>
            <p:cNvSpPr txBox="1"/>
            <p:nvPr/>
          </p:nvSpPr>
          <p:spPr>
            <a:xfrm>
              <a:off x="0" y="-38100"/>
              <a:ext cx="11379200" cy="2044700"/>
            </a:xfrm>
            <a:prstGeom prst="rect">
              <a:avLst/>
            </a:prstGeom>
          </p:spPr>
          <p:txBody>
            <a:bodyPr lIns="50800" tIns="50800" rIns="50800" bIns="50800" rtlCol="0" anchor="ctr"/>
            <a:lstStyle/>
            <a:p>
              <a:pPr algn="l">
                <a:lnSpc>
                  <a:spcPts val="1679"/>
                </a:lnSpc>
              </a:pPr>
              <a:endParaRPr/>
            </a:p>
          </p:txBody>
        </p:sp>
      </p:grpSp>
      <p:sp>
        <p:nvSpPr>
          <p:cNvPr id="18" name="Freeform 18" descr="Group of smiling older adults sitting outdoors"/>
          <p:cNvSpPr/>
          <p:nvPr/>
        </p:nvSpPr>
        <p:spPr>
          <a:xfrm>
            <a:off x="9810750" y="685800"/>
            <a:ext cx="6877050" cy="4572000"/>
          </a:xfrm>
          <a:custGeom>
            <a:avLst/>
            <a:gdLst/>
            <a:ahLst/>
            <a:cxnLst/>
            <a:rect l="l" t="t" r="r" b="b"/>
            <a:pathLst>
              <a:path w="6877050" h="4572000">
                <a:moveTo>
                  <a:pt x="0" y="0"/>
                </a:moveTo>
                <a:lnTo>
                  <a:pt x="6877050" y="0"/>
                </a:lnTo>
                <a:lnTo>
                  <a:pt x="6877050" y="4572000"/>
                </a:lnTo>
                <a:lnTo>
                  <a:pt x="0" y="4572000"/>
                </a:lnTo>
                <a:lnTo>
                  <a:pt x="0" y="0"/>
                </a:lnTo>
                <a:close/>
              </a:path>
            </a:pathLst>
          </a:custGeom>
          <a:blipFill>
            <a:blip r:embed="rId3"/>
            <a:stretch>
              <a:fillRect t="-107" b="-107"/>
            </a:stretch>
          </a:blipFill>
        </p:spPr>
        <p:txBody>
          <a:bodyPr/>
          <a:lstStyle/>
          <a:p>
            <a:endParaRPr lang="en-US"/>
          </a:p>
        </p:txBody>
      </p:sp>
      <p:sp>
        <p:nvSpPr>
          <p:cNvPr id="19" name="TextBox 19"/>
          <p:cNvSpPr txBox="1"/>
          <p:nvPr/>
        </p:nvSpPr>
        <p:spPr>
          <a:xfrm>
            <a:off x="1238250" y="1085850"/>
            <a:ext cx="8572500" cy="382905"/>
          </a:xfrm>
          <a:prstGeom prst="rect">
            <a:avLst/>
          </a:prstGeom>
        </p:spPr>
        <p:txBody>
          <a:bodyPr lIns="0" tIns="0" rIns="0" bIns="0" rtlCol="0" anchor="t">
            <a:spAutoFit/>
          </a:bodyPr>
          <a:lstStyle/>
          <a:p>
            <a:pPr algn="l">
              <a:lnSpc>
                <a:spcPts val="3045"/>
              </a:lnSpc>
            </a:pPr>
            <a:r>
              <a:rPr lang="en-US" sz="2175" b="1" dirty="0">
                <a:solidFill>
                  <a:srgbClr val="FF5F1F"/>
                </a:solidFill>
                <a:latin typeface="Arimo Bold"/>
                <a:ea typeface="Arimo Bold"/>
                <a:cs typeface="Arimo Bold"/>
                <a:sym typeface="Arimo Bold"/>
              </a:rPr>
              <a:t>SUBSTANTIALITY · PROJECTED</a:t>
            </a:r>
          </a:p>
        </p:txBody>
      </p:sp>
      <p:sp>
        <p:nvSpPr>
          <p:cNvPr id="20" name="TextBox 20"/>
          <p:cNvSpPr txBox="1"/>
          <p:nvPr/>
        </p:nvSpPr>
        <p:spPr>
          <a:xfrm>
            <a:off x="1238250" y="2428875"/>
            <a:ext cx="7905750" cy="129540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a:solidFill>
                  <a:srgbClr val="FFFFFF"/>
                </a:solidFill>
                <a:latin typeface="Arimo Bold"/>
                <a:ea typeface="Arimo Bold"/>
                <a:cs typeface="Arimo Bold"/>
                <a:sym typeface="Arimo Bold"/>
              </a:rPr>
              <a:t>What share of the EU population is projected to be</a:t>
            </a:r>
          </a:p>
        </p:txBody>
      </p:sp>
      <p:sp>
        <p:nvSpPr>
          <p:cNvPr id="21" name="TextBox 21"/>
          <p:cNvSpPr txBox="1"/>
          <p:nvPr/>
        </p:nvSpPr>
        <p:spPr>
          <a:xfrm>
            <a:off x="1571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A  About 1 in 5 (22%)</a:t>
            </a:r>
          </a:p>
        </p:txBody>
      </p:sp>
      <p:sp>
        <p:nvSpPr>
          <p:cNvPr id="22" name="TextBox 22"/>
          <p:cNvSpPr txBox="1"/>
          <p:nvPr/>
        </p:nvSpPr>
        <p:spPr>
          <a:xfrm>
            <a:off x="9953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B  About 1 in 4 (27%)</a:t>
            </a:r>
          </a:p>
        </p:txBody>
      </p:sp>
      <p:sp>
        <p:nvSpPr>
          <p:cNvPr id="23" name="TextBox 23"/>
          <p:cNvSpPr txBox="1"/>
          <p:nvPr/>
        </p:nvSpPr>
        <p:spPr>
          <a:xfrm>
            <a:off x="1571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C  About 1 in 3 (30%)</a:t>
            </a:r>
          </a:p>
        </p:txBody>
      </p:sp>
      <p:sp>
        <p:nvSpPr>
          <p:cNvPr id="24" name="TextBox 24"/>
          <p:cNvSpPr txBox="1"/>
          <p:nvPr/>
        </p:nvSpPr>
        <p:spPr>
          <a:xfrm>
            <a:off x="9953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D  About 1 in 2 (50%)</a:t>
            </a:r>
          </a:p>
        </p:txBody>
      </p:sp>
      <p:sp>
        <p:nvSpPr>
          <p:cNvPr id="25" name="TextBox 25"/>
          <p:cNvSpPr txBox="1"/>
          <p:nvPr/>
        </p:nvSpPr>
        <p:spPr>
          <a:xfrm>
            <a:off x="1238250" y="3705225"/>
            <a:ext cx="7905750" cy="657252"/>
          </a:xfrm>
          <a:prstGeom prst="rect">
            <a:avLst/>
          </a:prstGeom>
        </p:spPr>
        <p:txBody>
          <a:bodyPr lIns="0" tIns="0" rIns="0" bIns="0" rtlCol="0" anchor="t">
            <a:spAutoFit/>
          </a:bodyPr>
          <a:lstStyle/>
          <a:p>
            <a:pPr marL="0" lvl="0" indent="0" algn="l">
              <a:lnSpc>
                <a:spcPts val="5040"/>
              </a:lnSpc>
              <a:spcBef>
                <a:spcPct val="0"/>
              </a:spcBef>
            </a:pPr>
            <a:r>
              <a:rPr lang="en-US" sz="4200" b="1" u="none" strike="noStrike">
                <a:solidFill>
                  <a:srgbClr val="FF5F1F"/>
                </a:solidFill>
                <a:latin typeface="Arimo Bold"/>
                <a:ea typeface="Arimo Bold"/>
                <a:cs typeface="Arimo Bold"/>
                <a:sym typeface="Arimo Bold"/>
              </a:rPr>
              <a:t>aged 65 or over in 2050?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992188" y="2137061"/>
            <a:ext cx="4381500" cy="252793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Is it large and profitable enough, and is it growing?</a:t>
            </a:r>
          </a:p>
          <a:p>
            <a:pPr algn="l">
              <a:lnSpc>
                <a:spcPts val="2535"/>
              </a:lnSpc>
            </a:pPr>
            <a:endParaRPr lang="en-US" sz="1950">
              <a:solidFill>
                <a:srgbClr val="FFFFFF"/>
              </a:solidFill>
              <a:latin typeface="Arimo"/>
              <a:ea typeface="Arimo"/>
              <a:cs typeface="Arimo"/>
              <a:sym typeface="Arimo"/>
            </a:endParaRPr>
          </a:p>
          <a:p>
            <a:pPr marL="421005" lvl="1" indent="-210502" algn="l">
              <a:lnSpc>
                <a:spcPts val="2535"/>
              </a:lnSpc>
              <a:buFont typeface="Arial"/>
              <a:buChar char="•"/>
            </a:pPr>
            <a:r>
              <a:rPr lang="en-US" sz="1950">
                <a:solidFill>
                  <a:srgbClr val="FFFFFF"/>
                </a:solidFill>
                <a:latin typeface="Arimo"/>
                <a:ea typeface="Arimo"/>
                <a:cs typeface="Arimo"/>
                <a:sym typeface="Arimo"/>
              </a:rPr>
              <a:t>What is the segment’s growth potential?</a:t>
            </a:r>
          </a:p>
          <a:p>
            <a:pPr marL="421005" lvl="1" indent="-210502" algn="l">
              <a:lnSpc>
                <a:spcPts val="2535"/>
              </a:lnSpc>
              <a:buFont typeface="Arial"/>
              <a:buChar char="•"/>
            </a:pPr>
            <a:r>
              <a:rPr lang="en-US" sz="1950">
                <a:solidFill>
                  <a:srgbClr val="FFFFFF"/>
                </a:solidFill>
                <a:latin typeface="Arimo"/>
                <a:ea typeface="Arimo"/>
                <a:cs typeface="Arimo"/>
                <a:sym typeface="Arimo"/>
              </a:rPr>
              <a:t>What is the projected per capita income in the following 10 years?</a:t>
            </a:r>
          </a:p>
          <a:p>
            <a:pPr algn="l">
              <a:lnSpc>
                <a:spcPts val="2535"/>
              </a:lnSpc>
            </a:pPr>
            <a:endParaRPr lang="en-US" sz="1950">
              <a:solidFill>
                <a:srgbClr val="FFFFFF"/>
              </a:solidFill>
              <a:latin typeface="Arimo"/>
              <a:ea typeface="Arimo"/>
              <a:cs typeface="Arimo"/>
              <a:sym typeface="Arimo"/>
            </a:endParaRPr>
          </a:p>
        </p:txBody>
      </p:sp>
      <p:grpSp>
        <p:nvGrpSpPr>
          <p:cNvPr id="3" name="Group 3"/>
          <p:cNvGrpSpPr/>
          <p:nvPr/>
        </p:nvGrpSpPr>
        <p:grpSpPr>
          <a:xfrm>
            <a:off x="9144000" y="1325718"/>
            <a:ext cx="8115300" cy="4106988"/>
            <a:chOff x="0" y="0"/>
            <a:chExt cx="9418168" cy="4766344"/>
          </a:xfrm>
        </p:grpSpPr>
        <p:sp>
          <p:nvSpPr>
            <p:cNvPr id="4" name="Freeform 4"/>
            <p:cNvSpPr/>
            <p:nvPr/>
          </p:nvSpPr>
          <p:spPr>
            <a:xfrm>
              <a:off x="0" y="0"/>
              <a:ext cx="9418168" cy="4766344"/>
            </a:xfrm>
            <a:custGeom>
              <a:avLst/>
              <a:gdLst/>
              <a:ahLst/>
              <a:cxnLst/>
              <a:rect l="l" t="t" r="r" b="b"/>
              <a:pathLst>
                <a:path w="9418168" h="4766344">
                  <a:moveTo>
                    <a:pt x="23850" y="0"/>
                  </a:moveTo>
                  <a:lnTo>
                    <a:pt x="9394318" y="0"/>
                  </a:lnTo>
                  <a:cubicBezTo>
                    <a:pt x="9400643" y="0"/>
                    <a:pt x="9406710" y="2513"/>
                    <a:pt x="9411182" y="6985"/>
                  </a:cubicBezTo>
                  <a:cubicBezTo>
                    <a:pt x="9415655" y="11458"/>
                    <a:pt x="9418168" y="17524"/>
                    <a:pt x="9418168" y="23850"/>
                  </a:cubicBezTo>
                  <a:lnTo>
                    <a:pt x="9418168" y="4742494"/>
                  </a:lnTo>
                  <a:cubicBezTo>
                    <a:pt x="9418168" y="4748819"/>
                    <a:pt x="9415655" y="4754885"/>
                    <a:pt x="9411182" y="4759358"/>
                  </a:cubicBezTo>
                  <a:cubicBezTo>
                    <a:pt x="9406710" y="4763831"/>
                    <a:pt x="9400643" y="4766344"/>
                    <a:pt x="9394318" y="4766344"/>
                  </a:cubicBezTo>
                  <a:lnTo>
                    <a:pt x="23850" y="4766344"/>
                  </a:lnTo>
                  <a:cubicBezTo>
                    <a:pt x="17524" y="4766344"/>
                    <a:pt x="11458" y="4763831"/>
                    <a:pt x="6985" y="4759358"/>
                  </a:cubicBezTo>
                  <a:cubicBezTo>
                    <a:pt x="2513" y="4754885"/>
                    <a:pt x="0" y="4748819"/>
                    <a:pt x="0" y="4742494"/>
                  </a:cubicBezTo>
                  <a:lnTo>
                    <a:pt x="0" y="23850"/>
                  </a:lnTo>
                  <a:cubicBezTo>
                    <a:pt x="0" y="17524"/>
                    <a:pt x="2513" y="11458"/>
                    <a:pt x="6985" y="6985"/>
                  </a:cubicBezTo>
                  <a:cubicBezTo>
                    <a:pt x="11458" y="2513"/>
                    <a:pt x="17524" y="0"/>
                    <a:pt x="23850" y="0"/>
                  </a:cubicBezTo>
                  <a:close/>
                </a:path>
              </a:pathLst>
            </a:custGeom>
            <a:gradFill rotWithShape="1">
              <a:gsLst>
                <a:gs pos="0">
                  <a:srgbClr val="8C52FF">
                    <a:alpha val="13000"/>
                  </a:srgbClr>
                </a:gs>
                <a:gs pos="100000">
                  <a:srgbClr val="5CE1E6">
                    <a:alpha val="13000"/>
                  </a:srgbClr>
                </a:gs>
              </a:gsLst>
              <a:lin ang="0"/>
            </a:gradFill>
          </p:spPr>
          <p:txBody>
            <a:bodyPr/>
            <a:lstStyle/>
            <a:p>
              <a:endParaRPr lang="en-US"/>
            </a:p>
          </p:txBody>
        </p:sp>
        <p:sp>
          <p:nvSpPr>
            <p:cNvPr id="5" name="TextBox 5"/>
            <p:cNvSpPr txBox="1"/>
            <p:nvPr/>
          </p:nvSpPr>
          <p:spPr>
            <a:xfrm>
              <a:off x="0" y="-38100"/>
              <a:ext cx="9418168" cy="4804444"/>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1277188" y="1382936"/>
            <a:ext cx="6570506" cy="3758937"/>
            <a:chOff x="0" y="0"/>
            <a:chExt cx="8760675" cy="5011916"/>
          </a:xfrm>
        </p:grpSpPr>
        <p:sp>
          <p:nvSpPr>
            <p:cNvPr id="7" name="Freeform 7"/>
            <p:cNvSpPr/>
            <p:nvPr/>
          </p:nvSpPr>
          <p:spPr>
            <a:xfrm>
              <a:off x="0" y="0"/>
              <a:ext cx="8760675" cy="5011916"/>
            </a:xfrm>
            <a:custGeom>
              <a:avLst/>
              <a:gdLst/>
              <a:ahLst/>
              <a:cxnLst/>
              <a:rect l="l" t="t" r="r" b="b"/>
              <a:pathLst>
                <a:path w="8760675" h="5011916">
                  <a:moveTo>
                    <a:pt x="29457" y="0"/>
                  </a:moveTo>
                  <a:lnTo>
                    <a:pt x="8731217" y="0"/>
                  </a:lnTo>
                  <a:cubicBezTo>
                    <a:pt x="8747486" y="0"/>
                    <a:pt x="8760675" y="13188"/>
                    <a:pt x="8760675" y="29457"/>
                  </a:cubicBezTo>
                  <a:lnTo>
                    <a:pt x="8760675" y="4982459"/>
                  </a:lnTo>
                  <a:cubicBezTo>
                    <a:pt x="8760675" y="4990271"/>
                    <a:pt x="8757571" y="4997764"/>
                    <a:pt x="8752046" y="5003288"/>
                  </a:cubicBezTo>
                  <a:cubicBezTo>
                    <a:pt x="8746523" y="5008812"/>
                    <a:pt x="8739030" y="5011916"/>
                    <a:pt x="8731217" y="5011916"/>
                  </a:cubicBezTo>
                  <a:lnTo>
                    <a:pt x="29457" y="5011916"/>
                  </a:lnTo>
                  <a:cubicBezTo>
                    <a:pt x="13188" y="5011916"/>
                    <a:pt x="0" y="4998727"/>
                    <a:pt x="0" y="4982459"/>
                  </a:cubicBezTo>
                  <a:lnTo>
                    <a:pt x="0" y="29457"/>
                  </a:lnTo>
                  <a:cubicBezTo>
                    <a:pt x="0" y="13188"/>
                    <a:pt x="13188" y="0"/>
                    <a:pt x="29457" y="0"/>
                  </a:cubicBezTo>
                  <a:close/>
                </a:path>
              </a:pathLst>
            </a:custGeom>
            <a:ln w="9525" cap="sq">
              <a:solidFill>
                <a:srgbClr val="FF5F1F"/>
              </a:solidFill>
              <a:prstDash val="solid"/>
              <a:miter/>
            </a:ln>
          </p:spPr>
          <p:txBody>
            <a:bodyPr/>
            <a:lstStyle/>
            <a:p>
              <a:endParaRPr lang="en-US"/>
            </a:p>
          </p:txBody>
        </p:sp>
        <p:sp>
          <p:nvSpPr>
            <p:cNvPr id="8" name="TextBox 8"/>
            <p:cNvSpPr txBox="1"/>
            <p:nvPr/>
          </p:nvSpPr>
          <p:spPr>
            <a:xfrm>
              <a:off x="0" y="-38100"/>
              <a:ext cx="8760675" cy="5050016"/>
            </a:xfrm>
            <a:prstGeom prst="rect">
              <a:avLst/>
            </a:prstGeom>
          </p:spPr>
          <p:txBody>
            <a:bodyPr lIns="50800" tIns="50800" rIns="50800" bIns="50800" rtlCol="0" anchor="ctr"/>
            <a:lstStyle/>
            <a:p>
              <a:pPr algn="l">
                <a:lnSpc>
                  <a:spcPts val="1679"/>
                </a:lnSpc>
              </a:pPr>
              <a:endParaRPr/>
            </a:p>
          </p:txBody>
        </p:sp>
      </p:grpSp>
      <p:sp>
        <p:nvSpPr>
          <p:cNvPr id="9" name="TextBox 9"/>
          <p:cNvSpPr txBox="1"/>
          <p:nvPr/>
        </p:nvSpPr>
        <p:spPr>
          <a:xfrm>
            <a:off x="1715266" y="1631478"/>
            <a:ext cx="2693053" cy="430262"/>
          </a:xfrm>
          <a:prstGeom prst="rect">
            <a:avLst/>
          </a:prstGeom>
        </p:spPr>
        <p:txBody>
          <a:bodyPr lIns="0" tIns="0" rIns="0" bIns="0" rtlCol="0" anchor="t">
            <a:spAutoFit/>
          </a:bodyPr>
          <a:lstStyle/>
          <a:p>
            <a:pPr algn="l">
              <a:lnSpc>
                <a:spcPts val="3448"/>
              </a:lnSpc>
            </a:pPr>
            <a:r>
              <a:rPr lang="en-US" sz="2462" b="1">
                <a:solidFill>
                  <a:srgbClr val="FF5F1F"/>
                </a:solidFill>
                <a:latin typeface="Arimo Bold"/>
                <a:ea typeface="Arimo Bold"/>
                <a:cs typeface="Arimo Bold"/>
                <a:sym typeface="Arimo Bold"/>
              </a:rPr>
              <a:t>SUBSTANTIALITY</a:t>
            </a:r>
          </a:p>
        </p:txBody>
      </p:sp>
      <p:sp>
        <p:nvSpPr>
          <p:cNvPr id="10" name="TextBox 10"/>
          <p:cNvSpPr txBox="1"/>
          <p:nvPr/>
        </p:nvSpPr>
        <p:spPr>
          <a:xfrm>
            <a:off x="1715266" y="2177814"/>
            <a:ext cx="5138874" cy="2958067"/>
          </a:xfrm>
          <a:prstGeom prst="rect">
            <a:avLst/>
          </a:prstGeom>
        </p:spPr>
        <p:txBody>
          <a:bodyPr lIns="0" tIns="0" rIns="0" bIns="0" rtlCol="0" anchor="t">
            <a:spAutoFit/>
          </a:bodyPr>
          <a:lstStyle/>
          <a:p>
            <a:pPr algn="l">
              <a:lnSpc>
                <a:spcPts val="2973"/>
              </a:lnSpc>
            </a:pPr>
            <a:r>
              <a:rPr lang="en-US" sz="2287">
                <a:solidFill>
                  <a:srgbClr val="0B1F3F"/>
                </a:solidFill>
                <a:latin typeface="Arimo"/>
                <a:ea typeface="Arimo"/>
                <a:cs typeface="Arimo"/>
                <a:sym typeface="Arimo"/>
              </a:rPr>
              <a:t>Is it large and profitable enough, and is it growing?</a:t>
            </a:r>
          </a:p>
          <a:p>
            <a:pPr algn="l">
              <a:lnSpc>
                <a:spcPts val="2973"/>
              </a:lnSpc>
            </a:pPr>
            <a:endParaRPr lang="en-US" sz="2287">
              <a:solidFill>
                <a:srgbClr val="0B1F3F"/>
              </a:solidFill>
              <a:latin typeface="Arimo"/>
              <a:ea typeface="Arimo"/>
              <a:cs typeface="Arimo"/>
              <a:sym typeface="Arimo"/>
            </a:endParaRPr>
          </a:p>
          <a:p>
            <a:pPr marL="493779" lvl="1" indent="-246889" algn="l">
              <a:lnSpc>
                <a:spcPts val="2973"/>
              </a:lnSpc>
              <a:buFont typeface="Arial"/>
              <a:buChar char="•"/>
            </a:pPr>
            <a:r>
              <a:rPr lang="en-US" sz="2287">
                <a:solidFill>
                  <a:srgbClr val="0B1F3F"/>
                </a:solidFill>
                <a:latin typeface="Arimo"/>
                <a:ea typeface="Arimo"/>
                <a:cs typeface="Arimo"/>
                <a:sym typeface="Arimo"/>
              </a:rPr>
              <a:t>What is the segment’s growth potential?</a:t>
            </a:r>
          </a:p>
          <a:p>
            <a:pPr marL="493779" lvl="1" indent="-246889" algn="l">
              <a:lnSpc>
                <a:spcPts val="2973"/>
              </a:lnSpc>
              <a:buFont typeface="Arial"/>
              <a:buChar char="•"/>
            </a:pPr>
            <a:r>
              <a:rPr lang="en-US" sz="2287">
                <a:solidFill>
                  <a:srgbClr val="0B1F3F"/>
                </a:solidFill>
                <a:latin typeface="Arimo"/>
                <a:ea typeface="Arimo"/>
                <a:cs typeface="Arimo"/>
                <a:sym typeface="Arimo"/>
              </a:rPr>
              <a:t>What is the projected per capita income in the following 10 years?</a:t>
            </a:r>
          </a:p>
          <a:p>
            <a:pPr algn="l">
              <a:lnSpc>
                <a:spcPts val="2973"/>
              </a:lnSpc>
            </a:pPr>
            <a:endParaRPr lang="en-US" sz="2287">
              <a:solidFill>
                <a:srgbClr val="0B1F3F"/>
              </a:solidFill>
              <a:latin typeface="Arimo"/>
              <a:ea typeface="Arimo"/>
              <a:cs typeface="Arimo"/>
              <a:sym typeface="Arimo"/>
            </a:endParaRPr>
          </a:p>
        </p:txBody>
      </p:sp>
      <p:sp>
        <p:nvSpPr>
          <p:cNvPr id="11" name="TextBox 11"/>
          <p:cNvSpPr txBox="1"/>
          <p:nvPr/>
        </p:nvSpPr>
        <p:spPr>
          <a:xfrm>
            <a:off x="9539951" y="1658147"/>
            <a:ext cx="6024737" cy="788562"/>
          </a:xfrm>
          <a:prstGeom prst="rect">
            <a:avLst/>
          </a:prstGeom>
        </p:spPr>
        <p:txBody>
          <a:bodyPr lIns="0" tIns="0" rIns="0" bIns="0" rtlCol="0" anchor="t">
            <a:spAutoFit/>
          </a:bodyPr>
          <a:lstStyle/>
          <a:p>
            <a:pPr algn="l">
              <a:lnSpc>
                <a:spcPts val="3120"/>
              </a:lnSpc>
            </a:pPr>
            <a:r>
              <a:rPr lang="en-US" sz="2400" b="1" dirty="0">
                <a:solidFill>
                  <a:srgbClr val="0B1F3F"/>
                </a:solidFill>
                <a:latin typeface="Arimo Bold"/>
                <a:ea typeface="Arimo Bold"/>
                <a:cs typeface="Arimo Bold"/>
                <a:sym typeface="Arimo Bold"/>
              </a:rPr>
              <a:t>Europe’s “silver” consumers: large and growing.</a:t>
            </a:r>
          </a:p>
        </p:txBody>
      </p:sp>
      <p:sp>
        <p:nvSpPr>
          <p:cNvPr id="12" name="TextBox 12"/>
          <p:cNvSpPr txBox="1"/>
          <p:nvPr/>
        </p:nvSpPr>
        <p:spPr>
          <a:xfrm>
            <a:off x="9539951" y="2735418"/>
            <a:ext cx="6810007" cy="2400462"/>
          </a:xfrm>
          <a:prstGeom prst="rect">
            <a:avLst/>
          </a:prstGeom>
        </p:spPr>
        <p:txBody>
          <a:bodyPr lIns="0" tIns="0" rIns="0" bIns="0" rtlCol="0" anchor="t">
            <a:spAutoFit/>
          </a:bodyPr>
          <a:lstStyle/>
          <a:p>
            <a:pPr algn="l">
              <a:lnSpc>
                <a:spcPts val="3149"/>
              </a:lnSpc>
            </a:pPr>
            <a:r>
              <a:rPr lang="en-US" sz="2250">
                <a:solidFill>
                  <a:srgbClr val="0B1F3F"/>
                </a:solidFill>
                <a:latin typeface="Arimo"/>
                <a:ea typeface="Arimo"/>
                <a:cs typeface="Arimo"/>
                <a:sym typeface="Arimo"/>
              </a:rPr>
              <a:t>On 1 January 2025, 99 million people in the EU – 22% of the population – were aged 65 or over. Their share rose by 2.9 percentage points in ten years and is growing in every EU country. </a:t>
            </a:r>
            <a:r>
              <a:rPr lang="en-US" sz="2250" b="1">
                <a:solidFill>
                  <a:srgbClr val="0B1F3F"/>
                </a:solidFill>
                <a:latin typeface="Arimo Bold"/>
                <a:ea typeface="Arimo Bold"/>
                <a:cs typeface="Arimo Bold"/>
                <a:sym typeface="Arimo Bold"/>
              </a:rPr>
              <a:t>The segment is large, growing and easy to size with </a:t>
            </a:r>
            <a:r>
              <a:rPr lang="en-US" sz="2250" b="1" u="sng">
                <a:solidFill>
                  <a:srgbClr val="0B1F3F"/>
                </a:solidFill>
                <a:latin typeface="Arimo Bold"/>
                <a:ea typeface="Arimo Bold"/>
                <a:cs typeface="Arimo Bold"/>
                <a:sym typeface="Arimo Bold"/>
              </a:rPr>
              <a:t>Eurostat, one of our free data sources.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D1D35"/>
        </a:solidFill>
        <a:effectLst/>
      </p:bgPr>
    </p:bg>
    <p:spTree>
      <p:nvGrpSpPr>
        <p:cNvPr id="1" name=""/>
        <p:cNvGrpSpPr/>
        <p:nvPr/>
      </p:nvGrpSpPr>
      <p:grpSpPr>
        <a:xfrm>
          <a:off x="0" y="0"/>
          <a:ext cx="0" cy="0"/>
          <a:chOff x="0" y="0"/>
          <a:chExt cx="0" cy="0"/>
        </a:xfrm>
      </p:grpSpPr>
      <p:sp>
        <p:nvSpPr>
          <p:cNvPr id="2" name="Freeform 2"/>
          <p:cNvSpPr/>
          <p:nvPr/>
        </p:nvSpPr>
        <p:spPr>
          <a:xfrm>
            <a:off x="0" y="6738"/>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37000"/>
            </a:blip>
            <a:stretch>
              <a:fillRect/>
            </a:stretch>
          </a:blipFill>
        </p:spPr>
        <p:txBody>
          <a:bodyPr/>
          <a:lstStyle/>
          <a:p>
            <a:endParaRPr lang="en-US"/>
          </a:p>
        </p:txBody>
      </p:sp>
      <p:sp>
        <p:nvSpPr>
          <p:cNvPr id="3" name="Freeform 3"/>
          <p:cNvSpPr/>
          <p:nvPr/>
        </p:nvSpPr>
        <p:spPr>
          <a:xfrm>
            <a:off x="9810750" y="689793"/>
            <a:ext cx="6873562" cy="4570918"/>
          </a:xfrm>
          <a:custGeom>
            <a:avLst/>
            <a:gdLst/>
            <a:ahLst/>
            <a:cxnLst/>
            <a:rect l="l" t="t" r="r" b="b"/>
            <a:pathLst>
              <a:path w="6873562" h="4570918">
                <a:moveTo>
                  <a:pt x="0" y="0"/>
                </a:moveTo>
                <a:lnTo>
                  <a:pt x="6873562" y="0"/>
                </a:lnTo>
                <a:lnTo>
                  <a:pt x="6873562" y="4570918"/>
                </a:lnTo>
                <a:lnTo>
                  <a:pt x="0" y="4570918"/>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621942" y="1090380"/>
            <a:ext cx="6713653" cy="6800851"/>
          </a:xfrm>
          <a:prstGeom prst="rect">
            <a:avLst/>
          </a:prstGeom>
        </p:spPr>
        <p:txBody>
          <a:bodyPr lIns="0" tIns="0" rIns="0" bIns="0" rtlCol="0" anchor="t">
            <a:spAutoFit/>
          </a:bodyPr>
          <a:lstStyle/>
          <a:p>
            <a:pPr marL="647692" lvl="1" indent="-323846" algn="l">
              <a:lnSpc>
                <a:spcPts val="4199"/>
              </a:lnSpc>
              <a:spcBef>
                <a:spcPct val="0"/>
              </a:spcBef>
              <a:buFont typeface="Arial"/>
              <a:buChar char="•"/>
            </a:pPr>
            <a:r>
              <a:rPr lang="en-US" sz="2999" b="1">
                <a:solidFill>
                  <a:srgbClr val="FFFFFF"/>
                </a:solidFill>
                <a:latin typeface="Arimo Bold"/>
                <a:ea typeface="Arimo Bold"/>
                <a:cs typeface="Arimo Bold"/>
                <a:sym typeface="Arimo Bold"/>
              </a:rPr>
              <a:t>Autonomy</a:t>
            </a:r>
            <a:r>
              <a:rPr lang="en-US" sz="2999">
                <a:solidFill>
                  <a:srgbClr val="FFFFFF"/>
                </a:solidFill>
                <a:latin typeface="Arimo"/>
                <a:ea typeface="Arimo"/>
                <a:cs typeface="Arimo"/>
                <a:sym typeface="Arimo"/>
              </a:rPr>
              <a:t> – mature consumers want to lead active lives and to be self-sufficient.</a:t>
            </a:r>
          </a:p>
          <a:p>
            <a:pPr marL="647692" lvl="1" indent="-323846" algn="l">
              <a:lnSpc>
                <a:spcPts val="4199"/>
              </a:lnSpc>
              <a:spcBef>
                <a:spcPct val="0"/>
              </a:spcBef>
              <a:buFont typeface="Arial"/>
              <a:buChar char="•"/>
            </a:pPr>
            <a:r>
              <a:rPr lang="en-US" sz="2999" b="1">
                <a:solidFill>
                  <a:srgbClr val="FFFFFF"/>
                </a:solidFill>
                <a:latin typeface="Arimo Bold"/>
                <a:ea typeface="Arimo Bold"/>
                <a:cs typeface="Arimo Bold"/>
                <a:sym typeface="Arimo Bold"/>
              </a:rPr>
              <a:t>Connectedness</a:t>
            </a:r>
            <a:r>
              <a:rPr lang="en-US" sz="2999">
                <a:solidFill>
                  <a:srgbClr val="FFFFFF"/>
                </a:solidFill>
                <a:latin typeface="Arimo"/>
                <a:ea typeface="Arimo"/>
                <a:cs typeface="Arimo"/>
                <a:sym typeface="Arimo"/>
              </a:rPr>
              <a:t> – mature consumers value the bonds they have with their friends and family.</a:t>
            </a:r>
          </a:p>
          <a:p>
            <a:pPr marL="647692" lvl="1" indent="-323846" algn="l">
              <a:lnSpc>
                <a:spcPts val="4199"/>
              </a:lnSpc>
              <a:spcBef>
                <a:spcPct val="0"/>
              </a:spcBef>
              <a:buFont typeface="Arial"/>
              <a:buChar char="•"/>
            </a:pPr>
            <a:r>
              <a:rPr lang="en-US" sz="2999" b="1">
                <a:solidFill>
                  <a:srgbClr val="FFFFFF"/>
                </a:solidFill>
                <a:latin typeface="Arimo Bold"/>
                <a:ea typeface="Arimo Bold"/>
                <a:cs typeface="Arimo Bold"/>
                <a:sym typeface="Arimo Bold"/>
              </a:rPr>
              <a:t>Altruism</a:t>
            </a:r>
            <a:r>
              <a:rPr lang="en-US" sz="2999">
                <a:solidFill>
                  <a:srgbClr val="FFFFFF"/>
                </a:solidFill>
                <a:latin typeface="Arimo"/>
                <a:ea typeface="Arimo"/>
                <a:cs typeface="Arimo"/>
                <a:sym typeface="Arimo"/>
              </a:rPr>
              <a:t> – mature consumers want to give something back to the world.</a:t>
            </a:r>
          </a:p>
          <a:p>
            <a:pPr marL="647692" lvl="1" indent="-323846" algn="l">
              <a:lnSpc>
                <a:spcPts val="4199"/>
              </a:lnSpc>
              <a:spcBef>
                <a:spcPct val="0"/>
              </a:spcBef>
              <a:buFont typeface="Arial"/>
              <a:buChar char="•"/>
            </a:pPr>
            <a:r>
              <a:rPr lang="en-US" sz="2999" b="1">
                <a:solidFill>
                  <a:srgbClr val="FFFFFF"/>
                </a:solidFill>
                <a:latin typeface="Arimo Bold"/>
                <a:ea typeface="Arimo Bold"/>
                <a:cs typeface="Arimo Bold"/>
                <a:sym typeface="Arimo Bold"/>
              </a:rPr>
              <a:t>Personal growth</a:t>
            </a:r>
            <a:r>
              <a:rPr lang="en-US" sz="2999">
                <a:solidFill>
                  <a:srgbClr val="FFFFFF"/>
                </a:solidFill>
                <a:latin typeface="Arimo"/>
                <a:ea typeface="Arimo"/>
                <a:cs typeface="Arimo"/>
                <a:sym typeface="Arimo"/>
              </a:rPr>
              <a:t> – mature consumers are interested in trying out new experiences and developing their potential.</a:t>
            </a:r>
          </a:p>
        </p:txBody>
      </p:sp>
      <p:sp>
        <p:nvSpPr>
          <p:cNvPr id="5" name="TextBox 5"/>
          <p:cNvSpPr txBox="1"/>
          <p:nvPr/>
        </p:nvSpPr>
        <p:spPr>
          <a:xfrm>
            <a:off x="9810750" y="7509605"/>
            <a:ext cx="6093404" cy="1118195"/>
          </a:xfrm>
          <a:prstGeom prst="rect">
            <a:avLst/>
          </a:prstGeom>
        </p:spPr>
        <p:txBody>
          <a:bodyPr lIns="0" tIns="0" rIns="0" bIns="0" rtlCol="0" anchor="t">
            <a:spAutoFit/>
          </a:bodyPr>
          <a:lstStyle/>
          <a:p>
            <a:pPr algn="l">
              <a:lnSpc>
                <a:spcPts val="2939"/>
              </a:lnSpc>
              <a:spcBef>
                <a:spcPct val="0"/>
              </a:spcBef>
            </a:pPr>
            <a:r>
              <a:rPr lang="en-US" sz="2099">
                <a:solidFill>
                  <a:srgbClr val="FFFFFF"/>
                </a:solidFill>
                <a:latin typeface="Arimo"/>
                <a:ea typeface="Arimo"/>
                <a:cs typeface="Arimo"/>
                <a:sym typeface="Arimo"/>
              </a:rPr>
              <a:t>Independent Living for the Ageing Society [2007]; Solomon, Bamossy, Askegaard, Hogg [2006, pp.</a:t>
            </a:r>
          </a:p>
          <a:p>
            <a:pPr algn="l">
              <a:lnSpc>
                <a:spcPts val="2939"/>
              </a:lnSpc>
              <a:spcBef>
                <a:spcPct val="0"/>
              </a:spcBef>
            </a:pPr>
            <a:r>
              <a:rPr lang="en-US" sz="2099">
                <a:solidFill>
                  <a:srgbClr val="FFFFFF"/>
                </a:solidFill>
                <a:latin typeface="Arimo"/>
                <a:ea typeface="Arimo"/>
                <a:cs typeface="Arimo"/>
                <a:sym typeface="Arimo"/>
              </a:rPr>
              <a:t>469-470] and Keegan, Green [2011, p. 248].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486400" y="189094"/>
            <a:ext cx="6282874" cy="9908811"/>
          </a:xfrm>
          <a:custGeom>
            <a:avLst/>
            <a:gdLst/>
            <a:ahLst/>
            <a:cxnLst/>
            <a:rect l="l" t="t" r="r" b="b"/>
            <a:pathLst>
              <a:path w="6282874" h="9908811">
                <a:moveTo>
                  <a:pt x="0" y="0"/>
                </a:moveTo>
                <a:lnTo>
                  <a:pt x="6282874" y="0"/>
                </a:lnTo>
                <a:lnTo>
                  <a:pt x="6282874" y="9908811"/>
                </a:lnTo>
                <a:lnTo>
                  <a:pt x="0" y="990881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00812" y="2571750"/>
            <a:ext cx="9667875" cy="5076825"/>
            <a:chOff x="0" y="0"/>
            <a:chExt cx="12890500" cy="6769100"/>
          </a:xfrm>
        </p:grpSpPr>
        <p:sp>
          <p:nvSpPr>
            <p:cNvPr id="3" name="Freeform 3"/>
            <p:cNvSpPr/>
            <p:nvPr/>
          </p:nvSpPr>
          <p:spPr>
            <a:xfrm>
              <a:off x="0" y="0"/>
              <a:ext cx="12890500" cy="6769100"/>
            </a:xfrm>
            <a:custGeom>
              <a:avLst/>
              <a:gdLst/>
              <a:ahLst/>
              <a:cxnLst/>
              <a:rect l="l" t="t" r="r" b="b"/>
              <a:pathLst>
                <a:path w="12890500" h="6769100">
                  <a:moveTo>
                    <a:pt x="20020" y="0"/>
                  </a:moveTo>
                  <a:lnTo>
                    <a:pt x="12870480" y="0"/>
                  </a:lnTo>
                  <a:cubicBezTo>
                    <a:pt x="12881537" y="0"/>
                    <a:pt x="12890500" y="8963"/>
                    <a:pt x="12890500" y="20020"/>
                  </a:cubicBezTo>
                  <a:lnTo>
                    <a:pt x="12890500" y="6749080"/>
                  </a:lnTo>
                  <a:cubicBezTo>
                    <a:pt x="12890500" y="6760137"/>
                    <a:pt x="12881537" y="6769100"/>
                    <a:pt x="12870480" y="6769100"/>
                  </a:cubicBezTo>
                  <a:lnTo>
                    <a:pt x="20020" y="6769100"/>
                  </a:lnTo>
                  <a:cubicBezTo>
                    <a:pt x="8963" y="6769100"/>
                    <a:pt x="0" y="6760137"/>
                    <a:pt x="0" y="6749080"/>
                  </a:cubicBezTo>
                  <a:lnTo>
                    <a:pt x="0" y="20020"/>
                  </a:lnTo>
                  <a:cubicBezTo>
                    <a:pt x="0" y="8963"/>
                    <a:pt x="8963" y="0"/>
                    <a:pt x="20020" y="0"/>
                  </a:cubicBezTo>
                  <a:close/>
                </a:path>
              </a:pathLst>
            </a:custGeom>
            <a:solidFill>
              <a:srgbClr val="8C52FF">
                <a:alpha val="12941"/>
              </a:srgbClr>
            </a:solidFill>
          </p:spPr>
          <p:txBody>
            <a:bodyPr/>
            <a:lstStyle/>
            <a:p>
              <a:endParaRPr lang="en-US"/>
            </a:p>
          </p:txBody>
        </p:sp>
        <p:sp>
          <p:nvSpPr>
            <p:cNvPr id="4" name="TextBox 4"/>
            <p:cNvSpPr txBox="1"/>
            <p:nvPr/>
          </p:nvSpPr>
          <p:spPr>
            <a:xfrm>
              <a:off x="0" y="-38100"/>
              <a:ext cx="12890500" cy="68072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2895600"/>
            <a:ext cx="4191000" cy="365760"/>
          </a:xfrm>
          <a:prstGeom prst="rect">
            <a:avLst/>
          </a:prstGeom>
        </p:spPr>
        <p:txBody>
          <a:bodyPr lIns="0" tIns="0" rIns="0" bIns="0" rtlCol="0" anchor="t">
            <a:spAutoFit/>
          </a:bodyPr>
          <a:lstStyle/>
          <a:p>
            <a:pPr algn="l">
              <a:lnSpc>
                <a:spcPts val="2940"/>
              </a:lnSpc>
            </a:pPr>
            <a:r>
              <a:rPr lang="en-US" sz="2100" b="1">
                <a:solidFill>
                  <a:srgbClr val="FF5F1F"/>
                </a:solidFill>
                <a:latin typeface="Arimo Bold"/>
                <a:ea typeface="Arimo Bold"/>
                <a:cs typeface="Arimo Bold"/>
                <a:sym typeface="Arimo Bold"/>
              </a:rPr>
              <a:t>STABILITY</a:t>
            </a:r>
          </a:p>
        </p:txBody>
      </p:sp>
      <p:sp>
        <p:nvSpPr>
          <p:cNvPr id="6" name="TextBox 6"/>
          <p:cNvSpPr txBox="1"/>
          <p:nvPr/>
        </p:nvSpPr>
        <p:spPr>
          <a:xfrm>
            <a:off x="1571625" y="3352800"/>
            <a:ext cx="41910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Will it still be there as preferences and channels change?</a:t>
            </a:r>
          </a:p>
        </p:txBody>
      </p:sp>
      <p:sp>
        <p:nvSpPr>
          <p:cNvPr id="7" name="TextBox 7"/>
          <p:cNvSpPr txBox="1"/>
          <p:nvPr/>
        </p:nvSpPr>
        <p:spPr>
          <a:xfrm>
            <a:off x="1571625" y="4248150"/>
            <a:ext cx="4191000" cy="1584960"/>
          </a:xfrm>
          <a:prstGeom prst="rect">
            <a:avLst/>
          </a:prstGeom>
        </p:spPr>
        <p:txBody>
          <a:bodyPr lIns="0" tIns="0" rIns="0" bIns="0" rtlCol="0" anchor="t">
            <a:spAutoFit/>
          </a:bodyPr>
          <a:lstStyle/>
          <a:p>
            <a:pPr marL="421005" lvl="1" indent="-210502" algn="l">
              <a:lnSpc>
                <a:spcPts val="2535"/>
              </a:lnSpc>
              <a:buFont typeface="Arial"/>
              <a:buChar char="•"/>
            </a:pPr>
            <a:r>
              <a:rPr lang="en-US" sz="1950">
                <a:solidFill>
                  <a:srgbClr val="0B1F3F"/>
                </a:solidFill>
                <a:latin typeface="Arimo"/>
                <a:ea typeface="Arimo"/>
                <a:cs typeface="Arimo"/>
                <a:sym typeface="Arimo"/>
              </a:rPr>
              <a:t>Is the segment likely to change as a result of a rapidly changing environment?</a:t>
            </a:r>
          </a:p>
          <a:p>
            <a:pPr marL="421005" lvl="1" indent="-210502" algn="l">
              <a:lnSpc>
                <a:spcPts val="2535"/>
              </a:lnSpc>
              <a:buFont typeface="Arial"/>
              <a:buChar char="•"/>
            </a:pPr>
            <a:r>
              <a:rPr lang="en-US" sz="1950">
                <a:solidFill>
                  <a:srgbClr val="0B1F3F"/>
                </a:solidFill>
                <a:latin typeface="Arimo"/>
                <a:ea typeface="Arimo"/>
                <a:cs typeface="Arimo"/>
                <a:sym typeface="Arimo"/>
              </a:rPr>
              <a:t>Are products in different life-cycle stages across countries?</a:t>
            </a:r>
          </a:p>
        </p:txBody>
      </p:sp>
      <p:sp>
        <p:nvSpPr>
          <p:cNvPr id="8" name="TextBox 8"/>
          <p:cNvSpPr txBox="1"/>
          <p:nvPr/>
        </p:nvSpPr>
        <p:spPr>
          <a:xfrm>
            <a:off x="6865998" y="3149917"/>
            <a:ext cx="8572500" cy="398145"/>
          </a:xfrm>
          <a:prstGeom prst="rect">
            <a:avLst/>
          </a:prstGeom>
        </p:spPr>
        <p:txBody>
          <a:bodyPr lIns="0" tIns="0" rIns="0" bIns="0" rtlCol="0" anchor="t">
            <a:spAutoFit/>
          </a:bodyPr>
          <a:lstStyle/>
          <a:p>
            <a:pPr algn="l">
              <a:lnSpc>
                <a:spcPts val="3120"/>
              </a:lnSpc>
            </a:pPr>
            <a:r>
              <a:rPr lang="en-US" sz="2400" b="1">
                <a:solidFill>
                  <a:srgbClr val="0B1F3F"/>
                </a:solidFill>
                <a:latin typeface="Arimo Bold"/>
                <a:ea typeface="Arimo Bold"/>
                <a:cs typeface="Arimo Bold"/>
                <a:sym typeface="Arimo Bold"/>
              </a:rPr>
              <a:t>Sweden’s cash payers: a segment that is disappearing.</a:t>
            </a:r>
          </a:p>
        </p:txBody>
      </p:sp>
      <p:sp>
        <p:nvSpPr>
          <p:cNvPr id="9" name="TextBox 9"/>
          <p:cNvSpPr txBox="1"/>
          <p:nvPr/>
        </p:nvSpPr>
        <p:spPr>
          <a:xfrm>
            <a:off x="6865998" y="3835717"/>
            <a:ext cx="8572500" cy="1600308"/>
          </a:xfrm>
          <a:prstGeom prst="rect">
            <a:avLst/>
          </a:prstGeom>
        </p:spPr>
        <p:txBody>
          <a:bodyPr lIns="0" tIns="0" rIns="0" bIns="0" rtlCol="0" anchor="t">
            <a:spAutoFit/>
          </a:bodyPr>
          <a:lstStyle/>
          <a:p>
            <a:pPr algn="l">
              <a:lnSpc>
                <a:spcPts val="3149"/>
              </a:lnSpc>
            </a:pPr>
            <a:r>
              <a:rPr lang="en-US" sz="2250">
                <a:solidFill>
                  <a:srgbClr val="0B1F3F"/>
                </a:solidFill>
                <a:latin typeface="Arimo"/>
                <a:ea typeface="Arimo"/>
                <a:cs typeface="Arimo"/>
                <a:sym typeface="Arimo"/>
              </a:rPr>
              <a:t>In 2010, 39% of Swedes paid cash for their last purchase. By 2020 it was 9%. In 2023 it rose slightly to 10%, probably because people used cash buffers withdrawn after Russia’s invasion of Ukraine. Cards and Swish took over.</a:t>
            </a:r>
          </a:p>
        </p:txBody>
      </p:sp>
      <p:sp>
        <p:nvSpPr>
          <p:cNvPr id="10" name="TextBox 10"/>
          <p:cNvSpPr txBox="1"/>
          <p:nvPr/>
        </p:nvSpPr>
        <p:spPr>
          <a:xfrm>
            <a:off x="6865998" y="6131242"/>
            <a:ext cx="8572500" cy="800154"/>
          </a:xfrm>
          <a:prstGeom prst="rect">
            <a:avLst/>
          </a:prstGeom>
        </p:spPr>
        <p:txBody>
          <a:bodyPr lIns="0" tIns="0" rIns="0" bIns="0" rtlCol="0" anchor="t">
            <a:spAutoFit/>
          </a:bodyPr>
          <a:lstStyle/>
          <a:p>
            <a:pPr algn="l">
              <a:lnSpc>
                <a:spcPts val="3149"/>
              </a:lnSpc>
            </a:pPr>
            <a:r>
              <a:rPr lang="en-US" sz="2250" b="1">
                <a:solidFill>
                  <a:srgbClr val="0B1F3F"/>
                </a:solidFill>
                <a:latin typeface="Arimo Bold"/>
                <a:ea typeface="Arimo Bold"/>
                <a:cs typeface="Arimo Bold"/>
                <a:sym typeface="Arimo Bold"/>
              </a:rPr>
              <a:t>A segment built on a payment channel can shrink fast, and then move again. Re-evaluate it regularly.</a:t>
            </a:r>
          </a:p>
        </p:txBody>
      </p:sp>
      <p:sp>
        <p:nvSpPr>
          <p:cNvPr id="11" name="TextBox 11"/>
          <p:cNvSpPr txBox="1"/>
          <p:nvPr/>
        </p:nvSpPr>
        <p:spPr>
          <a:xfrm>
            <a:off x="1238250" y="9086850"/>
            <a:ext cx="15811500" cy="300990"/>
          </a:xfrm>
          <a:prstGeom prst="rect">
            <a:avLst/>
          </a:prstGeom>
        </p:spPr>
        <p:txBody>
          <a:bodyPr lIns="0" tIns="0" rIns="0" bIns="0" rtlCol="0" anchor="t">
            <a:spAutoFit/>
          </a:bodyPr>
          <a:lstStyle/>
          <a:p>
            <a:pPr algn="l">
              <a:lnSpc>
                <a:spcPts val="2310"/>
              </a:lnSpc>
            </a:pPr>
            <a:r>
              <a:rPr lang="en-US" sz="1650" i="1">
                <a:solidFill>
                  <a:srgbClr val="555E69"/>
                </a:solidFill>
                <a:latin typeface="Arimo Italics"/>
                <a:ea typeface="Arimo Italics"/>
                <a:cs typeface="Arimo Italics"/>
                <a:sym typeface="Arimo Italics"/>
              </a:rPr>
              <a:t>Sources: Sveriges Riksbank, Payments in Sweden 2020; Payments Report 2024 (14 March 2024); Payments Report 2025 (10 March 2025)</a:t>
            </a:r>
          </a:p>
        </p:txBody>
      </p:sp>
      <p:grpSp>
        <p:nvGrpSpPr>
          <p:cNvPr id="12" name="Group 12"/>
          <p:cNvGrpSpPr/>
          <p:nvPr/>
        </p:nvGrpSpPr>
        <p:grpSpPr>
          <a:xfrm>
            <a:off x="1238250" y="2571750"/>
            <a:ext cx="4842914" cy="5076825"/>
            <a:chOff x="0" y="0"/>
            <a:chExt cx="6457218" cy="6769100"/>
          </a:xfrm>
        </p:grpSpPr>
        <p:sp>
          <p:nvSpPr>
            <p:cNvPr id="13" name="Freeform 13"/>
            <p:cNvSpPr/>
            <p:nvPr/>
          </p:nvSpPr>
          <p:spPr>
            <a:xfrm>
              <a:off x="0" y="0"/>
              <a:ext cx="6457218" cy="6769100"/>
            </a:xfrm>
            <a:custGeom>
              <a:avLst/>
              <a:gdLst/>
              <a:ahLst/>
              <a:cxnLst/>
              <a:rect l="l" t="t" r="r" b="b"/>
              <a:pathLst>
                <a:path w="6457218" h="6769100">
                  <a:moveTo>
                    <a:pt x="39965" y="0"/>
                  </a:moveTo>
                  <a:lnTo>
                    <a:pt x="6417253" y="0"/>
                  </a:lnTo>
                  <a:cubicBezTo>
                    <a:pt x="6427853" y="0"/>
                    <a:pt x="6438018" y="4211"/>
                    <a:pt x="6445513" y="11706"/>
                  </a:cubicBezTo>
                  <a:cubicBezTo>
                    <a:pt x="6453008" y="19200"/>
                    <a:pt x="6457218" y="29366"/>
                    <a:pt x="6457218" y="39965"/>
                  </a:cubicBezTo>
                  <a:lnTo>
                    <a:pt x="6457218" y="6729135"/>
                  </a:lnTo>
                  <a:cubicBezTo>
                    <a:pt x="6457218" y="6739734"/>
                    <a:pt x="6453008" y="6749900"/>
                    <a:pt x="6445513" y="6757395"/>
                  </a:cubicBezTo>
                  <a:cubicBezTo>
                    <a:pt x="6438018" y="6764889"/>
                    <a:pt x="6427853" y="6769100"/>
                    <a:pt x="6417253" y="6769100"/>
                  </a:cubicBezTo>
                  <a:lnTo>
                    <a:pt x="39965" y="6769100"/>
                  </a:lnTo>
                  <a:cubicBezTo>
                    <a:pt x="29366" y="6769100"/>
                    <a:pt x="19200" y="6764889"/>
                    <a:pt x="11706" y="6757395"/>
                  </a:cubicBezTo>
                  <a:cubicBezTo>
                    <a:pt x="4211" y="6749900"/>
                    <a:pt x="0" y="6739734"/>
                    <a:pt x="0" y="67291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4" name="TextBox 14"/>
            <p:cNvSpPr txBox="1"/>
            <p:nvPr/>
          </p:nvSpPr>
          <p:spPr>
            <a:xfrm>
              <a:off x="0" y="-38100"/>
              <a:ext cx="6457218" cy="6807200"/>
            </a:xfrm>
            <a:prstGeom prst="rect">
              <a:avLst/>
            </a:prstGeom>
          </p:spPr>
          <p:txBody>
            <a:bodyPr lIns="50800" tIns="50800" rIns="50800" bIns="50800" rtlCol="0" anchor="ctr"/>
            <a:lstStyle/>
            <a:p>
              <a:pPr algn="l">
                <a:lnSpc>
                  <a:spcPts val="1679"/>
                </a:lnSpc>
              </a:pPr>
              <a:endParaRPr/>
            </a:p>
          </p:txBody>
        </p:sp>
      </p:gr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45906" y="87252"/>
            <a:ext cx="18680795" cy="10507947"/>
          </a:xfrm>
          <a:custGeom>
            <a:avLst/>
            <a:gdLst/>
            <a:ahLst/>
            <a:cxnLst/>
            <a:rect l="l" t="t" r="r" b="b"/>
            <a:pathLst>
              <a:path w="18680795" h="10507947">
                <a:moveTo>
                  <a:pt x="0" y="0"/>
                </a:moveTo>
                <a:lnTo>
                  <a:pt x="18680796" y="0"/>
                </a:lnTo>
                <a:lnTo>
                  <a:pt x="18680796" y="10507948"/>
                </a:lnTo>
                <a:lnTo>
                  <a:pt x="0" y="10507948"/>
                </a:lnTo>
                <a:lnTo>
                  <a:pt x="0" y="0"/>
                </a:lnTo>
                <a:close/>
              </a:path>
            </a:pathLst>
          </a:custGeom>
          <a:blipFill>
            <a:blip r:embed="rId2">
              <a:alphaModFix amt="73000"/>
            </a:blip>
            <a:stretch>
              <a:fillRect/>
            </a:stretch>
          </a:blipFill>
        </p:spPr>
        <p:txBody>
          <a:bodyPr/>
          <a:lstStyle/>
          <a:p>
            <a:endParaRPr lang="en-US"/>
          </a:p>
        </p:txBody>
      </p:sp>
      <p:grpSp>
        <p:nvGrpSpPr>
          <p:cNvPr id="3" name="Group 3"/>
          <p:cNvGrpSpPr/>
          <p:nvPr/>
        </p:nvGrpSpPr>
        <p:grpSpPr>
          <a:xfrm>
            <a:off x="1238250" y="6096000"/>
            <a:ext cx="7429500" cy="1143000"/>
            <a:chOff x="0" y="0"/>
            <a:chExt cx="9906000" cy="1524000"/>
          </a:xfrm>
        </p:grpSpPr>
        <p:sp>
          <p:nvSpPr>
            <p:cNvPr id="4" name="Freeform 4"/>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5" name="TextBox 5"/>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9620250" y="6096000"/>
            <a:ext cx="7429500" cy="1143000"/>
            <a:chOff x="0" y="0"/>
            <a:chExt cx="9906000" cy="1524000"/>
          </a:xfrm>
        </p:grpSpPr>
        <p:sp>
          <p:nvSpPr>
            <p:cNvPr id="7" name="Freeform 7"/>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8" name="TextBox 8"/>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9" name="Group 9"/>
          <p:cNvGrpSpPr/>
          <p:nvPr/>
        </p:nvGrpSpPr>
        <p:grpSpPr>
          <a:xfrm>
            <a:off x="1238250" y="7524750"/>
            <a:ext cx="7429500" cy="1143000"/>
            <a:chOff x="0" y="0"/>
            <a:chExt cx="9906000" cy="1524000"/>
          </a:xfrm>
        </p:grpSpPr>
        <p:sp>
          <p:nvSpPr>
            <p:cNvPr id="10" name="Freeform 10"/>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11" name="TextBox 11"/>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grpSp>
        <p:nvGrpSpPr>
          <p:cNvPr id="12" name="Group 12"/>
          <p:cNvGrpSpPr/>
          <p:nvPr/>
        </p:nvGrpSpPr>
        <p:grpSpPr>
          <a:xfrm>
            <a:off x="9620250" y="7524750"/>
            <a:ext cx="7429500" cy="1143000"/>
            <a:chOff x="0" y="0"/>
            <a:chExt cx="9906000" cy="1524000"/>
          </a:xfrm>
        </p:grpSpPr>
        <p:sp>
          <p:nvSpPr>
            <p:cNvPr id="13" name="Freeform 13"/>
            <p:cNvSpPr/>
            <p:nvPr/>
          </p:nvSpPr>
          <p:spPr>
            <a:xfrm>
              <a:off x="0" y="0"/>
              <a:ext cx="9906000" cy="1524000"/>
            </a:xfrm>
            <a:custGeom>
              <a:avLst/>
              <a:gdLst/>
              <a:ahLst/>
              <a:cxnLst/>
              <a:rect l="l" t="t" r="r" b="b"/>
              <a:pathLst>
                <a:path w="9906000" h="1524000">
                  <a:moveTo>
                    <a:pt x="19538" y="0"/>
                  </a:moveTo>
                  <a:lnTo>
                    <a:pt x="9886462" y="0"/>
                  </a:lnTo>
                  <a:cubicBezTo>
                    <a:pt x="9897252" y="0"/>
                    <a:pt x="9906000" y="8748"/>
                    <a:pt x="9906000" y="19538"/>
                  </a:cubicBezTo>
                  <a:lnTo>
                    <a:pt x="9906000" y="1504462"/>
                  </a:lnTo>
                  <a:cubicBezTo>
                    <a:pt x="9906000" y="1515252"/>
                    <a:pt x="9897252" y="1524000"/>
                    <a:pt x="9886462" y="1524000"/>
                  </a:cubicBezTo>
                  <a:lnTo>
                    <a:pt x="19538" y="1524000"/>
                  </a:lnTo>
                  <a:cubicBezTo>
                    <a:pt x="8748" y="1524000"/>
                    <a:pt x="0" y="1515252"/>
                    <a:pt x="0" y="1504462"/>
                  </a:cubicBezTo>
                  <a:lnTo>
                    <a:pt x="0" y="19538"/>
                  </a:lnTo>
                  <a:cubicBezTo>
                    <a:pt x="0" y="8748"/>
                    <a:pt x="8748" y="0"/>
                    <a:pt x="19538" y="0"/>
                  </a:cubicBezTo>
                  <a:close/>
                </a:path>
              </a:pathLst>
            </a:custGeom>
            <a:solidFill>
              <a:srgbClr val="0B1F3F"/>
            </a:solidFill>
            <a:ln w="19050" cap="sq">
              <a:solidFill>
                <a:srgbClr val="FFFFFF"/>
              </a:solidFill>
              <a:prstDash val="solid"/>
              <a:miter/>
            </a:ln>
          </p:spPr>
          <p:txBody>
            <a:bodyPr/>
            <a:lstStyle/>
            <a:p>
              <a:endParaRPr lang="en-US"/>
            </a:p>
          </p:txBody>
        </p:sp>
        <p:sp>
          <p:nvSpPr>
            <p:cNvPr id="14" name="TextBox 14"/>
            <p:cNvSpPr txBox="1"/>
            <p:nvPr/>
          </p:nvSpPr>
          <p:spPr>
            <a:xfrm>
              <a:off x="0" y="-38100"/>
              <a:ext cx="9906000" cy="1562100"/>
            </a:xfrm>
            <a:prstGeom prst="rect">
              <a:avLst/>
            </a:prstGeom>
          </p:spPr>
          <p:txBody>
            <a:bodyPr lIns="50800" tIns="50800" rIns="50800" bIns="50800" rtlCol="0" anchor="ctr"/>
            <a:lstStyle/>
            <a:p>
              <a:pPr algn="l">
                <a:lnSpc>
                  <a:spcPts val="1679"/>
                </a:lnSpc>
              </a:pPr>
              <a:endParaRPr/>
            </a:p>
          </p:txBody>
        </p:sp>
      </p:grpSp>
      <p:sp>
        <p:nvSpPr>
          <p:cNvPr id="15" name="TextBox 15"/>
          <p:cNvSpPr txBox="1"/>
          <p:nvPr/>
        </p:nvSpPr>
        <p:spPr>
          <a:xfrm>
            <a:off x="1238250" y="2428875"/>
            <a:ext cx="7905750" cy="1933575"/>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How many EU countries ban all alcohol advertising – TV, print, outdoor and online?</a:t>
            </a:r>
          </a:p>
        </p:txBody>
      </p:sp>
      <p:sp>
        <p:nvSpPr>
          <p:cNvPr id="16" name="TextBox 16"/>
          <p:cNvSpPr txBox="1"/>
          <p:nvPr/>
        </p:nvSpPr>
        <p:spPr>
          <a:xfrm>
            <a:off x="11239500" y="1990725"/>
            <a:ext cx="4762500" cy="2466975"/>
          </a:xfrm>
          <a:prstGeom prst="rect">
            <a:avLst/>
          </a:prstGeom>
        </p:spPr>
        <p:txBody>
          <a:bodyPr lIns="0" tIns="0" rIns="0" bIns="0" rtlCol="0" anchor="t">
            <a:spAutoFit/>
          </a:bodyPr>
          <a:lstStyle/>
          <a:p>
            <a:pPr algn="ctr">
              <a:lnSpc>
                <a:spcPts val="18000"/>
              </a:lnSpc>
            </a:pPr>
            <a:r>
              <a:rPr lang="en-US" sz="18000" b="1">
                <a:solidFill>
                  <a:srgbClr val="FF5F1F"/>
                </a:solidFill>
                <a:latin typeface="Arimo Bold"/>
                <a:ea typeface="Arimo Bold"/>
                <a:cs typeface="Arimo Bold"/>
                <a:sym typeface="Arimo Bold"/>
              </a:rPr>
              <a:t>27</a:t>
            </a:r>
          </a:p>
        </p:txBody>
      </p:sp>
      <p:sp>
        <p:nvSpPr>
          <p:cNvPr id="17" name="TextBox 17"/>
          <p:cNvSpPr txBox="1"/>
          <p:nvPr/>
        </p:nvSpPr>
        <p:spPr>
          <a:xfrm>
            <a:off x="11239500" y="4410075"/>
            <a:ext cx="4762500" cy="474345"/>
          </a:xfrm>
          <a:prstGeom prst="rect">
            <a:avLst/>
          </a:prstGeom>
        </p:spPr>
        <p:txBody>
          <a:bodyPr lIns="0" tIns="0" rIns="0" bIns="0" rtlCol="0" anchor="t">
            <a:spAutoFit/>
          </a:bodyPr>
          <a:lstStyle/>
          <a:p>
            <a:pPr algn="ctr">
              <a:lnSpc>
                <a:spcPts val="3779"/>
              </a:lnSpc>
            </a:pPr>
            <a:r>
              <a:rPr lang="en-US" sz="2700" b="1">
                <a:solidFill>
                  <a:srgbClr val="FFFFFF"/>
                </a:solidFill>
                <a:latin typeface="Arimo Bold"/>
                <a:ea typeface="Arimo Bold"/>
                <a:cs typeface="Arimo Bold"/>
                <a:sym typeface="Arimo Bold"/>
              </a:rPr>
              <a:t>EU member states</a:t>
            </a:r>
          </a:p>
        </p:txBody>
      </p:sp>
      <p:sp>
        <p:nvSpPr>
          <p:cNvPr id="18" name="TextBox 18"/>
          <p:cNvSpPr txBox="1"/>
          <p:nvPr/>
        </p:nvSpPr>
        <p:spPr>
          <a:xfrm>
            <a:off x="1571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A  None</a:t>
            </a:r>
          </a:p>
        </p:txBody>
      </p:sp>
      <p:sp>
        <p:nvSpPr>
          <p:cNvPr id="19" name="TextBox 19"/>
          <p:cNvSpPr txBox="1"/>
          <p:nvPr/>
        </p:nvSpPr>
        <p:spPr>
          <a:xfrm>
            <a:off x="9953625" y="641032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B  One</a:t>
            </a:r>
          </a:p>
        </p:txBody>
      </p:sp>
      <p:sp>
        <p:nvSpPr>
          <p:cNvPr id="20" name="TextBox 20"/>
          <p:cNvSpPr txBox="1"/>
          <p:nvPr/>
        </p:nvSpPr>
        <p:spPr>
          <a:xfrm>
            <a:off x="1571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C  Four</a:t>
            </a:r>
          </a:p>
        </p:txBody>
      </p:sp>
      <p:sp>
        <p:nvSpPr>
          <p:cNvPr id="21" name="TextBox 21"/>
          <p:cNvSpPr txBox="1"/>
          <p:nvPr/>
        </p:nvSpPr>
        <p:spPr>
          <a:xfrm>
            <a:off x="9953625" y="7839075"/>
            <a:ext cx="6667500" cy="474345"/>
          </a:xfrm>
          <a:prstGeom prst="rect">
            <a:avLst/>
          </a:prstGeom>
        </p:spPr>
        <p:txBody>
          <a:bodyPr lIns="0" tIns="0" rIns="0" bIns="0" rtlCol="0" anchor="t">
            <a:spAutoFit/>
          </a:bodyPr>
          <a:lstStyle/>
          <a:p>
            <a:pPr algn="l">
              <a:lnSpc>
                <a:spcPts val="3779"/>
              </a:lnSpc>
            </a:pPr>
            <a:r>
              <a:rPr lang="en-US" sz="2700" b="1">
                <a:solidFill>
                  <a:srgbClr val="FFFFFF"/>
                </a:solidFill>
                <a:latin typeface="Arimo Bold"/>
                <a:ea typeface="Arimo Bold"/>
                <a:cs typeface="Arimo Bold"/>
                <a:sym typeface="Arimo Bold"/>
              </a:rPr>
              <a:t>D  Nine</a:t>
            </a:r>
          </a:p>
        </p:txBody>
      </p:sp>
      <p:sp>
        <p:nvSpPr>
          <p:cNvPr id="22" name="TextBox 22"/>
          <p:cNvSpPr txBox="1"/>
          <p:nvPr/>
        </p:nvSpPr>
        <p:spPr>
          <a:xfrm>
            <a:off x="1238250" y="9467850"/>
            <a:ext cx="8572500" cy="325755"/>
          </a:xfrm>
          <a:prstGeom prst="rect">
            <a:avLst/>
          </a:prstGeom>
        </p:spPr>
        <p:txBody>
          <a:bodyPr lIns="0" tIns="0" rIns="0" bIns="0" rtlCol="0" anchor="t">
            <a:spAutoFit/>
          </a:bodyPr>
          <a:lstStyle/>
          <a:p>
            <a:pPr algn="l">
              <a:lnSpc>
                <a:spcPts val="2520"/>
              </a:lnSpc>
            </a:pPr>
            <a:r>
              <a:rPr lang="en-US" sz="1800">
                <a:solidFill>
                  <a:srgbClr val="C9C3B6"/>
                </a:solidFill>
                <a:latin typeface="Arimo"/>
                <a:ea typeface="Arimo"/>
                <a:cs typeface="Arimo"/>
                <a:sym typeface="Arimo"/>
              </a:rPr>
              <a:t>Hands up: A, B, C or D?</a:t>
            </a:r>
          </a:p>
        </p:txBody>
      </p:sp>
      <p:grpSp>
        <p:nvGrpSpPr>
          <p:cNvPr id="23" name="Group 23"/>
          <p:cNvGrpSpPr/>
          <p:nvPr/>
        </p:nvGrpSpPr>
        <p:grpSpPr>
          <a:xfrm>
            <a:off x="9144000" y="5927461"/>
            <a:ext cx="8532827" cy="1506747"/>
            <a:chOff x="0" y="0"/>
            <a:chExt cx="2247329" cy="396839"/>
          </a:xfrm>
        </p:grpSpPr>
        <p:sp>
          <p:nvSpPr>
            <p:cNvPr id="24" name="Freeform 24"/>
            <p:cNvSpPr/>
            <p:nvPr/>
          </p:nvSpPr>
          <p:spPr>
            <a:xfrm>
              <a:off x="0" y="0"/>
              <a:ext cx="2247329" cy="396839"/>
            </a:xfrm>
            <a:custGeom>
              <a:avLst/>
              <a:gdLst/>
              <a:ahLst/>
              <a:cxnLst/>
              <a:rect l="l" t="t" r="r" b="b"/>
              <a:pathLst>
                <a:path w="2247329" h="396839">
                  <a:moveTo>
                    <a:pt x="51717" y="0"/>
                  </a:moveTo>
                  <a:lnTo>
                    <a:pt x="2195612" y="0"/>
                  </a:lnTo>
                  <a:cubicBezTo>
                    <a:pt x="2209329" y="0"/>
                    <a:pt x="2222483" y="5449"/>
                    <a:pt x="2232182" y="15147"/>
                  </a:cubicBezTo>
                  <a:cubicBezTo>
                    <a:pt x="2241880" y="24846"/>
                    <a:pt x="2247329" y="38001"/>
                    <a:pt x="2247329" y="51717"/>
                  </a:cubicBezTo>
                  <a:lnTo>
                    <a:pt x="2247329" y="345122"/>
                  </a:lnTo>
                  <a:cubicBezTo>
                    <a:pt x="2247329" y="373684"/>
                    <a:pt x="2224175" y="396839"/>
                    <a:pt x="2195612" y="396839"/>
                  </a:cubicBezTo>
                  <a:lnTo>
                    <a:pt x="51717" y="396839"/>
                  </a:lnTo>
                  <a:cubicBezTo>
                    <a:pt x="23154" y="396839"/>
                    <a:pt x="0" y="373684"/>
                    <a:pt x="0" y="345122"/>
                  </a:cubicBezTo>
                  <a:lnTo>
                    <a:pt x="0" y="51717"/>
                  </a:lnTo>
                  <a:cubicBezTo>
                    <a:pt x="0" y="38001"/>
                    <a:pt x="5449" y="24846"/>
                    <a:pt x="15147" y="15147"/>
                  </a:cubicBezTo>
                  <a:cubicBezTo>
                    <a:pt x="24846" y="5449"/>
                    <a:pt x="38001" y="0"/>
                    <a:pt x="51717" y="0"/>
                  </a:cubicBezTo>
                  <a:close/>
                </a:path>
              </a:pathLst>
            </a:custGeom>
            <a:ln w="85725" cap="rnd">
              <a:solidFill>
                <a:srgbClr val="FF5F1F"/>
              </a:solidFill>
              <a:prstDash val="solid"/>
              <a:round/>
            </a:ln>
          </p:spPr>
          <p:txBody>
            <a:bodyPr/>
            <a:lstStyle/>
            <a:p>
              <a:endParaRPr lang="en-US"/>
            </a:p>
          </p:txBody>
        </p:sp>
        <p:sp>
          <p:nvSpPr>
            <p:cNvPr id="25" name="TextBox 25"/>
            <p:cNvSpPr txBox="1"/>
            <p:nvPr/>
          </p:nvSpPr>
          <p:spPr>
            <a:xfrm>
              <a:off x="0" y="-57150"/>
              <a:ext cx="2247329" cy="453989"/>
            </a:xfrm>
            <a:prstGeom prst="rect">
              <a:avLst/>
            </a:prstGeom>
          </p:spPr>
          <p:txBody>
            <a:bodyPr lIns="50800" tIns="50800" rIns="50800" bIns="50800" rtlCol="0" anchor="ctr"/>
            <a:lstStyle/>
            <a:p>
              <a:pPr algn="ctr">
                <a:lnSpc>
                  <a:spcPts val="2939"/>
                </a:lnSpc>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00812" y="2571750"/>
            <a:ext cx="9667875" cy="5076825"/>
            <a:chOff x="0" y="0"/>
            <a:chExt cx="12890500" cy="6769100"/>
          </a:xfrm>
        </p:grpSpPr>
        <p:sp>
          <p:nvSpPr>
            <p:cNvPr id="3" name="Freeform 3"/>
            <p:cNvSpPr/>
            <p:nvPr/>
          </p:nvSpPr>
          <p:spPr>
            <a:xfrm>
              <a:off x="0" y="0"/>
              <a:ext cx="12890500" cy="6769100"/>
            </a:xfrm>
            <a:custGeom>
              <a:avLst/>
              <a:gdLst/>
              <a:ahLst/>
              <a:cxnLst/>
              <a:rect l="l" t="t" r="r" b="b"/>
              <a:pathLst>
                <a:path w="12890500" h="6769100">
                  <a:moveTo>
                    <a:pt x="20020" y="0"/>
                  </a:moveTo>
                  <a:lnTo>
                    <a:pt x="12870480" y="0"/>
                  </a:lnTo>
                  <a:cubicBezTo>
                    <a:pt x="12881537" y="0"/>
                    <a:pt x="12890500" y="8963"/>
                    <a:pt x="12890500" y="20020"/>
                  </a:cubicBezTo>
                  <a:lnTo>
                    <a:pt x="12890500" y="6749080"/>
                  </a:lnTo>
                  <a:cubicBezTo>
                    <a:pt x="12890500" y="6760137"/>
                    <a:pt x="12881537" y="6769100"/>
                    <a:pt x="12870480" y="6769100"/>
                  </a:cubicBezTo>
                  <a:lnTo>
                    <a:pt x="20020" y="6769100"/>
                  </a:lnTo>
                  <a:cubicBezTo>
                    <a:pt x="8963" y="6769100"/>
                    <a:pt x="0" y="6760137"/>
                    <a:pt x="0" y="6749080"/>
                  </a:cubicBezTo>
                  <a:lnTo>
                    <a:pt x="0" y="20020"/>
                  </a:lnTo>
                  <a:cubicBezTo>
                    <a:pt x="0" y="8963"/>
                    <a:pt x="8963" y="0"/>
                    <a:pt x="20020" y="0"/>
                  </a:cubicBezTo>
                  <a:close/>
                </a:path>
              </a:pathLst>
            </a:custGeom>
            <a:solidFill>
              <a:srgbClr val="8C52FF">
                <a:alpha val="12941"/>
              </a:srgbClr>
            </a:solidFill>
          </p:spPr>
          <p:txBody>
            <a:bodyPr/>
            <a:lstStyle/>
            <a:p>
              <a:endParaRPr lang="en-US"/>
            </a:p>
          </p:txBody>
        </p:sp>
        <p:sp>
          <p:nvSpPr>
            <p:cNvPr id="4" name="TextBox 4"/>
            <p:cNvSpPr txBox="1"/>
            <p:nvPr/>
          </p:nvSpPr>
          <p:spPr>
            <a:xfrm>
              <a:off x="0" y="-38100"/>
              <a:ext cx="12890500" cy="68072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2895600"/>
            <a:ext cx="4191000" cy="365760"/>
          </a:xfrm>
          <a:prstGeom prst="rect">
            <a:avLst/>
          </a:prstGeom>
        </p:spPr>
        <p:txBody>
          <a:bodyPr lIns="0" tIns="0" rIns="0" bIns="0" rtlCol="0" anchor="t">
            <a:spAutoFit/>
          </a:bodyPr>
          <a:lstStyle/>
          <a:p>
            <a:pPr algn="l">
              <a:lnSpc>
                <a:spcPts val="2940"/>
              </a:lnSpc>
            </a:pPr>
            <a:r>
              <a:rPr lang="en-US" sz="2100" b="1">
                <a:solidFill>
                  <a:srgbClr val="FF5F1F"/>
                </a:solidFill>
                <a:latin typeface="Arimo Bold"/>
                <a:ea typeface="Arimo Bold"/>
                <a:cs typeface="Arimo Bold"/>
                <a:sym typeface="Arimo Bold"/>
              </a:rPr>
              <a:t>ACCESSIBILITY</a:t>
            </a:r>
          </a:p>
        </p:txBody>
      </p:sp>
      <p:sp>
        <p:nvSpPr>
          <p:cNvPr id="6" name="TextBox 6"/>
          <p:cNvSpPr txBox="1"/>
          <p:nvPr/>
        </p:nvSpPr>
        <p:spPr>
          <a:xfrm>
            <a:off x="1571625" y="3352800"/>
            <a:ext cx="41910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Can we reach it: language, media, an open market?</a:t>
            </a:r>
          </a:p>
        </p:txBody>
      </p:sp>
      <p:sp>
        <p:nvSpPr>
          <p:cNvPr id="7" name="TextBox 7"/>
          <p:cNvSpPr txBox="1"/>
          <p:nvPr/>
        </p:nvSpPr>
        <p:spPr>
          <a:xfrm>
            <a:off x="1571625" y="4248150"/>
            <a:ext cx="4191000" cy="1270635"/>
          </a:xfrm>
          <a:prstGeom prst="rect">
            <a:avLst/>
          </a:prstGeom>
        </p:spPr>
        <p:txBody>
          <a:bodyPr lIns="0" tIns="0" rIns="0" bIns="0" rtlCol="0" anchor="t">
            <a:spAutoFit/>
          </a:bodyPr>
          <a:lstStyle/>
          <a:p>
            <a:pPr marL="421005" lvl="1" indent="-210502" algn="l">
              <a:lnSpc>
                <a:spcPts val="2535"/>
              </a:lnSpc>
              <a:buFont typeface="Arial"/>
              <a:buChar char="•"/>
            </a:pPr>
            <a:r>
              <a:rPr lang="en-US" sz="1950">
                <a:solidFill>
                  <a:srgbClr val="0B1F3F"/>
                </a:solidFill>
                <a:latin typeface="Arimo"/>
                <a:ea typeface="Arimo"/>
                <a:cs typeface="Arimo"/>
                <a:sym typeface="Arimo"/>
              </a:rPr>
              <a:t>Is it possible to communicate with the target consumers?</a:t>
            </a:r>
          </a:p>
          <a:p>
            <a:pPr marL="421005" lvl="1" indent="-210502" algn="l">
              <a:lnSpc>
                <a:spcPts val="2535"/>
              </a:lnSpc>
              <a:buFont typeface="Arial"/>
              <a:buChar char="•"/>
            </a:pPr>
            <a:r>
              <a:rPr lang="en-US" sz="1950">
                <a:solidFill>
                  <a:srgbClr val="0B1F3F"/>
                </a:solidFill>
                <a:latin typeface="Arimo"/>
                <a:ea typeface="Arimo"/>
                <a:cs typeface="Arimo"/>
                <a:sym typeface="Arimo"/>
              </a:rPr>
              <a:t>Do local law and local media permit access?</a:t>
            </a:r>
          </a:p>
        </p:txBody>
      </p:sp>
      <p:sp>
        <p:nvSpPr>
          <p:cNvPr id="8" name="TextBox 8"/>
          <p:cNvSpPr txBox="1"/>
          <p:nvPr/>
        </p:nvSpPr>
        <p:spPr>
          <a:xfrm>
            <a:off x="6953250" y="3295650"/>
            <a:ext cx="8572500" cy="398145"/>
          </a:xfrm>
          <a:prstGeom prst="rect">
            <a:avLst/>
          </a:prstGeom>
        </p:spPr>
        <p:txBody>
          <a:bodyPr lIns="0" tIns="0" rIns="0" bIns="0" rtlCol="0" anchor="t">
            <a:spAutoFit/>
          </a:bodyPr>
          <a:lstStyle/>
          <a:p>
            <a:pPr algn="l">
              <a:lnSpc>
                <a:spcPts val="3120"/>
              </a:lnSpc>
            </a:pPr>
            <a:r>
              <a:rPr lang="en-US" sz="2400" b="1" dirty="0">
                <a:solidFill>
                  <a:srgbClr val="0B1F3F"/>
                </a:solidFill>
                <a:latin typeface="Arimo Bold"/>
                <a:ea typeface="Arimo Bold"/>
                <a:cs typeface="Arimo Bold"/>
                <a:sym typeface="Arimo Bold"/>
              </a:rPr>
              <a:t>Beer drinkers in Lithuania: there, but hard to reach.</a:t>
            </a:r>
          </a:p>
        </p:txBody>
      </p:sp>
      <p:sp>
        <p:nvSpPr>
          <p:cNvPr id="9" name="TextBox 9"/>
          <p:cNvSpPr txBox="1"/>
          <p:nvPr/>
        </p:nvSpPr>
        <p:spPr>
          <a:xfrm>
            <a:off x="6953250" y="3981450"/>
            <a:ext cx="8572500" cy="1600200"/>
          </a:xfrm>
          <a:prstGeom prst="rect">
            <a:avLst/>
          </a:prstGeom>
        </p:spPr>
        <p:txBody>
          <a:bodyPr lIns="0" tIns="0" rIns="0" bIns="0" rtlCol="0" anchor="t">
            <a:spAutoFit/>
          </a:bodyPr>
          <a:lstStyle/>
          <a:p>
            <a:pPr algn="l">
              <a:lnSpc>
                <a:spcPts val="3149"/>
              </a:lnSpc>
            </a:pPr>
            <a:r>
              <a:rPr lang="en-US" sz="2250" dirty="0">
                <a:solidFill>
                  <a:srgbClr val="0B1F3F"/>
                </a:solidFill>
                <a:latin typeface="Arimo"/>
                <a:ea typeface="Arimo"/>
                <a:cs typeface="Arimo"/>
                <a:sym typeface="Arimo"/>
              </a:rPr>
              <a:t>Since 1 January 2018 Lithuania has banned all alcohol advertising: TV, radio, print, outdoor, cinema, sponsorship and the internet – including foreign media sold there. Only alcohol-free beer and wine are exempt.</a:t>
            </a:r>
          </a:p>
        </p:txBody>
      </p:sp>
      <p:sp>
        <p:nvSpPr>
          <p:cNvPr id="10" name="TextBox 10"/>
          <p:cNvSpPr txBox="1"/>
          <p:nvPr/>
        </p:nvSpPr>
        <p:spPr>
          <a:xfrm>
            <a:off x="6953250" y="5848350"/>
            <a:ext cx="8572500" cy="800154"/>
          </a:xfrm>
          <a:prstGeom prst="rect">
            <a:avLst/>
          </a:prstGeom>
        </p:spPr>
        <p:txBody>
          <a:bodyPr lIns="0" tIns="0" rIns="0" bIns="0" rtlCol="0" anchor="t">
            <a:spAutoFit/>
          </a:bodyPr>
          <a:lstStyle/>
          <a:p>
            <a:pPr algn="l">
              <a:lnSpc>
                <a:spcPts val="3149"/>
              </a:lnSpc>
            </a:pPr>
            <a:r>
              <a:rPr lang="en-US" sz="2250" b="1">
                <a:solidFill>
                  <a:srgbClr val="0B1F3F"/>
                </a:solidFill>
                <a:latin typeface="Arimo Bold"/>
                <a:ea typeface="Arimo Bold"/>
                <a:cs typeface="Arimo Bold"/>
                <a:sym typeface="Arimo Bold"/>
              </a:rPr>
              <a:t>The segment is big and easy to measure, but the media route is closed. </a:t>
            </a:r>
          </a:p>
        </p:txBody>
      </p:sp>
      <p:sp>
        <p:nvSpPr>
          <p:cNvPr id="11" name="TextBox 11"/>
          <p:cNvSpPr txBox="1"/>
          <p:nvPr/>
        </p:nvSpPr>
        <p:spPr>
          <a:xfrm>
            <a:off x="1238250" y="9086850"/>
            <a:ext cx="15811500" cy="300990"/>
          </a:xfrm>
          <a:prstGeom prst="rect">
            <a:avLst/>
          </a:prstGeom>
        </p:spPr>
        <p:txBody>
          <a:bodyPr lIns="0" tIns="0" rIns="0" bIns="0" rtlCol="0" anchor="t">
            <a:spAutoFit/>
          </a:bodyPr>
          <a:lstStyle/>
          <a:p>
            <a:pPr algn="l">
              <a:lnSpc>
                <a:spcPts val="2310"/>
              </a:lnSpc>
            </a:pPr>
            <a:r>
              <a:rPr lang="en-US" sz="1650" i="1">
                <a:solidFill>
                  <a:srgbClr val="555E69"/>
                </a:solidFill>
                <a:latin typeface="Arimo Italics"/>
                <a:ea typeface="Arimo Italics"/>
                <a:cs typeface="Arimo Italics"/>
                <a:sym typeface="Arimo Italics"/>
              </a:rPr>
              <a:t>Sources: EUCAM, Regulations on alcohol marketing: Lithuania; Galkus et al. (2022), IJERPH 19(19), 12398; Szymura-Tyc (ed.) (2012), </a:t>
            </a:r>
          </a:p>
        </p:txBody>
      </p:sp>
      <p:grpSp>
        <p:nvGrpSpPr>
          <p:cNvPr id="12" name="Group 12"/>
          <p:cNvGrpSpPr/>
          <p:nvPr/>
        </p:nvGrpSpPr>
        <p:grpSpPr>
          <a:xfrm>
            <a:off x="1238250" y="2571750"/>
            <a:ext cx="4842914" cy="5076825"/>
            <a:chOff x="0" y="0"/>
            <a:chExt cx="6457218" cy="6769100"/>
          </a:xfrm>
        </p:grpSpPr>
        <p:sp>
          <p:nvSpPr>
            <p:cNvPr id="13" name="Freeform 13"/>
            <p:cNvSpPr/>
            <p:nvPr/>
          </p:nvSpPr>
          <p:spPr>
            <a:xfrm>
              <a:off x="0" y="0"/>
              <a:ext cx="6457218" cy="6769100"/>
            </a:xfrm>
            <a:custGeom>
              <a:avLst/>
              <a:gdLst/>
              <a:ahLst/>
              <a:cxnLst/>
              <a:rect l="l" t="t" r="r" b="b"/>
              <a:pathLst>
                <a:path w="6457218" h="6769100">
                  <a:moveTo>
                    <a:pt x="39965" y="0"/>
                  </a:moveTo>
                  <a:lnTo>
                    <a:pt x="6417253" y="0"/>
                  </a:lnTo>
                  <a:cubicBezTo>
                    <a:pt x="6427853" y="0"/>
                    <a:pt x="6438018" y="4211"/>
                    <a:pt x="6445513" y="11706"/>
                  </a:cubicBezTo>
                  <a:cubicBezTo>
                    <a:pt x="6453008" y="19200"/>
                    <a:pt x="6457218" y="29366"/>
                    <a:pt x="6457218" y="39965"/>
                  </a:cubicBezTo>
                  <a:lnTo>
                    <a:pt x="6457218" y="6729135"/>
                  </a:lnTo>
                  <a:cubicBezTo>
                    <a:pt x="6457218" y="6739734"/>
                    <a:pt x="6453008" y="6749900"/>
                    <a:pt x="6445513" y="6757395"/>
                  </a:cubicBezTo>
                  <a:cubicBezTo>
                    <a:pt x="6438018" y="6764889"/>
                    <a:pt x="6427853" y="6769100"/>
                    <a:pt x="6417253" y="6769100"/>
                  </a:cubicBezTo>
                  <a:lnTo>
                    <a:pt x="39965" y="6769100"/>
                  </a:lnTo>
                  <a:cubicBezTo>
                    <a:pt x="29366" y="6769100"/>
                    <a:pt x="19200" y="6764889"/>
                    <a:pt x="11706" y="6757395"/>
                  </a:cubicBezTo>
                  <a:cubicBezTo>
                    <a:pt x="4211" y="6749900"/>
                    <a:pt x="0" y="6739734"/>
                    <a:pt x="0" y="67291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4" name="TextBox 14"/>
            <p:cNvSpPr txBox="1"/>
            <p:nvPr/>
          </p:nvSpPr>
          <p:spPr>
            <a:xfrm>
              <a:off x="0" y="-38100"/>
              <a:ext cx="6457218" cy="6807200"/>
            </a:xfrm>
            <a:prstGeom prst="rect">
              <a:avLst/>
            </a:prstGeom>
          </p:spPr>
          <p:txBody>
            <a:bodyPr lIns="50800" tIns="50800" rIns="50800" bIns="50800" rtlCol="0" anchor="ctr"/>
            <a:lstStyle/>
            <a:p>
              <a:pPr algn="l">
                <a:lnSpc>
                  <a:spcPts val="1679"/>
                </a:lnSpc>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677624" y="2856973"/>
            <a:ext cx="5008752" cy="4760595"/>
          </a:xfrm>
          <a:prstGeom prst="rect">
            <a:avLst/>
          </a:prstGeom>
        </p:spPr>
        <p:txBody>
          <a:bodyPr lIns="0" tIns="0" rIns="0" bIns="0" rtlCol="0" anchor="t">
            <a:spAutoFit/>
          </a:bodyPr>
          <a:lstStyle/>
          <a:p>
            <a:pPr algn="l">
              <a:lnSpc>
                <a:spcPts val="3779"/>
              </a:lnSpc>
              <a:spcBef>
                <a:spcPct val="0"/>
              </a:spcBef>
            </a:pPr>
            <a:r>
              <a:rPr lang="en-US" sz="2700" i="1">
                <a:solidFill>
                  <a:srgbClr val="000000"/>
                </a:solidFill>
                <a:latin typeface="Arimo Italics"/>
                <a:ea typeface="Arimo Italics"/>
                <a:cs typeface="Arimo Italics"/>
                <a:sym typeface="Arimo Italics"/>
              </a:rPr>
              <a:t>“A study published in BMJ Public Health has claimed that Lithuania’s ban on alcohol advertising l</a:t>
            </a:r>
            <a:r>
              <a:rPr lang="en-US" sz="2700" b="1" i="1">
                <a:solidFill>
                  <a:srgbClr val="000000"/>
                </a:solidFill>
                <a:latin typeface="Arimo Bold Italics"/>
                <a:ea typeface="Arimo Bold Italics"/>
                <a:cs typeface="Arimo Bold Italics"/>
                <a:sym typeface="Arimo Bold Italics"/>
              </a:rPr>
              <a:t>ed to a 35% reduction in teenage drunkenness.</a:t>
            </a:r>
            <a:r>
              <a:rPr lang="en-US" sz="2700" i="1">
                <a:solidFill>
                  <a:srgbClr val="000000"/>
                </a:solidFill>
                <a:latin typeface="Arimo Italics"/>
                <a:ea typeface="Arimo Italics"/>
                <a:cs typeface="Arimo Italics"/>
                <a:sym typeface="Arimo Italics"/>
              </a:rPr>
              <a:t> This is a trifle surprising because other studies of alcohol advertising bans have generally found little or no effect on anything.”</a:t>
            </a:r>
          </a:p>
        </p:txBody>
      </p:sp>
      <p:pic>
        <p:nvPicPr>
          <p:cNvPr id="3" name="Picture 2">
            <a:extLst>
              <a:ext uri="{FF2B5EF4-FFF2-40B4-BE49-F238E27FC236}">
                <a16:creationId xmlns:a16="http://schemas.microsoft.com/office/drawing/2014/main" id="{DB22064F-0FB9-38BF-CAE6-EF948258E073}"/>
              </a:ext>
            </a:extLst>
          </p:cNvPr>
          <p:cNvPicPr>
            <a:picLocks noChangeAspect="1"/>
          </p:cNvPicPr>
          <p:nvPr/>
        </p:nvPicPr>
        <p:blipFill>
          <a:blip r:embed="rId3"/>
          <a:stretch>
            <a:fillRect/>
          </a:stretch>
        </p:blipFill>
        <p:spPr>
          <a:xfrm>
            <a:off x="1447800" y="1185162"/>
            <a:ext cx="9677940" cy="814908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00812" y="1182944"/>
            <a:ext cx="9667875" cy="5076825"/>
            <a:chOff x="0" y="0"/>
            <a:chExt cx="12890500" cy="6769100"/>
          </a:xfrm>
        </p:grpSpPr>
        <p:sp>
          <p:nvSpPr>
            <p:cNvPr id="3" name="Freeform 3"/>
            <p:cNvSpPr/>
            <p:nvPr/>
          </p:nvSpPr>
          <p:spPr>
            <a:xfrm>
              <a:off x="0" y="0"/>
              <a:ext cx="12890500" cy="6769100"/>
            </a:xfrm>
            <a:custGeom>
              <a:avLst/>
              <a:gdLst/>
              <a:ahLst/>
              <a:cxnLst/>
              <a:rect l="l" t="t" r="r" b="b"/>
              <a:pathLst>
                <a:path w="12890500" h="6769100">
                  <a:moveTo>
                    <a:pt x="20020" y="0"/>
                  </a:moveTo>
                  <a:lnTo>
                    <a:pt x="12870480" y="0"/>
                  </a:lnTo>
                  <a:cubicBezTo>
                    <a:pt x="12881537" y="0"/>
                    <a:pt x="12890500" y="8963"/>
                    <a:pt x="12890500" y="20020"/>
                  </a:cubicBezTo>
                  <a:lnTo>
                    <a:pt x="12890500" y="6749080"/>
                  </a:lnTo>
                  <a:cubicBezTo>
                    <a:pt x="12890500" y="6760137"/>
                    <a:pt x="12881537" y="6769100"/>
                    <a:pt x="12870480" y="6769100"/>
                  </a:cubicBezTo>
                  <a:lnTo>
                    <a:pt x="20020" y="6769100"/>
                  </a:lnTo>
                  <a:cubicBezTo>
                    <a:pt x="8963" y="6769100"/>
                    <a:pt x="0" y="6760137"/>
                    <a:pt x="0" y="6749080"/>
                  </a:cubicBezTo>
                  <a:lnTo>
                    <a:pt x="0" y="20020"/>
                  </a:lnTo>
                  <a:cubicBezTo>
                    <a:pt x="0" y="8963"/>
                    <a:pt x="8963" y="0"/>
                    <a:pt x="20020" y="0"/>
                  </a:cubicBezTo>
                  <a:close/>
                </a:path>
              </a:pathLst>
            </a:custGeom>
            <a:solidFill>
              <a:srgbClr val="8C52FF">
                <a:alpha val="12941"/>
              </a:srgbClr>
            </a:solidFill>
          </p:spPr>
          <p:txBody>
            <a:bodyPr/>
            <a:lstStyle/>
            <a:p>
              <a:endParaRPr lang="en-US"/>
            </a:p>
          </p:txBody>
        </p:sp>
        <p:sp>
          <p:nvSpPr>
            <p:cNvPr id="4" name="TextBox 4"/>
            <p:cNvSpPr txBox="1"/>
            <p:nvPr/>
          </p:nvSpPr>
          <p:spPr>
            <a:xfrm>
              <a:off x="0" y="-38100"/>
              <a:ext cx="12890500" cy="68072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1506794"/>
            <a:ext cx="4191000" cy="365760"/>
          </a:xfrm>
          <a:prstGeom prst="rect">
            <a:avLst/>
          </a:prstGeom>
        </p:spPr>
        <p:txBody>
          <a:bodyPr lIns="0" tIns="0" rIns="0" bIns="0" rtlCol="0" anchor="t">
            <a:spAutoFit/>
          </a:bodyPr>
          <a:lstStyle/>
          <a:p>
            <a:pPr algn="l">
              <a:lnSpc>
                <a:spcPts val="2940"/>
              </a:lnSpc>
            </a:pPr>
            <a:r>
              <a:rPr lang="en-US" sz="2100" b="1">
                <a:solidFill>
                  <a:srgbClr val="FF5F1F"/>
                </a:solidFill>
                <a:latin typeface="Arimo Bold"/>
                <a:ea typeface="Arimo Bold"/>
                <a:cs typeface="Arimo Bold"/>
                <a:sym typeface="Arimo Bold"/>
              </a:rPr>
              <a:t>ACTIONABILITY</a:t>
            </a:r>
          </a:p>
        </p:txBody>
      </p:sp>
      <p:sp>
        <p:nvSpPr>
          <p:cNvPr id="6" name="TextBox 6"/>
          <p:cNvSpPr txBox="1"/>
          <p:nvPr/>
        </p:nvSpPr>
        <p:spPr>
          <a:xfrm>
            <a:off x="1571625" y="1963994"/>
            <a:ext cx="4191000" cy="32766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Does it respond to our mix?</a:t>
            </a:r>
          </a:p>
        </p:txBody>
      </p:sp>
      <p:sp>
        <p:nvSpPr>
          <p:cNvPr id="7" name="TextBox 7"/>
          <p:cNvSpPr txBox="1"/>
          <p:nvPr/>
        </p:nvSpPr>
        <p:spPr>
          <a:xfrm>
            <a:off x="1571625" y="2573594"/>
            <a:ext cx="4191000" cy="1584960"/>
          </a:xfrm>
          <a:prstGeom prst="rect">
            <a:avLst/>
          </a:prstGeom>
        </p:spPr>
        <p:txBody>
          <a:bodyPr lIns="0" tIns="0" rIns="0" bIns="0" rtlCol="0" anchor="t">
            <a:spAutoFit/>
          </a:bodyPr>
          <a:lstStyle/>
          <a:p>
            <a:pPr marL="421005" lvl="1" indent="-210502" algn="l">
              <a:lnSpc>
                <a:spcPts val="2535"/>
              </a:lnSpc>
              <a:buFont typeface="Arial"/>
              <a:buChar char="•"/>
            </a:pPr>
            <a:r>
              <a:rPr lang="en-US" sz="1950">
                <a:solidFill>
                  <a:srgbClr val="0B1F3F"/>
                </a:solidFill>
                <a:latin typeface="Arimo"/>
                <a:ea typeface="Arimo"/>
                <a:cs typeface="Arimo"/>
                <a:sym typeface="Arimo"/>
              </a:rPr>
              <a:t>In what way does the segment respond to the applied marketing strategy?</a:t>
            </a:r>
          </a:p>
          <a:p>
            <a:pPr marL="421005" lvl="1" indent="-210502" algn="l">
              <a:lnSpc>
                <a:spcPts val="2535"/>
              </a:lnSpc>
              <a:buFont typeface="Arial"/>
              <a:buChar char="•"/>
            </a:pPr>
            <a:r>
              <a:rPr lang="en-US" sz="1950">
                <a:solidFill>
                  <a:srgbClr val="0B1F3F"/>
                </a:solidFill>
                <a:latin typeface="Arimo"/>
                <a:ea typeface="Arimo"/>
                <a:cs typeface="Arimo"/>
                <a:sym typeface="Arimo"/>
              </a:rPr>
              <a:t>Can we design a mix that fits how it behaves?</a:t>
            </a:r>
          </a:p>
        </p:txBody>
      </p:sp>
      <p:grpSp>
        <p:nvGrpSpPr>
          <p:cNvPr id="8" name="Group 8"/>
          <p:cNvGrpSpPr/>
          <p:nvPr/>
        </p:nvGrpSpPr>
        <p:grpSpPr>
          <a:xfrm>
            <a:off x="1238250" y="1182944"/>
            <a:ext cx="4842914" cy="5076825"/>
            <a:chOff x="0" y="0"/>
            <a:chExt cx="6457218" cy="6769100"/>
          </a:xfrm>
        </p:grpSpPr>
        <p:sp>
          <p:nvSpPr>
            <p:cNvPr id="9" name="Freeform 9"/>
            <p:cNvSpPr/>
            <p:nvPr/>
          </p:nvSpPr>
          <p:spPr>
            <a:xfrm>
              <a:off x="0" y="0"/>
              <a:ext cx="6457218" cy="6769100"/>
            </a:xfrm>
            <a:custGeom>
              <a:avLst/>
              <a:gdLst/>
              <a:ahLst/>
              <a:cxnLst/>
              <a:rect l="l" t="t" r="r" b="b"/>
              <a:pathLst>
                <a:path w="6457218" h="6769100">
                  <a:moveTo>
                    <a:pt x="39965" y="0"/>
                  </a:moveTo>
                  <a:lnTo>
                    <a:pt x="6417253" y="0"/>
                  </a:lnTo>
                  <a:cubicBezTo>
                    <a:pt x="6427853" y="0"/>
                    <a:pt x="6438018" y="4211"/>
                    <a:pt x="6445513" y="11706"/>
                  </a:cubicBezTo>
                  <a:cubicBezTo>
                    <a:pt x="6453008" y="19200"/>
                    <a:pt x="6457218" y="29366"/>
                    <a:pt x="6457218" y="39965"/>
                  </a:cubicBezTo>
                  <a:lnTo>
                    <a:pt x="6457218" y="6729135"/>
                  </a:lnTo>
                  <a:cubicBezTo>
                    <a:pt x="6457218" y="6739734"/>
                    <a:pt x="6453008" y="6749900"/>
                    <a:pt x="6445513" y="6757395"/>
                  </a:cubicBezTo>
                  <a:cubicBezTo>
                    <a:pt x="6438018" y="6764889"/>
                    <a:pt x="6427853" y="6769100"/>
                    <a:pt x="6417253" y="6769100"/>
                  </a:cubicBezTo>
                  <a:lnTo>
                    <a:pt x="39965" y="6769100"/>
                  </a:lnTo>
                  <a:cubicBezTo>
                    <a:pt x="29366" y="6769100"/>
                    <a:pt x="19200" y="6764889"/>
                    <a:pt x="11706" y="6757395"/>
                  </a:cubicBezTo>
                  <a:cubicBezTo>
                    <a:pt x="4211" y="6749900"/>
                    <a:pt x="0" y="6739734"/>
                    <a:pt x="0" y="67291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0" name="TextBox 10"/>
            <p:cNvSpPr txBox="1"/>
            <p:nvPr/>
          </p:nvSpPr>
          <p:spPr>
            <a:xfrm>
              <a:off x="0" y="-38100"/>
              <a:ext cx="6457218" cy="6807200"/>
            </a:xfrm>
            <a:prstGeom prst="rect">
              <a:avLst/>
            </a:prstGeom>
          </p:spPr>
          <p:txBody>
            <a:bodyPr lIns="50800" tIns="50800" rIns="50800" bIns="50800" rtlCol="0" anchor="ctr"/>
            <a:lstStyle/>
            <a:p>
              <a:pPr algn="l">
                <a:lnSpc>
                  <a:spcPts val="1679"/>
                </a:lnSpc>
              </a:pPr>
              <a:endParaRPr/>
            </a:p>
          </p:txBody>
        </p:sp>
      </p:grpSp>
      <p:sp>
        <p:nvSpPr>
          <p:cNvPr id="11" name="Freeform 11"/>
          <p:cNvSpPr/>
          <p:nvPr/>
        </p:nvSpPr>
        <p:spPr>
          <a:xfrm>
            <a:off x="3296893" y="5735802"/>
            <a:ext cx="6175336" cy="3113909"/>
          </a:xfrm>
          <a:custGeom>
            <a:avLst/>
            <a:gdLst/>
            <a:ahLst/>
            <a:cxnLst/>
            <a:rect l="l" t="t" r="r" b="b"/>
            <a:pathLst>
              <a:path w="6175336" h="3113909">
                <a:moveTo>
                  <a:pt x="0" y="0"/>
                </a:moveTo>
                <a:lnTo>
                  <a:pt x="6175337" y="0"/>
                </a:lnTo>
                <a:lnTo>
                  <a:pt x="6175337" y="3113909"/>
                </a:lnTo>
                <a:lnTo>
                  <a:pt x="0" y="3113909"/>
                </a:lnTo>
                <a:lnTo>
                  <a:pt x="0" y="0"/>
                </a:lnTo>
                <a:close/>
              </a:path>
            </a:pathLst>
          </a:custGeom>
          <a:blipFill>
            <a:blip r:embed="rId3"/>
            <a:stretch>
              <a:fillRect/>
            </a:stretch>
          </a:blipFill>
        </p:spPr>
        <p:txBody>
          <a:bodyPr/>
          <a:lstStyle/>
          <a:p>
            <a:endParaRPr lang="en-US"/>
          </a:p>
        </p:txBody>
      </p:sp>
      <p:sp>
        <p:nvSpPr>
          <p:cNvPr id="12" name="TextBox 12"/>
          <p:cNvSpPr txBox="1"/>
          <p:nvPr/>
        </p:nvSpPr>
        <p:spPr>
          <a:xfrm>
            <a:off x="6953250" y="1675386"/>
            <a:ext cx="8572500" cy="398145"/>
          </a:xfrm>
          <a:prstGeom prst="rect">
            <a:avLst/>
          </a:prstGeom>
        </p:spPr>
        <p:txBody>
          <a:bodyPr lIns="0" tIns="0" rIns="0" bIns="0" rtlCol="0" anchor="t">
            <a:spAutoFit/>
          </a:bodyPr>
          <a:lstStyle/>
          <a:p>
            <a:pPr marL="0" lvl="0" indent="0" algn="l">
              <a:lnSpc>
                <a:spcPts val="3120"/>
              </a:lnSpc>
              <a:spcBef>
                <a:spcPct val="0"/>
              </a:spcBef>
            </a:pPr>
            <a:r>
              <a:rPr lang="en-US" sz="2400" b="1" u="none" strike="noStrike">
                <a:solidFill>
                  <a:srgbClr val="0B1F3F"/>
                </a:solidFill>
                <a:latin typeface="Arimo Bold"/>
                <a:ea typeface="Arimo Bold"/>
                <a:cs typeface="Arimo Bold"/>
                <a:sym typeface="Arimo Bold"/>
              </a:rPr>
              <a:t>Allegro Smart!: free delivery for one fee.</a:t>
            </a:r>
          </a:p>
        </p:txBody>
      </p:sp>
      <p:sp>
        <p:nvSpPr>
          <p:cNvPr id="13" name="TextBox 13"/>
          <p:cNvSpPr txBox="1"/>
          <p:nvPr/>
        </p:nvSpPr>
        <p:spPr>
          <a:xfrm>
            <a:off x="6953250" y="2361186"/>
            <a:ext cx="8572500" cy="1600200"/>
          </a:xfrm>
          <a:prstGeom prst="rect">
            <a:avLst/>
          </a:prstGeom>
        </p:spPr>
        <p:txBody>
          <a:bodyPr lIns="0" tIns="0" rIns="0" bIns="0" rtlCol="0" anchor="t">
            <a:spAutoFit/>
          </a:bodyPr>
          <a:lstStyle/>
          <a:p>
            <a:pPr marL="0" lvl="0" indent="0" algn="l">
              <a:lnSpc>
                <a:spcPts val="3149"/>
              </a:lnSpc>
              <a:spcBef>
                <a:spcPct val="0"/>
              </a:spcBef>
            </a:pPr>
            <a:r>
              <a:rPr lang="en-US" sz="2250" u="none" strike="noStrike" dirty="0">
                <a:solidFill>
                  <a:srgbClr val="0B1F3F"/>
                </a:solidFill>
                <a:latin typeface="Arimo"/>
                <a:ea typeface="Arimo"/>
                <a:cs typeface="Arimo"/>
                <a:sym typeface="Arimo"/>
              </a:rPr>
              <a:t>Since 2018 Allegro Smart! has given frequent online shoppers free delivery for one subscription fee. By the end of 2025 it had 7.5 million users in Poland and over 1 million abroad. Smart! users buy on average five times more often than other buyers.</a:t>
            </a:r>
          </a:p>
        </p:txBody>
      </p:sp>
      <p:sp>
        <p:nvSpPr>
          <p:cNvPr id="14" name="TextBox 14"/>
          <p:cNvSpPr txBox="1"/>
          <p:nvPr/>
        </p:nvSpPr>
        <p:spPr>
          <a:xfrm>
            <a:off x="6953250" y="4247136"/>
            <a:ext cx="8572500" cy="800100"/>
          </a:xfrm>
          <a:prstGeom prst="rect">
            <a:avLst/>
          </a:prstGeom>
        </p:spPr>
        <p:txBody>
          <a:bodyPr lIns="0" tIns="0" rIns="0" bIns="0" rtlCol="0" anchor="t">
            <a:spAutoFit/>
          </a:bodyPr>
          <a:lstStyle/>
          <a:p>
            <a:pPr marL="0" lvl="0" indent="0" algn="l">
              <a:lnSpc>
                <a:spcPts val="3149"/>
              </a:lnSpc>
              <a:spcBef>
                <a:spcPct val="0"/>
              </a:spcBef>
            </a:pPr>
            <a:r>
              <a:rPr lang="en-US" sz="2250" b="1" u="none" strike="noStrike" dirty="0">
                <a:solidFill>
                  <a:srgbClr val="0B1F3F"/>
                </a:solidFill>
                <a:latin typeface="Arimo Bold"/>
                <a:ea typeface="Arimo Bold"/>
                <a:cs typeface="Arimo Bold"/>
                <a:sym typeface="Arimo Bold"/>
              </a:rPr>
              <a:t>The segment answered the offer. But ask why: heavy buyers are also the most likely to join.</a:t>
            </a:r>
          </a:p>
        </p:txBody>
      </p:sp>
      <p:sp>
        <p:nvSpPr>
          <p:cNvPr id="15" name="TextBox 15"/>
          <p:cNvSpPr txBox="1"/>
          <p:nvPr/>
        </p:nvSpPr>
        <p:spPr>
          <a:xfrm>
            <a:off x="1238250" y="9726011"/>
            <a:ext cx="15811500" cy="300990"/>
          </a:xfrm>
          <a:prstGeom prst="rect">
            <a:avLst/>
          </a:prstGeom>
        </p:spPr>
        <p:txBody>
          <a:bodyPr lIns="0" tIns="0" rIns="0" bIns="0" rtlCol="0" anchor="t">
            <a:spAutoFit/>
          </a:bodyPr>
          <a:lstStyle/>
          <a:p>
            <a:pPr marL="0" lvl="0" indent="0" algn="l">
              <a:lnSpc>
                <a:spcPts val="2310"/>
              </a:lnSpc>
              <a:spcBef>
                <a:spcPct val="0"/>
              </a:spcBef>
            </a:pPr>
            <a:r>
              <a:rPr lang="en-US" sz="1650" i="1" u="none" strike="noStrike">
                <a:solidFill>
                  <a:srgbClr val="555E69"/>
                </a:solidFill>
                <a:latin typeface="Arimo Italics"/>
                <a:ea typeface="Arimo Italics"/>
                <a:cs typeface="Arimo Italics"/>
                <a:sym typeface="Arimo Italics"/>
              </a:rPr>
              <a:t>Sources: Allegro, Q1 2025 press release; Allegro, Q4 2025 press release (March 2026); Szymura-Tyc (ed.)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43200" y="266700"/>
            <a:ext cx="11694894" cy="9502101"/>
          </a:xfrm>
          <a:custGeom>
            <a:avLst/>
            <a:gdLst/>
            <a:ahLst/>
            <a:cxnLst/>
            <a:rect l="l" t="t" r="r" b="b"/>
            <a:pathLst>
              <a:path w="11694894" h="9502101">
                <a:moveTo>
                  <a:pt x="0" y="0"/>
                </a:moveTo>
                <a:lnTo>
                  <a:pt x="11694894" y="0"/>
                </a:lnTo>
                <a:lnTo>
                  <a:pt x="11694894" y="9502101"/>
                </a:lnTo>
                <a:lnTo>
                  <a:pt x="0" y="9502101"/>
                </a:lnTo>
                <a:lnTo>
                  <a:pt x="0" y="0"/>
                </a:lnTo>
                <a:close/>
              </a:path>
            </a:pathLst>
          </a:custGeom>
          <a:blipFill>
            <a:blip r:embed="rId3"/>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00812" y="2571750"/>
            <a:ext cx="9667875" cy="5076825"/>
            <a:chOff x="0" y="0"/>
            <a:chExt cx="12890500" cy="6769100"/>
          </a:xfrm>
        </p:grpSpPr>
        <p:sp>
          <p:nvSpPr>
            <p:cNvPr id="3" name="Freeform 3"/>
            <p:cNvSpPr/>
            <p:nvPr/>
          </p:nvSpPr>
          <p:spPr>
            <a:xfrm>
              <a:off x="0" y="0"/>
              <a:ext cx="12890500" cy="6769100"/>
            </a:xfrm>
            <a:custGeom>
              <a:avLst/>
              <a:gdLst/>
              <a:ahLst/>
              <a:cxnLst/>
              <a:rect l="l" t="t" r="r" b="b"/>
              <a:pathLst>
                <a:path w="12890500" h="6769100">
                  <a:moveTo>
                    <a:pt x="20020" y="0"/>
                  </a:moveTo>
                  <a:lnTo>
                    <a:pt x="12870480" y="0"/>
                  </a:lnTo>
                  <a:cubicBezTo>
                    <a:pt x="12881537" y="0"/>
                    <a:pt x="12890500" y="8963"/>
                    <a:pt x="12890500" y="20020"/>
                  </a:cubicBezTo>
                  <a:lnTo>
                    <a:pt x="12890500" y="6749080"/>
                  </a:lnTo>
                  <a:cubicBezTo>
                    <a:pt x="12890500" y="6760137"/>
                    <a:pt x="12881537" y="6769100"/>
                    <a:pt x="12870480" y="6769100"/>
                  </a:cubicBezTo>
                  <a:lnTo>
                    <a:pt x="20020" y="6769100"/>
                  </a:lnTo>
                  <a:cubicBezTo>
                    <a:pt x="8963" y="6769100"/>
                    <a:pt x="0" y="6760137"/>
                    <a:pt x="0" y="6749080"/>
                  </a:cubicBezTo>
                  <a:lnTo>
                    <a:pt x="0" y="20020"/>
                  </a:lnTo>
                  <a:cubicBezTo>
                    <a:pt x="0" y="8963"/>
                    <a:pt x="8963" y="0"/>
                    <a:pt x="20020" y="0"/>
                  </a:cubicBezTo>
                  <a:close/>
                </a:path>
              </a:pathLst>
            </a:custGeom>
            <a:gradFill rotWithShape="1">
              <a:gsLst>
                <a:gs pos="0">
                  <a:srgbClr val="8C52FF">
                    <a:alpha val="5000"/>
                  </a:srgbClr>
                </a:gs>
                <a:gs pos="100000">
                  <a:srgbClr val="5CE1E6">
                    <a:alpha val="5000"/>
                  </a:srgbClr>
                </a:gs>
              </a:gsLst>
              <a:lin ang="0"/>
            </a:gradFill>
          </p:spPr>
          <p:txBody>
            <a:bodyPr/>
            <a:lstStyle/>
            <a:p>
              <a:endParaRPr lang="en-US"/>
            </a:p>
          </p:txBody>
        </p:sp>
        <p:sp>
          <p:nvSpPr>
            <p:cNvPr id="4" name="TextBox 4"/>
            <p:cNvSpPr txBox="1"/>
            <p:nvPr/>
          </p:nvSpPr>
          <p:spPr>
            <a:xfrm>
              <a:off x="0" y="-38100"/>
              <a:ext cx="12890500" cy="68072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571625" y="2895600"/>
            <a:ext cx="4191000" cy="365760"/>
          </a:xfrm>
          <a:prstGeom prst="rect">
            <a:avLst/>
          </a:prstGeom>
        </p:spPr>
        <p:txBody>
          <a:bodyPr lIns="0" tIns="0" rIns="0" bIns="0" rtlCol="0" anchor="t">
            <a:spAutoFit/>
          </a:bodyPr>
          <a:lstStyle/>
          <a:p>
            <a:pPr algn="l">
              <a:lnSpc>
                <a:spcPts val="2940"/>
              </a:lnSpc>
            </a:pPr>
            <a:r>
              <a:rPr lang="en-US" sz="2100" b="1">
                <a:solidFill>
                  <a:srgbClr val="FF5F1F"/>
                </a:solidFill>
                <a:latin typeface="Arimo Bold"/>
                <a:ea typeface="Arimo Bold"/>
                <a:cs typeface="Arimo Bold"/>
                <a:sym typeface="Arimo Bold"/>
              </a:rPr>
              <a:t>DIFFERENTIAL RESPONSE</a:t>
            </a:r>
          </a:p>
        </p:txBody>
      </p:sp>
      <p:sp>
        <p:nvSpPr>
          <p:cNvPr id="6" name="TextBox 6"/>
          <p:cNvSpPr txBox="1"/>
          <p:nvPr/>
        </p:nvSpPr>
        <p:spPr>
          <a:xfrm>
            <a:off x="1571625" y="3352800"/>
            <a:ext cx="4191000" cy="956229"/>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Does this segment respond differently to the product, price or message than other segments do?</a:t>
            </a:r>
          </a:p>
        </p:txBody>
      </p:sp>
      <p:sp>
        <p:nvSpPr>
          <p:cNvPr id="7" name="TextBox 7"/>
          <p:cNvSpPr txBox="1"/>
          <p:nvPr/>
        </p:nvSpPr>
        <p:spPr>
          <a:xfrm>
            <a:off x="1571625" y="4455795"/>
            <a:ext cx="4191000" cy="1270635"/>
          </a:xfrm>
          <a:prstGeom prst="rect">
            <a:avLst/>
          </a:prstGeom>
        </p:spPr>
        <p:txBody>
          <a:bodyPr lIns="0" tIns="0" rIns="0" bIns="0" rtlCol="0" anchor="t">
            <a:spAutoFit/>
          </a:bodyPr>
          <a:lstStyle/>
          <a:p>
            <a:pPr marL="421005" lvl="1" indent="-210502" algn="l">
              <a:lnSpc>
                <a:spcPts val="2535"/>
              </a:lnSpc>
              <a:buFont typeface="Arial"/>
              <a:buChar char="•"/>
            </a:pPr>
            <a:r>
              <a:rPr lang="en-US" sz="1950">
                <a:solidFill>
                  <a:srgbClr val="0B1F3F"/>
                </a:solidFill>
                <a:latin typeface="Arimo"/>
                <a:ea typeface="Arimo"/>
                <a:cs typeface="Arimo"/>
                <a:sym typeface="Arimo"/>
              </a:rPr>
              <a:t>Can the company distinguish segments from each other?</a:t>
            </a:r>
          </a:p>
          <a:p>
            <a:pPr marL="421005" lvl="1" indent="-210502" algn="l">
              <a:lnSpc>
                <a:spcPts val="2535"/>
              </a:lnSpc>
              <a:buFont typeface="Arial"/>
              <a:buChar char="•"/>
            </a:pPr>
            <a:r>
              <a:rPr lang="en-US" sz="1950">
                <a:solidFill>
                  <a:srgbClr val="0B1F3F"/>
                </a:solidFill>
                <a:latin typeface="Arimo"/>
                <a:ea typeface="Arimo"/>
                <a:cs typeface="Arimo"/>
                <a:sym typeface="Arimo"/>
              </a:rPr>
              <a:t>Do consumers have different preferences in this market?</a:t>
            </a:r>
          </a:p>
        </p:txBody>
      </p:sp>
      <p:sp>
        <p:nvSpPr>
          <p:cNvPr id="8" name="TextBox 8"/>
          <p:cNvSpPr txBox="1"/>
          <p:nvPr/>
        </p:nvSpPr>
        <p:spPr>
          <a:xfrm>
            <a:off x="6953250" y="2800350"/>
            <a:ext cx="8572500" cy="300990"/>
          </a:xfrm>
          <a:prstGeom prst="rect">
            <a:avLst/>
          </a:prstGeom>
        </p:spPr>
        <p:txBody>
          <a:bodyPr lIns="0" tIns="0" rIns="0" bIns="0" rtlCol="0" anchor="t">
            <a:spAutoFit/>
          </a:bodyPr>
          <a:lstStyle/>
          <a:p>
            <a:pPr algn="l">
              <a:lnSpc>
                <a:spcPts val="2310"/>
              </a:lnSpc>
            </a:pPr>
            <a:r>
              <a:rPr lang="en-US" sz="1650" b="1">
                <a:solidFill>
                  <a:srgbClr val="FF5F1F"/>
                </a:solidFill>
                <a:latin typeface="Arimo Bold"/>
                <a:ea typeface="Arimo Bold"/>
                <a:cs typeface="Arimo Bold"/>
                <a:sym typeface="Arimo Bold"/>
              </a:rPr>
              <a:t>EXAMPLE</a:t>
            </a:r>
          </a:p>
        </p:txBody>
      </p:sp>
      <p:sp>
        <p:nvSpPr>
          <p:cNvPr id="9" name="TextBox 9"/>
          <p:cNvSpPr txBox="1"/>
          <p:nvPr/>
        </p:nvSpPr>
        <p:spPr>
          <a:xfrm>
            <a:off x="6953250" y="3295650"/>
            <a:ext cx="8572500" cy="398145"/>
          </a:xfrm>
          <a:prstGeom prst="rect">
            <a:avLst/>
          </a:prstGeom>
        </p:spPr>
        <p:txBody>
          <a:bodyPr lIns="0" tIns="0" rIns="0" bIns="0" rtlCol="0" anchor="t">
            <a:spAutoFit/>
          </a:bodyPr>
          <a:lstStyle/>
          <a:p>
            <a:pPr algn="l">
              <a:lnSpc>
                <a:spcPts val="3120"/>
              </a:lnSpc>
            </a:pPr>
            <a:r>
              <a:rPr lang="en-US" sz="2400" b="1">
                <a:solidFill>
                  <a:srgbClr val="0B1F3F"/>
                </a:solidFill>
                <a:latin typeface="Arimo Bold"/>
                <a:ea typeface="Arimo Bold"/>
                <a:cs typeface="Arimo Bold"/>
                <a:sym typeface="Arimo Bold"/>
              </a:rPr>
              <a:t>Zero calories, two segments: Diet Coke vs Coke Zero.</a:t>
            </a:r>
          </a:p>
        </p:txBody>
      </p:sp>
      <p:sp>
        <p:nvSpPr>
          <p:cNvPr id="10" name="TextBox 10"/>
          <p:cNvSpPr txBox="1"/>
          <p:nvPr/>
        </p:nvSpPr>
        <p:spPr>
          <a:xfrm>
            <a:off x="6953250" y="3981450"/>
            <a:ext cx="8572500" cy="2800539"/>
          </a:xfrm>
          <a:prstGeom prst="rect">
            <a:avLst/>
          </a:prstGeom>
        </p:spPr>
        <p:txBody>
          <a:bodyPr lIns="0" tIns="0" rIns="0" bIns="0" rtlCol="0" anchor="t">
            <a:spAutoFit/>
          </a:bodyPr>
          <a:lstStyle/>
          <a:p>
            <a:pPr marL="0" lvl="0" indent="0" algn="l">
              <a:lnSpc>
                <a:spcPts val="3149"/>
              </a:lnSpc>
              <a:spcBef>
                <a:spcPct val="0"/>
              </a:spcBef>
            </a:pPr>
            <a:r>
              <a:rPr lang="en-US" sz="2250" dirty="0">
                <a:solidFill>
                  <a:srgbClr val="0B1F3F"/>
                </a:solidFill>
                <a:latin typeface="Arimo"/>
                <a:ea typeface="Arimo"/>
                <a:cs typeface="Arimo"/>
                <a:sym typeface="Arimo"/>
              </a:rPr>
              <a:t>Coca-Cola’s US research showed that</a:t>
            </a:r>
            <a:r>
              <a:rPr lang="en-US" sz="2250" u="none" strike="noStrike" dirty="0">
                <a:solidFill>
                  <a:srgbClr val="0B1F3F"/>
                </a:solidFill>
                <a:latin typeface="Arimo"/>
                <a:ea typeface="Arimo"/>
                <a:cs typeface="Arimo"/>
                <a:sym typeface="Arimo"/>
              </a:rPr>
              <a:t> young men avoided Diet Coke: “diet” felt like a drink for women. In 2005 the company launched Coke Zero – no word “diet”, a taste closer to regular Coke. But consumer feedback showed young men read its white can as “diet”, and “diet” as female. In Australia and New Zealand Coca-Cola launched it in a black can, and the black can soon became the standard everywhere. </a:t>
            </a:r>
          </a:p>
        </p:txBody>
      </p:sp>
      <p:sp>
        <p:nvSpPr>
          <p:cNvPr id="11" name="TextBox 11"/>
          <p:cNvSpPr txBox="1"/>
          <p:nvPr/>
        </p:nvSpPr>
        <p:spPr>
          <a:xfrm>
            <a:off x="1238250" y="9086850"/>
            <a:ext cx="15811500" cy="586740"/>
          </a:xfrm>
          <a:prstGeom prst="rect">
            <a:avLst/>
          </a:prstGeom>
        </p:spPr>
        <p:txBody>
          <a:bodyPr lIns="0" tIns="0" rIns="0" bIns="0" rtlCol="0" anchor="t">
            <a:spAutoFit/>
          </a:bodyPr>
          <a:lstStyle/>
          <a:p>
            <a:pPr marL="0" lvl="0" indent="0" algn="l">
              <a:lnSpc>
                <a:spcPts val="2310"/>
              </a:lnSpc>
              <a:spcBef>
                <a:spcPct val="0"/>
              </a:spcBef>
            </a:pPr>
            <a:r>
              <a:rPr lang="en-US" sz="1650" i="1" u="none" strike="noStrike">
                <a:solidFill>
                  <a:srgbClr val="555E69"/>
                </a:solidFill>
                <a:latin typeface="Arimo Italics"/>
                <a:ea typeface="Arimo Italics"/>
                <a:cs typeface="Arimo Italics"/>
                <a:sym typeface="Arimo Italics"/>
              </a:rPr>
              <a:t>Sources: McWilliams, J., “Coke Zero becomes hero for Coca-Cola”, Atlanta Journal-Constitution (16 Sept 2010); Coca-Cola North America statement via BevNET (28 March 2005); Szymura-Tyc (ed.) (2012), p. 84</a:t>
            </a:r>
          </a:p>
        </p:txBody>
      </p:sp>
      <p:grpSp>
        <p:nvGrpSpPr>
          <p:cNvPr id="12" name="Group 12"/>
          <p:cNvGrpSpPr/>
          <p:nvPr/>
        </p:nvGrpSpPr>
        <p:grpSpPr>
          <a:xfrm>
            <a:off x="1368045" y="2571750"/>
            <a:ext cx="4842914" cy="3895691"/>
            <a:chOff x="0" y="0"/>
            <a:chExt cx="6457218" cy="5194254"/>
          </a:xfrm>
        </p:grpSpPr>
        <p:sp>
          <p:nvSpPr>
            <p:cNvPr id="13" name="Freeform 13"/>
            <p:cNvSpPr/>
            <p:nvPr/>
          </p:nvSpPr>
          <p:spPr>
            <a:xfrm>
              <a:off x="0" y="0"/>
              <a:ext cx="6457218" cy="5194254"/>
            </a:xfrm>
            <a:custGeom>
              <a:avLst/>
              <a:gdLst/>
              <a:ahLst/>
              <a:cxnLst/>
              <a:rect l="l" t="t" r="r" b="b"/>
              <a:pathLst>
                <a:path w="6457218" h="5194254">
                  <a:moveTo>
                    <a:pt x="39965" y="0"/>
                  </a:moveTo>
                  <a:lnTo>
                    <a:pt x="6417253" y="0"/>
                  </a:lnTo>
                  <a:cubicBezTo>
                    <a:pt x="6427853" y="0"/>
                    <a:pt x="6438018" y="4211"/>
                    <a:pt x="6445513" y="11706"/>
                  </a:cubicBezTo>
                  <a:cubicBezTo>
                    <a:pt x="6453008" y="19200"/>
                    <a:pt x="6457218" y="29366"/>
                    <a:pt x="6457218" y="39965"/>
                  </a:cubicBezTo>
                  <a:lnTo>
                    <a:pt x="6457218" y="5154289"/>
                  </a:lnTo>
                  <a:cubicBezTo>
                    <a:pt x="6457218" y="5164889"/>
                    <a:pt x="6453008" y="5175054"/>
                    <a:pt x="6445513" y="5182549"/>
                  </a:cubicBezTo>
                  <a:cubicBezTo>
                    <a:pt x="6438018" y="5190044"/>
                    <a:pt x="6427853" y="5194254"/>
                    <a:pt x="6417253" y="5194254"/>
                  </a:cubicBezTo>
                  <a:lnTo>
                    <a:pt x="39965" y="5194254"/>
                  </a:lnTo>
                  <a:cubicBezTo>
                    <a:pt x="29366" y="5194254"/>
                    <a:pt x="19200" y="5190044"/>
                    <a:pt x="11706" y="5182549"/>
                  </a:cubicBezTo>
                  <a:cubicBezTo>
                    <a:pt x="4211" y="5175054"/>
                    <a:pt x="0" y="5164889"/>
                    <a:pt x="0" y="5154289"/>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4" name="TextBox 14"/>
            <p:cNvSpPr txBox="1"/>
            <p:nvPr/>
          </p:nvSpPr>
          <p:spPr>
            <a:xfrm>
              <a:off x="0" y="-38100"/>
              <a:ext cx="6457218" cy="5232354"/>
            </a:xfrm>
            <a:prstGeom prst="rect">
              <a:avLst/>
            </a:prstGeom>
          </p:spPr>
          <p:txBody>
            <a:bodyPr lIns="50800" tIns="50800" rIns="50800" bIns="50800" rtlCol="0" anchor="ctr"/>
            <a:lstStyle/>
            <a:p>
              <a:pPr algn="l">
                <a:lnSpc>
                  <a:spcPts val="1679"/>
                </a:lnSpc>
              </a:pP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0D1D35"/>
        </a:solidFill>
        <a:effectLst/>
      </p:bgPr>
    </p:bg>
    <p:spTree>
      <p:nvGrpSpPr>
        <p:cNvPr id="1" name=""/>
        <p:cNvGrpSpPr/>
        <p:nvPr/>
      </p:nvGrpSpPr>
      <p:grpSpPr>
        <a:xfrm>
          <a:off x="0" y="0"/>
          <a:ext cx="0" cy="0"/>
          <a:chOff x="0" y="0"/>
          <a:chExt cx="0" cy="0"/>
        </a:xfrm>
      </p:grpSpPr>
      <p:sp>
        <p:nvSpPr>
          <p:cNvPr id="2" name="Freeform 2"/>
          <p:cNvSpPr/>
          <p:nvPr/>
        </p:nvSpPr>
        <p:spPr>
          <a:xfrm>
            <a:off x="0" y="-220947"/>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3">
              <a:alphaModFix amt="29000"/>
            </a:blip>
            <a:stretch>
              <a:fillRect/>
            </a:stretch>
          </a:blipFill>
        </p:spPr>
        <p:txBody>
          <a:bodyPr/>
          <a:lstStyle/>
          <a:p>
            <a:endParaRPr lang="en-US"/>
          </a:p>
        </p:txBody>
      </p:sp>
      <p:sp>
        <p:nvSpPr>
          <p:cNvPr id="3" name="TextBox 3"/>
          <p:cNvSpPr txBox="1"/>
          <p:nvPr/>
        </p:nvSpPr>
        <p:spPr>
          <a:xfrm>
            <a:off x="3452855" y="3637197"/>
            <a:ext cx="13586887" cy="1342998"/>
          </a:xfrm>
          <a:prstGeom prst="rect">
            <a:avLst/>
          </a:prstGeom>
        </p:spPr>
        <p:txBody>
          <a:bodyPr lIns="0" tIns="0" rIns="0" bIns="0" rtlCol="0" anchor="t">
            <a:spAutoFit/>
          </a:bodyPr>
          <a:lstStyle/>
          <a:p>
            <a:pPr algn="l">
              <a:lnSpc>
                <a:spcPts val="10363"/>
              </a:lnSpc>
            </a:pPr>
            <a:r>
              <a:rPr lang="en-US" sz="8636" b="1">
                <a:solidFill>
                  <a:srgbClr val="FFFFFF"/>
                </a:solidFill>
                <a:latin typeface="Arimo Bold"/>
                <a:ea typeface="Arimo Bold"/>
                <a:cs typeface="Arimo Bold"/>
                <a:sym typeface="Arimo Bold"/>
              </a:rPr>
              <a:t>What can </a:t>
            </a:r>
            <a:r>
              <a:rPr lang="en-US" sz="8636" b="1">
                <a:solidFill>
                  <a:srgbClr val="FF5F1F"/>
                </a:solidFill>
                <a:latin typeface="Arimo Bold"/>
                <a:ea typeface="Arimo Bold"/>
                <a:cs typeface="Arimo Bold"/>
                <a:sym typeface="Arimo Bold"/>
              </a:rPr>
              <a:t>go wrong?</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27000"/>
            </a:blip>
            <a:stretch>
              <a:fillRect/>
            </a:stretch>
          </a:blipFill>
        </p:spPr>
        <p:txBody>
          <a:bodyPr/>
          <a:lstStyle/>
          <a:p>
            <a:endParaRPr lang="en-US"/>
          </a:p>
        </p:txBody>
      </p:sp>
      <p:sp>
        <p:nvSpPr>
          <p:cNvPr id="3" name="Freeform 3"/>
          <p:cNvSpPr/>
          <p:nvPr/>
        </p:nvSpPr>
        <p:spPr>
          <a:xfrm>
            <a:off x="6493692" y="2669937"/>
            <a:ext cx="5425135" cy="4077954"/>
          </a:xfrm>
          <a:custGeom>
            <a:avLst/>
            <a:gdLst/>
            <a:ahLst/>
            <a:cxnLst/>
            <a:rect l="l" t="t" r="r" b="b"/>
            <a:pathLst>
              <a:path w="5425135" h="4077954">
                <a:moveTo>
                  <a:pt x="0" y="0"/>
                </a:moveTo>
                <a:lnTo>
                  <a:pt x="5425135" y="0"/>
                </a:lnTo>
                <a:lnTo>
                  <a:pt x="5425135" y="4077954"/>
                </a:lnTo>
                <a:lnTo>
                  <a:pt x="0" y="4077954"/>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5707006" y="7880135"/>
            <a:ext cx="4842914" cy="1378165"/>
            <a:chOff x="0" y="0"/>
            <a:chExt cx="6457218" cy="1837553"/>
          </a:xfrm>
        </p:grpSpPr>
        <p:sp>
          <p:nvSpPr>
            <p:cNvPr id="5" name="Freeform 5"/>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6" name="TextBox 6"/>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7" name="TextBox 7"/>
          <p:cNvSpPr txBox="1"/>
          <p:nvPr/>
        </p:nvSpPr>
        <p:spPr>
          <a:xfrm>
            <a:off x="896691" y="1580277"/>
            <a:ext cx="2192509"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MEASURABILITY</a:t>
            </a:r>
          </a:p>
        </p:txBody>
      </p:sp>
      <p:sp>
        <p:nvSpPr>
          <p:cNvPr id="8" name="TextBox 8"/>
          <p:cNvSpPr txBox="1"/>
          <p:nvPr/>
        </p:nvSpPr>
        <p:spPr>
          <a:xfrm>
            <a:off x="896691" y="202795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size it: numbers, purchasing power, preferences?</a:t>
            </a:r>
          </a:p>
        </p:txBody>
      </p:sp>
      <p:sp>
        <p:nvSpPr>
          <p:cNvPr id="9" name="TextBox 9"/>
          <p:cNvSpPr txBox="1"/>
          <p:nvPr/>
        </p:nvSpPr>
        <p:spPr>
          <a:xfrm>
            <a:off x="7537327" y="465711"/>
            <a:ext cx="2296147"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SUBSTANTIALITY</a:t>
            </a:r>
          </a:p>
        </p:txBody>
      </p:sp>
      <p:sp>
        <p:nvSpPr>
          <p:cNvPr id="10" name="TextBox 10"/>
          <p:cNvSpPr txBox="1"/>
          <p:nvPr/>
        </p:nvSpPr>
        <p:spPr>
          <a:xfrm>
            <a:off x="7537327" y="990600"/>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Is it large and profitable enough, and is it growing?</a:t>
            </a:r>
          </a:p>
        </p:txBody>
      </p:sp>
      <p:sp>
        <p:nvSpPr>
          <p:cNvPr id="11" name="TextBox 11"/>
          <p:cNvSpPr txBox="1"/>
          <p:nvPr/>
        </p:nvSpPr>
        <p:spPr>
          <a:xfrm>
            <a:off x="13407399" y="1485027"/>
            <a:ext cx="1443498"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STABILITY</a:t>
            </a:r>
          </a:p>
        </p:txBody>
      </p:sp>
      <p:sp>
        <p:nvSpPr>
          <p:cNvPr id="12" name="TextBox 12"/>
          <p:cNvSpPr txBox="1"/>
          <p:nvPr/>
        </p:nvSpPr>
        <p:spPr>
          <a:xfrm>
            <a:off x="13407399" y="193270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Will it still be there as preferences and channels change?</a:t>
            </a:r>
          </a:p>
        </p:txBody>
      </p:sp>
      <p:sp>
        <p:nvSpPr>
          <p:cNvPr id="13" name="TextBox 13"/>
          <p:cNvSpPr txBox="1"/>
          <p:nvPr/>
        </p:nvSpPr>
        <p:spPr>
          <a:xfrm>
            <a:off x="896691" y="5127698"/>
            <a:ext cx="2126686"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ACCESSIBILITY</a:t>
            </a:r>
          </a:p>
        </p:txBody>
      </p:sp>
      <p:sp>
        <p:nvSpPr>
          <p:cNvPr id="14" name="TextBox 14"/>
          <p:cNvSpPr txBox="1"/>
          <p:nvPr/>
        </p:nvSpPr>
        <p:spPr>
          <a:xfrm>
            <a:off x="898450" y="5595707"/>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reach it: language, media, an open market?</a:t>
            </a:r>
          </a:p>
        </p:txBody>
      </p:sp>
      <p:sp>
        <p:nvSpPr>
          <p:cNvPr id="15" name="TextBox 15"/>
          <p:cNvSpPr txBox="1"/>
          <p:nvPr/>
        </p:nvSpPr>
        <p:spPr>
          <a:xfrm>
            <a:off x="13695538" y="6459198"/>
            <a:ext cx="3647845"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DIFFERENTIAL RESPONSE</a:t>
            </a:r>
          </a:p>
        </p:txBody>
      </p:sp>
      <p:sp>
        <p:nvSpPr>
          <p:cNvPr id="16" name="TextBox 16"/>
          <p:cNvSpPr txBox="1"/>
          <p:nvPr/>
        </p:nvSpPr>
        <p:spPr>
          <a:xfrm>
            <a:off x="13695538" y="6976347"/>
            <a:ext cx="3335162"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react differently? </a:t>
            </a:r>
          </a:p>
        </p:txBody>
      </p:sp>
      <p:grpSp>
        <p:nvGrpSpPr>
          <p:cNvPr id="17" name="Group 17"/>
          <p:cNvGrpSpPr/>
          <p:nvPr/>
        </p:nvGrpSpPr>
        <p:grpSpPr>
          <a:xfrm>
            <a:off x="13074024" y="1028700"/>
            <a:ext cx="4842914" cy="2381250"/>
            <a:chOff x="0" y="0"/>
            <a:chExt cx="6457218" cy="3175000"/>
          </a:xfrm>
        </p:grpSpPr>
        <p:sp>
          <p:nvSpPr>
            <p:cNvPr id="18" name="Freeform 18"/>
            <p:cNvSpPr/>
            <p:nvPr/>
          </p:nvSpPr>
          <p:spPr>
            <a:xfrm>
              <a:off x="0" y="0"/>
              <a:ext cx="6457218" cy="3175000"/>
            </a:xfrm>
            <a:custGeom>
              <a:avLst/>
              <a:gdLst/>
              <a:ahLst/>
              <a:cxnLst/>
              <a:rect l="l" t="t" r="r" b="b"/>
              <a:pathLst>
                <a:path w="6457218" h="3175000">
                  <a:moveTo>
                    <a:pt x="39965" y="0"/>
                  </a:moveTo>
                  <a:lnTo>
                    <a:pt x="6417253" y="0"/>
                  </a:lnTo>
                  <a:cubicBezTo>
                    <a:pt x="6427853" y="0"/>
                    <a:pt x="6438018" y="4211"/>
                    <a:pt x="6445513" y="11706"/>
                  </a:cubicBezTo>
                  <a:cubicBezTo>
                    <a:pt x="6453008" y="19200"/>
                    <a:pt x="6457218" y="29366"/>
                    <a:pt x="6457218" y="39965"/>
                  </a:cubicBezTo>
                  <a:lnTo>
                    <a:pt x="6457218" y="3135035"/>
                  </a:lnTo>
                  <a:cubicBezTo>
                    <a:pt x="6457218" y="3145634"/>
                    <a:pt x="6453008" y="3155800"/>
                    <a:pt x="6445513" y="3163295"/>
                  </a:cubicBezTo>
                  <a:cubicBezTo>
                    <a:pt x="6438018" y="3170789"/>
                    <a:pt x="6427853" y="3175000"/>
                    <a:pt x="6417253" y="3175000"/>
                  </a:cubicBezTo>
                  <a:lnTo>
                    <a:pt x="39965" y="3175000"/>
                  </a:lnTo>
                  <a:cubicBezTo>
                    <a:pt x="29366" y="3175000"/>
                    <a:pt x="19200" y="3170789"/>
                    <a:pt x="11706" y="3163295"/>
                  </a:cubicBezTo>
                  <a:cubicBezTo>
                    <a:pt x="4211" y="3155800"/>
                    <a:pt x="0" y="3145634"/>
                    <a:pt x="0" y="31350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9" name="TextBox 19"/>
            <p:cNvSpPr txBox="1"/>
            <p:nvPr/>
          </p:nvSpPr>
          <p:spPr>
            <a:xfrm>
              <a:off x="0" y="-38100"/>
              <a:ext cx="6457218" cy="3213100"/>
            </a:xfrm>
            <a:prstGeom prst="rect">
              <a:avLst/>
            </a:prstGeom>
          </p:spPr>
          <p:txBody>
            <a:bodyPr lIns="50800" tIns="50800" rIns="50800" bIns="50800" rtlCol="0" anchor="ctr"/>
            <a:lstStyle/>
            <a:p>
              <a:pPr algn="l">
                <a:lnSpc>
                  <a:spcPts val="1679"/>
                </a:lnSpc>
              </a:pPr>
              <a:endParaRPr/>
            </a:p>
          </p:txBody>
        </p:sp>
      </p:grpSp>
      <p:grpSp>
        <p:nvGrpSpPr>
          <p:cNvPr id="20" name="Group 20"/>
          <p:cNvGrpSpPr/>
          <p:nvPr/>
        </p:nvGrpSpPr>
        <p:grpSpPr>
          <a:xfrm>
            <a:off x="563316" y="4925444"/>
            <a:ext cx="4881518" cy="1758234"/>
            <a:chOff x="0" y="0"/>
            <a:chExt cx="6508691" cy="2344312"/>
          </a:xfrm>
        </p:grpSpPr>
        <p:sp>
          <p:nvSpPr>
            <p:cNvPr id="21" name="Freeform 21"/>
            <p:cNvSpPr/>
            <p:nvPr/>
          </p:nvSpPr>
          <p:spPr>
            <a:xfrm>
              <a:off x="0" y="0"/>
              <a:ext cx="6508690" cy="2344312"/>
            </a:xfrm>
            <a:custGeom>
              <a:avLst/>
              <a:gdLst/>
              <a:ahLst/>
              <a:cxnLst/>
              <a:rect l="l" t="t" r="r" b="b"/>
              <a:pathLst>
                <a:path w="6508690" h="2344312">
                  <a:moveTo>
                    <a:pt x="39649" y="0"/>
                  </a:moveTo>
                  <a:lnTo>
                    <a:pt x="6469041" y="0"/>
                  </a:lnTo>
                  <a:cubicBezTo>
                    <a:pt x="6490939" y="0"/>
                    <a:pt x="6508690" y="17752"/>
                    <a:pt x="6508690" y="39649"/>
                  </a:cubicBezTo>
                  <a:lnTo>
                    <a:pt x="6508690" y="2304663"/>
                  </a:lnTo>
                  <a:cubicBezTo>
                    <a:pt x="6508690" y="2315179"/>
                    <a:pt x="6504513" y="2325263"/>
                    <a:pt x="6497077" y="2332699"/>
                  </a:cubicBezTo>
                  <a:cubicBezTo>
                    <a:pt x="6489642" y="2340135"/>
                    <a:pt x="6479557" y="2344312"/>
                    <a:pt x="6469041" y="2344312"/>
                  </a:cubicBezTo>
                  <a:lnTo>
                    <a:pt x="39649" y="2344312"/>
                  </a:lnTo>
                  <a:cubicBezTo>
                    <a:pt x="17752" y="2344312"/>
                    <a:pt x="0" y="2326561"/>
                    <a:pt x="0" y="2304663"/>
                  </a:cubicBezTo>
                  <a:lnTo>
                    <a:pt x="0" y="39649"/>
                  </a:lnTo>
                  <a:cubicBezTo>
                    <a:pt x="0" y="29134"/>
                    <a:pt x="4177" y="19049"/>
                    <a:pt x="11613" y="11613"/>
                  </a:cubicBezTo>
                  <a:cubicBezTo>
                    <a:pt x="19049" y="4177"/>
                    <a:pt x="29134" y="0"/>
                    <a:pt x="39649" y="0"/>
                  </a:cubicBezTo>
                  <a:close/>
                </a:path>
              </a:pathLst>
            </a:custGeom>
            <a:ln w="9525" cap="sq">
              <a:solidFill>
                <a:srgbClr val="FF5F1F"/>
              </a:solidFill>
              <a:prstDash val="solid"/>
              <a:miter/>
            </a:ln>
          </p:spPr>
          <p:txBody>
            <a:bodyPr/>
            <a:lstStyle/>
            <a:p>
              <a:endParaRPr lang="en-US"/>
            </a:p>
          </p:txBody>
        </p:sp>
        <p:sp>
          <p:nvSpPr>
            <p:cNvPr id="22" name="TextBox 22"/>
            <p:cNvSpPr txBox="1"/>
            <p:nvPr/>
          </p:nvSpPr>
          <p:spPr>
            <a:xfrm>
              <a:off x="0" y="-38100"/>
              <a:ext cx="6508691" cy="2382412"/>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13506238" y="6299175"/>
            <a:ext cx="4026445" cy="2381250"/>
            <a:chOff x="0" y="0"/>
            <a:chExt cx="5368594" cy="3175000"/>
          </a:xfrm>
        </p:grpSpPr>
        <p:sp>
          <p:nvSpPr>
            <p:cNvPr id="24" name="Freeform 24"/>
            <p:cNvSpPr/>
            <p:nvPr/>
          </p:nvSpPr>
          <p:spPr>
            <a:xfrm>
              <a:off x="0" y="0"/>
              <a:ext cx="5368594" cy="3175000"/>
            </a:xfrm>
            <a:custGeom>
              <a:avLst/>
              <a:gdLst/>
              <a:ahLst/>
              <a:cxnLst/>
              <a:rect l="l" t="t" r="r" b="b"/>
              <a:pathLst>
                <a:path w="5368594" h="3175000">
                  <a:moveTo>
                    <a:pt x="48069" y="0"/>
                  </a:moveTo>
                  <a:lnTo>
                    <a:pt x="5320524" y="0"/>
                  </a:lnTo>
                  <a:cubicBezTo>
                    <a:pt x="5333273" y="0"/>
                    <a:pt x="5345500" y="5064"/>
                    <a:pt x="5354515" y="14079"/>
                  </a:cubicBezTo>
                  <a:cubicBezTo>
                    <a:pt x="5363529" y="23094"/>
                    <a:pt x="5368594" y="35320"/>
                    <a:pt x="5368594" y="48069"/>
                  </a:cubicBezTo>
                  <a:lnTo>
                    <a:pt x="5368594" y="3126931"/>
                  </a:lnTo>
                  <a:cubicBezTo>
                    <a:pt x="5368594" y="3139679"/>
                    <a:pt x="5363529" y="3151906"/>
                    <a:pt x="5354515" y="3160921"/>
                  </a:cubicBezTo>
                  <a:cubicBezTo>
                    <a:pt x="5345500" y="3169936"/>
                    <a:pt x="5333273" y="3175000"/>
                    <a:pt x="5320524" y="3175000"/>
                  </a:cubicBezTo>
                  <a:lnTo>
                    <a:pt x="48069" y="3175000"/>
                  </a:lnTo>
                  <a:cubicBezTo>
                    <a:pt x="35320" y="3175000"/>
                    <a:pt x="23094" y="3169936"/>
                    <a:pt x="14079" y="3160921"/>
                  </a:cubicBezTo>
                  <a:cubicBezTo>
                    <a:pt x="5064" y="3151906"/>
                    <a:pt x="0" y="3139679"/>
                    <a:pt x="0" y="3126931"/>
                  </a:cubicBezTo>
                  <a:lnTo>
                    <a:pt x="0" y="48069"/>
                  </a:lnTo>
                  <a:cubicBezTo>
                    <a:pt x="0" y="35320"/>
                    <a:pt x="5064" y="23094"/>
                    <a:pt x="14079" y="14079"/>
                  </a:cubicBezTo>
                  <a:cubicBezTo>
                    <a:pt x="23094" y="5064"/>
                    <a:pt x="35320" y="0"/>
                    <a:pt x="48069" y="0"/>
                  </a:cubicBezTo>
                  <a:close/>
                </a:path>
              </a:pathLst>
            </a:custGeom>
            <a:ln w="9525" cap="sq">
              <a:solidFill>
                <a:srgbClr val="FF5F1F"/>
              </a:solidFill>
              <a:prstDash val="solid"/>
              <a:miter/>
            </a:ln>
          </p:spPr>
          <p:txBody>
            <a:bodyPr/>
            <a:lstStyle/>
            <a:p>
              <a:endParaRPr lang="en-US"/>
            </a:p>
          </p:txBody>
        </p:sp>
        <p:sp>
          <p:nvSpPr>
            <p:cNvPr id="25" name="TextBox 25"/>
            <p:cNvSpPr txBox="1"/>
            <p:nvPr/>
          </p:nvSpPr>
          <p:spPr>
            <a:xfrm>
              <a:off x="0" y="-38100"/>
              <a:ext cx="5368594" cy="3213100"/>
            </a:xfrm>
            <a:prstGeom prst="rect">
              <a:avLst/>
            </a:prstGeom>
          </p:spPr>
          <p:txBody>
            <a:bodyPr lIns="50800" tIns="50800" rIns="50800" bIns="50800" rtlCol="0" anchor="ctr"/>
            <a:lstStyle/>
            <a:p>
              <a:pPr algn="l">
                <a:lnSpc>
                  <a:spcPts val="1679"/>
                </a:lnSpc>
              </a:pPr>
              <a:endParaRPr/>
            </a:p>
          </p:txBody>
        </p:sp>
      </p:grpSp>
      <p:grpSp>
        <p:nvGrpSpPr>
          <p:cNvPr id="26" name="Group 26"/>
          <p:cNvGrpSpPr/>
          <p:nvPr/>
        </p:nvGrpSpPr>
        <p:grpSpPr>
          <a:xfrm>
            <a:off x="601921" y="1238250"/>
            <a:ext cx="4842914" cy="1895475"/>
            <a:chOff x="0" y="0"/>
            <a:chExt cx="6457218" cy="2527300"/>
          </a:xfrm>
        </p:grpSpPr>
        <p:sp>
          <p:nvSpPr>
            <p:cNvPr id="27" name="Freeform 27"/>
            <p:cNvSpPr/>
            <p:nvPr/>
          </p:nvSpPr>
          <p:spPr>
            <a:xfrm>
              <a:off x="0" y="0"/>
              <a:ext cx="6457218" cy="2527300"/>
            </a:xfrm>
            <a:custGeom>
              <a:avLst/>
              <a:gdLst/>
              <a:ahLst/>
              <a:cxnLst/>
              <a:rect l="l" t="t" r="r" b="b"/>
              <a:pathLst>
                <a:path w="6457218" h="2527300">
                  <a:moveTo>
                    <a:pt x="39965" y="0"/>
                  </a:moveTo>
                  <a:lnTo>
                    <a:pt x="6417253" y="0"/>
                  </a:lnTo>
                  <a:cubicBezTo>
                    <a:pt x="6427853" y="0"/>
                    <a:pt x="6438018" y="4211"/>
                    <a:pt x="6445513" y="11706"/>
                  </a:cubicBezTo>
                  <a:cubicBezTo>
                    <a:pt x="6453008" y="19200"/>
                    <a:pt x="6457218" y="29366"/>
                    <a:pt x="6457218" y="39965"/>
                  </a:cubicBezTo>
                  <a:lnTo>
                    <a:pt x="6457218" y="2487335"/>
                  </a:lnTo>
                  <a:cubicBezTo>
                    <a:pt x="6457218" y="2497934"/>
                    <a:pt x="6453008" y="2508100"/>
                    <a:pt x="6445513" y="2515595"/>
                  </a:cubicBezTo>
                  <a:cubicBezTo>
                    <a:pt x="6438018" y="2523089"/>
                    <a:pt x="6427853" y="2527300"/>
                    <a:pt x="6417253" y="2527300"/>
                  </a:cubicBezTo>
                  <a:lnTo>
                    <a:pt x="39965" y="2527300"/>
                  </a:lnTo>
                  <a:cubicBezTo>
                    <a:pt x="29366" y="2527300"/>
                    <a:pt x="19200" y="2523089"/>
                    <a:pt x="11706" y="2515595"/>
                  </a:cubicBezTo>
                  <a:cubicBezTo>
                    <a:pt x="4211" y="2508100"/>
                    <a:pt x="0" y="2497934"/>
                    <a:pt x="0" y="24873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28" name="TextBox 28"/>
            <p:cNvSpPr txBox="1"/>
            <p:nvPr/>
          </p:nvSpPr>
          <p:spPr>
            <a:xfrm>
              <a:off x="0" y="-38100"/>
              <a:ext cx="6457218" cy="2565400"/>
            </a:xfrm>
            <a:prstGeom prst="rect">
              <a:avLst/>
            </a:prstGeom>
          </p:spPr>
          <p:txBody>
            <a:bodyPr lIns="50800" tIns="50800" rIns="50800" bIns="50800" rtlCol="0" anchor="ctr"/>
            <a:lstStyle/>
            <a:p>
              <a:pPr algn="l">
                <a:lnSpc>
                  <a:spcPts val="1679"/>
                </a:lnSpc>
              </a:pPr>
              <a:endParaRPr/>
            </a:p>
          </p:txBody>
        </p:sp>
      </p:grpSp>
      <p:grpSp>
        <p:nvGrpSpPr>
          <p:cNvPr id="29" name="Group 29"/>
          <p:cNvGrpSpPr/>
          <p:nvPr/>
        </p:nvGrpSpPr>
        <p:grpSpPr>
          <a:xfrm>
            <a:off x="7222253" y="339617"/>
            <a:ext cx="4842914" cy="1378165"/>
            <a:chOff x="0" y="0"/>
            <a:chExt cx="6457218" cy="1837553"/>
          </a:xfrm>
        </p:grpSpPr>
        <p:sp>
          <p:nvSpPr>
            <p:cNvPr id="30" name="Freeform 30"/>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31" name="TextBox 31"/>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32" name="Freeform 32"/>
          <p:cNvSpPr/>
          <p:nvPr/>
        </p:nvSpPr>
        <p:spPr>
          <a:xfrm>
            <a:off x="4707174" y="2846371"/>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3" name="Freeform 33"/>
          <p:cNvSpPr/>
          <p:nvPr/>
        </p:nvSpPr>
        <p:spPr>
          <a:xfrm>
            <a:off x="11549997" y="1346263"/>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4" name="Freeform 34"/>
          <p:cNvSpPr/>
          <p:nvPr/>
        </p:nvSpPr>
        <p:spPr>
          <a:xfrm>
            <a:off x="13074024" y="8093986"/>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5" name="Freeform 35"/>
          <p:cNvSpPr/>
          <p:nvPr/>
        </p:nvSpPr>
        <p:spPr>
          <a:xfrm>
            <a:off x="4468091" y="6152955"/>
            <a:ext cx="1143475" cy="1006258"/>
          </a:xfrm>
          <a:custGeom>
            <a:avLst/>
            <a:gdLst/>
            <a:ahLst/>
            <a:cxnLst/>
            <a:rect l="l" t="t" r="r" b="b"/>
            <a:pathLst>
              <a:path w="1143475" h="1006258">
                <a:moveTo>
                  <a:pt x="0" y="0"/>
                </a:moveTo>
                <a:lnTo>
                  <a:pt x="1143475" y="0"/>
                </a:lnTo>
                <a:lnTo>
                  <a:pt x="1143475" y="1006259"/>
                </a:lnTo>
                <a:lnTo>
                  <a:pt x="0" y="1006259"/>
                </a:lnTo>
                <a:lnTo>
                  <a:pt x="0" y="0"/>
                </a:lnTo>
                <a:close/>
              </a:path>
            </a:pathLst>
          </a:custGeom>
          <a:blipFill>
            <a:blip r:embed="rId5"/>
            <a:stretch>
              <a:fillRect/>
            </a:stretch>
          </a:blipFill>
        </p:spPr>
        <p:txBody>
          <a:bodyPr/>
          <a:lstStyle/>
          <a:p>
            <a:endParaRPr lang="en-US"/>
          </a:p>
        </p:txBody>
      </p:sp>
      <p:sp>
        <p:nvSpPr>
          <p:cNvPr id="36" name="Freeform 36"/>
          <p:cNvSpPr/>
          <p:nvPr/>
        </p:nvSpPr>
        <p:spPr>
          <a:xfrm>
            <a:off x="12985672" y="2906821"/>
            <a:ext cx="1143475" cy="1006258"/>
          </a:xfrm>
          <a:custGeom>
            <a:avLst/>
            <a:gdLst/>
            <a:ahLst/>
            <a:cxnLst/>
            <a:rect l="l" t="t" r="r" b="b"/>
            <a:pathLst>
              <a:path w="1143475" h="1006258">
                <a:moveTo>
                  <a:pt x="0" y="0"/>
                </a:moveTo>
                <a:lnTo>
                  <a:pt x="1143476" y="0"/>
                </a:lnTo>
                <a:lnTo>
                  <a:pt x="1143476" y="1006258"/>
                </a:lnTo>
                <a:lnTo>
                  <a:pt x="0" y="1006258"/>
                </a:lnTo>
                <a:lnTo>
                  <a:pt x="0" y="0"/>
                </a:lnTo>
                <a:close/>
              </a:path>
            </a:pathLst>
          </a:custGeom>
          <a:blipFill>
            <a:blip r:embed="rId5"/>
            <a:stretch>
              <a:fillRect/>
            </a:stretch>
          </a:blipFill>
        </p:spPr>
        <p:txBody>
          <a:bodyPr/>
          <a:lstStyle/>
          <a:p>
            <a:endParaRPr lang="en-US"/>
          </a:p>
        </p:txBody>
      </p:sp>
      <p:sp>
        <p:nvSpPr>
          <p:cNvPr id="37" name="Freeform 37"/>
          <p:cNvSpPr/>
          <p:nvPr/>
        </p:nvSpPr>
        <p:spPr>
          <a:xfrm>
            <a:off x="9976574" y="8738616"/>
            <a:ext cx="752114" cy="817515"/>
          </a:xfrm>
          <a:custGeom>
            <a:avLst/>
            <a:gdLst/>
            <a:ahLst/>
            <a:cxnLst/>
            <a:rect l="l" t="t" r="r" b="b"/>
            <a:pathLst>
              <a:path w="752114" h="817515">
                <a:moveTo>
                  <a:pt x="0" y="0"/>
                </a:moveTo>
                <a:lnTo>
                  <a:pt x="752114" y="0"/>
                </a:lnTo>
                <a:lnTo>
                  <a:pt x="752114" y="817516"/>
                </a:lnTo>
                <a:lnTo>
                  <a:pt x="0" y="8175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8" name="TextBox 38"/>
          <p:cNvSpPr txBox="1"/>
          <p:nvPr/>
        </p:nvSpPr>
        <p:spPr>
          <a:xfrm>
            <a:off x="5971131" y="8108735"/>
            <a:ext cx="2157331"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ACTIONABILITY</a:t>
            </a:r>
          </a:p>
        </p:txBody>
      </p:sp>
      <p:sp>
        <p:nvSpPr>
          <p:cNvPr id="39" name="TextBox 39"/>
          <p:cNvSpPr txBox="1"/>
          <p:nvPr/>
        </p:nvSpPr>
        <p:spPr>
          <a:xfrm>
            <a:off x="5971131" y="8556410"/>
            <a:ext cx="4381500"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respond to our mix?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0D1D35"/>
        </a:solidFill>
        <a:effectLst/>
      </p:bgPr>
    </p:bg>
    <p:spTree>
      <p:nvGrpSpPr>
        <p:cNvPr id="1" name=""/>
        <p:cNvGrpSpPr/>
        <p:nvPr/>
      </p:nvGrpSpPr>
      <p:grpSpPr>
        <a:xfrm>
          <a:off x="0" y="0"/>
          <a:ext cx="0" cy="0"/>
          <a:chOff x="0" y="0"/>
          <a:chExt cx="0" cy="0"/>
        </a:xfrm>
      </p:grpSpPr>
      <p:sp>
        <p:nvSpPr>
          <p:cNvPr id="2" name="Freeform 2"/>
          <p:cNvSpPr/>
          <p:nvPr/>
        </p:nvSpPr>
        <p:spPr>
          <a:xfrm>
            <a:off x="0" y="69628"/>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40000"/>
            </a:blip>
            <a:stretch>
              <a:fillRect/>
            </a:stretch>
          </a:blipFill>
        </p:spPr>
        <p:txBody>
          <a:bodyPr/>
          <a:lstStyle/>
          <a:p>
            <a:endParaRPr lang="en-US"/>
          </a:p>
        </p:txBody>
      </p:sp>
      <p:grpSp>
        <p:nvGrpSpPr>
          <p:cNvPr id="3" name="Group 3"/>
          <p:cNvGrpSpPr/>
          <p:nvPr/>
        </p:nvGrpSpPr>
        <p:grpSpPr>
          <a:xfrm>
            <a:off x="5707006" y="7880135"/>
            <a:ext cx="4842914" cy="1378165"/>
            <a:chOff x="0" y="0"/>
            <a:chExt cx="6457218" cy="1837553"/>
          </a:xfrm>
        </p:grpSpPr>
        <p:sp>
          <p:nvSpPr>
            <p:cNvPr id="4" name="Freeform 4"/>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5" name="TextBox 5"/>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896691" y="1580277"/>
            <a:ext cx="2192509"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MEASURABILITY</a:t>
            </a:r>
          </a:p>
        </p:txBody>
      </p:sp>
      <p:sp>
        <p:nvSpPr>
          <p:cNvPr id="7" name="TextBox 7"/>
          <p:cNvSpPr txBox="1"/>
          <p:nvPr/>
        </p:nvSpPr>
        <p:spPr>
          <a:xfrm>
            <a:off x="896691" y="202795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size it: numbers, purchasing power, preferences?</a:t>
            </a:r>
          </a:p>
        </p:txBody>
      </p:sp>
      <p:sp>
        <p:nvSpPr>
          <p:cNvPr id="8" name="TextBox 8"/>
          <p:cNvSpPr txBox="1"/>
          <p:nvPr/>
        </p:nvSpPr>
        <p:spPr>
          <a:xfrm>
            <a:off x="7537327" y="465711"/>
            <a:ext cx="2296147"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SUBSTANTIALITY</a:t>
            </a:r>
          </a:p>
        </p:txBody>
      </p:sp>
      <p:sp>
        <p:nvSpPr>
          <p:cNvPr id="9" name="TextBox 9"/>
          <p:cNvSpPr txBox="1"/>
          <p:nvPr/>
        </p:nvSpPr>
        <p:spPr>
          <a:xfrm>
            <a:off x="7537327" y="990600"/>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Is it large and profitable enough, and is it growing?</a:t>
            </a:r>
          </a:p>
        </p:txBody>
      </p:sp>
      <p:sp>
        <p:nvSpPr>
          <p:cNvPr id="10" name="TextBox 10"/>
          <p:cNvSpPr txBox="1"/>
          <p:nvPr/>
        </p:nvSpPr>
        <p:spPr>
          <a:xfrm>
            <a:off x="13407399" y="1485027"/>
            <a:ext cx="1443498"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STABILITY</a:t>
            </a:r>
          </a:p>
        </p:txBody>
      </p:sp>
      <p:sp>
        <p:nvSpPr>
          <p:cNvPr id="11" name="TextBox 11"/>
          <p:cNvSpPr txBox="1"/>
          <p:nvPr/>
        </p:nvSpPr>
        <p:spPr>
          <a:xfrm>
            <a:off x="13407399" y="193270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Will it still be there as preferences and channels change?</a:t>
            </a:r>
          </a:p>
        </p:txBody>
      </p:sp>
      <p:sp>
        <p:nvSpPr>
          <p:cNvPr id="12" name="TextBox 12"/>
          <p:cNvSpPr txBox="1"/>
          <p:nvPr/>
        </p:nvSpPr>
        <p:spPr>
          <a:xfrm>
            <a:off x="896691" y="5127698"/>
            <a:ext cx="2126686"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ACCESSIBILITY</a:t>
            </a:r>
          </a:p>
        </p:txBody>
      </p:sp>
      <p:sp>
        <p:nvSpPr>
          <p:cNvPr id="13" name="TextBox 13"/>
          <p:cNvSpPr txBox="1"/>
          <p:nvPr/>
        </p:nvSpPr>
        <p:spPr>
          <a:xfrm>
            <a:off x="898450" y="5595707"/>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reach it: language, media, an open market?</a:t>
            </a:r>
          </a:p>
        </p:txBody>
      </p:sp>
      <p:sp>
        <p:nvSpPr>
          <p:cNvPr id="14" name="TextBox 14"/>
          <p:cNvSpPr txBox="1"/>
          <p:nvPr/>
        </p:nvSpPr>
        <p:spPr>
          <a:xfrm>
            <a:off x="13695538" y="6459198"/>
            <a:ext cx="3647845"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DIFFERENTIAL RESPONSE</a:t>
            </a:r>
          </a:p>
        </p:txBody>
      </p:sp>
      <p:sp>
        <p:nvSpPr>
          <p:cNvPr id="15" name="TextBox 15"/>
          <p:cNvSpPr txBox="1"/>
          <p:nvPr/>
        </p:nvSpPr>
        <p:spPr>
          <a:xfrm>
            <a:off x="13695538" y="6976347"/>
            <a:ext cx="3335162"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react differently? </a:t>
            </a:r>
          </a:p>
        </p:txBody>
      </p:sp>
      <p:grpSp>
        <p:nvGrpSpPr>
          <p:cNvPr id="16" name="Group 16"/>
          <p:cNvGrpSpPr/>
          <p:nvPr/>
        </p:nvGrpSpPr>
        <p:grpSpPr>
          <a:xfrm>
            <a:off x="13074024" y="1028700"/>
            <a:ext cx="4842914" cy="2381250"/>
            <a:chOff x="0" y="0"/>
            <a:chExt cx="6457218" cy="3175000"/>
          </a:xfrm>
        </p:grpSpPr>
        <p:sp>
          <p:nvSpPr>
            <p:cNvPr id="17" name="Freeform 17"/>
            <p:cNvSpPr/>
            <p:nvPr/>
          </p:nvSpPr>
          <p:spPr>
            <a:xfrm>
              <a:off x="0" y="0"/>
              <a:ext cx="6457218" cy="3175000"/>
            </a:xfrm>
            <a:custGeom>
              <a:avLst/>
              <a:gdLst/>
              <a:ahLst/>
              <a:cxnLst/>
              <a:rect l="l" t="t" r="r" b="b"/>
              <a:pathLst>
                <a:path w="6457218" h="3175000">
                  <a:moveTo>
                    <a:pt x="39965" y="0"/>
                  </a:moveTo>
                  <a:lnTo>
                    <a:pt x="6417253" y="0"/>
                  </a:lnTo>
                  <a:cubicBezTo>
                    <a:pt x="6427853" y="0"/>
                    <a:pt x="6438018" y="4211"/>
                    <a:pt x="6445513" y="11706"/>
                  </a:cubicBezTo>
                  <a:cubicBezTo>
                    <a:pt x="6453008" y="19200"/>
                    <a:pt x="6457218" y="29366"/>
                    <a:pt x="6457218" y="39965"/>
                  </a:cubicBezTo>
                  <a:lnTo>
                    <a:pt x="6457218" y="3135035"/>
                  </a:lnTo>
                  <a:cubicBezTo>
                    <a:pt x="6457218" y="3145634"/>
                    <a:pt x="6453008" y="3155800"/>
                    <a:pt x="6445513" y="3163295"/>
                  </a:cubicBezTo>
                  <a:cubicBezTo>
                    <a:pt x="6438018" y="3170789"/>
                    <a:pt x="6427853" y="3175000"/>
                    <a:pt x="6417253" y="3175000"/>
                  </a:cubicBezTo>
                  <a:lnTo>
                    <a:pt x="39965" y="3175000"/>
                  </a:lnTo>
                  <a:cubicBezTo>
                    <a:pt x="29366" y="3175000"/>
                    <a:pt x="19200" y="3170789"/>
                    <a:pt x="11706" y="3163295"/>
                  </a:cubicBezTo>
                  <a:cubicBezTo>
                    <a:pt x="4211" y="3155800"/>
                    <a:pt x="0" y="3145634"/>
                    <a:pt x="0" y="31350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8" name="TextBox 18"/>
            <p:cNvSpPr txBox="1"/>
            <p:nvPr/>
          </p:nvSpPr>
          <p:spPr>
            <a:xfrm>
              <a:off x="0" y="-38100"/>
              <a:ext cx="6457218" cy="3213100"/>
            </a:xfrm>
            <a:prstGeom prst="rect">
              <a:avLst/>
            </a:prstGeom>
          </p:spPr>
          <p:txBody>
            <a:bodyPr lIns="50800" tIns="50800" rIns="50800" bIns="50800" rtlCol="0" anchor="ctr"/>
            <a:lstStyle/>
            <a:p>
              <a:pPr algn="l">
                <a:lnSpc>
                  <a:spcPts val="1679"/>
                </a:lnSpc>
              </a:pPr>
              <a:endParaRPr/>
            </a:p>
          </p:txBody>
        </p:sp>
      </p:grpSp>
      <p:grpSp>
        <p:nvGrpSpPr>
          <p:cNvPr id="19" name="Group 19"/>
          <p:cNvGrpSpPr/>
          <p:nvPr/>
        </p:nvGrpSpPr>
        <p:grpSpPr>
          <a:xfrm>
            <a:off x="563316" y="4925444"/>
            <a:ext cx="4881518" cy="1758234"/>
            <a:chOff x="0" y="0"/>
            <a:chExt cx="6508691" cy="2344312"/>
          </a:xfrm>
        </p:grpSpPr>
        <p:sp>
          <p:nvSpPr>
            <p:cNvPr id="20" name="Freeform 20"/>
            <p:cNvSpPr/>
            <p:nvPr/>
          </p:nvSpPr>
          <p:spPr>
            <a:xfrm>
              <a:off x="0" y="0"/>
              <a:ext cx="6508690" cy="2344312"/>
            </a:xfrm>
            <a:custGeom>
              <a:avLst/>
              <a:gdLst/>
              <a:ahLst/>
              <a:cxnLst/>
              <a:rect l="l" t="t" r="r" b="b"/>
              <a:pathLst>
                <a:path w="6508690" h="2344312">
                  <a:moveTo>
                    <a:pt x="39649" y="0"/>
                  </a:moveTo>
                  <a:lnTo>
                    <a:pt x="6469041" y="0"/>
                  </a:lnTo>
                  <a:cubicBezTo>
                    <a:pt x="6490939" y="0"/>
                    <a:pt x="6508690" y="17752"/>
                    <a:pt x="6508690" y="39649"/>
                  </a:cubicBezTo>
                  <a:lnTo>
                    <a:pt x="6508690" y="2304663"/>
                  </a:lnTo>
                  <a:cubicBezTo>
                    <a:pt x="6508690" y="2315179"/>
                    <a:pt x="6504513" y="2325263"/>
                    <a:pt x="6497077" y="2332699"/>
                  </a:cubicBezTo>
                  <a:cubicBezTo>
                    <a:pt x="6489642" y="2340135"/>
                    <a:pt x="6479557" y="2344312"/>
                    <a:pt x="6469041" y="2344312"/>
                  </a:cubicBezTo>
                  <a:lnTo>
                    <a:pt x="39649" y="2344312"/>
                  </a:lnTo>
                  <a:cubicBezTo>
                    <a:pt x="17752" y="2344312"/>
                    <a:pt x="0" y="2326561"/>
                    <a:pt x="0" y="2304663"/>
                  </a:cubicBezTo>
                  <a:lnTo>
                    <a:pt x="0" y="39649"/>
                  </a:lnTo>
                  <a:cubicBezTo>
                    <a:pt x="0" y="29134"/>
                    <a:pt x="4177" y="19049"/>
                    <a:pt x="11613" y="11613"/>
                  </a:cubicBezTo>
                  <a:cubicBezTo>
                    <a:pt x="19049" y="4177"/>
                    <a:pt x="29134" y="0"/>
                    <a:pt x="39649" y="0"/>
                  </a:cubicBezTo>
                  <a:close/>
                </a:path>
              </a:pathLst>
            </a:custGeom>
            <a:ln w="9525" cap="sq">
              <a:solidFill>
                <a:srgbClr val="FF5F1F"/>
              </a:solidFill>
              <a:prstDash val="solid"/>
              <a:miter/>
            </a:ln>
          </p:spPr>
          <p:txBody>
            <a:bodyPr/>
            <a:lstStyle/>
            <a:p>
              <a:endParaRPr lang="en-US"/>
            </a:p>
          </p:txBody>
        </p:sp>
        <p:sp>
          <p:nvSpPr>
            <p:cNvPr id="21" name="TextBox 21"/>
            <p:cNvSpPr txBox="1"/>
            <p:nvPr/>
          </p:nvSpPr>
          <p:spPr>
            <a:xfrm>
              <a:off x="0" y="-38100"/>
              <a:ext cx="6508691" cy="2382412"/>
            </a:xfrm>
            <a:prstGeom prst="rect">
              <a:avLst/>
            </a:prstGeom>
          </p:spPr>
          <p:txBody>
            <a:bodyPr lIns="50800" tIns="50800" rIns="50800" bIns="50800" rtlCol="0" anchor="ctr"/>
            <a:lstStyle/>
            <a:p>
              <a:pPr algn="l">
                <a:lnSpc>
                  <a:spcPts val="1679"/>
                </a:lnSpc>
              </a:pPr>
              <a:endParaRPr/>
            </a:p>
          </p:txBody>
        </p:sp>
      </p:grpSp>
      <p:grpSp>
        <p:nvGrpSpPr>
          <p:cNvPr id="22" name="Group 22"/>
          <p:cNvGrpSpPr/>
          <p:nvPr/>
        </p:nvGrpSpPr>
        <p:grpSpPr>
          <a:xfrm>
            <a:off x="13506238" y="6299175"/>
            <a:ext cx="4026445" cy="2381250"/>
            <a:chOff x="0" y="0"/>
            <a:chExt cx="5368594" cy="3175000"/>
          </a:xfrm>
        </p:grpSpPr>
        <p:sp>
          <p:nvSpPr>
            <p:cNvPr id="23" name="Freeform 23"/>
            <p:cNvSpPr/>
            <p:nvPr/>
          </p:nvSpPr>
          <p:spPr>
            <a:xfrm>
              <a:off x="0" y="0"/>
              <a:ext cx="5368594" cy="3175000"/>
            </a:xfrm>
            <a:custGeom>
              <a:avLst/>
              <a:gdLst/>
              <a:ahLst/>
              <a:cxnLst/>
              <a:rect l="l" t="t" r="r" b="b"/>
              <a:pathLst>
                <a:path w="5368594" h="3175000">
                  <a:moveTo>
                    <a:pt x="48069" y="0"/>
                  </a:moveTo>
                  <a:lnTo>
                    <a:pt x="5320524" y="0"/>
                  </a:lnTo>
                  <a:cubicBezTo>
                    <a:pt x="5333273" y="0"/>
                    <a:pt x="5345500" y="5064"/>
                    <a:pt x="5354515" y="14079"/>
                  </a:cubicBezTo>
                  <a:cubicBezTo>
                    <a:pt x="5363529" y="23094"/>
                    <a:pt x="5368594" y="35320"/>
                    <a:pt x="5368594" y="48069"/>
                  </a:cubicBezTo>
                  <a:lnTo>
                    <a:pt x="5368594" y="3126931"/>
                  </a:lnTo>
                  <a:cubicBezTo>
                    <a:pt x="5368594" y="3139679"/>
                    <a:pt x="5363529" y="3151906"/>
                    <a:pt x="5354515" y="3160921"/>
                  </a:cubicBezTo>
                  <a:cubicBezTo>
                    <a:pt x="5345500" y="3169936"/>
                    <a:pt x="5333273" y="3175000"/>
                    <a:pt x="5320524" y="3175000"/>
                  </a:cubicBezTo>
                  <a:lnTo>
                    <a:pt x="48069" y="3175000"/>
                  </a:lnTo>
                  <a:cubicBezTo>
                    <a:pt x="35320" y="3175000"/>
                    <a:pt x="23094" y="3169936"/>
                    <a:pt x="14079" y="3160921"/>
                  </a:cubicBezTo>
                  <a:cubicBezTo>
                    <a:pt x="5064" y="3151906"/>
                    <a:pt x="0" y="3139679"/>
                    <a:pt x="0" y="3126931"/>
                  </a:cubicBezTo>
                  <a:lnTo>
                    <a:pt x="0" y="48069"/>
                  </a:lnTo>
                  <a:cubicBezTo>
                    <a:pt x="0" y="35320"/>
                    <a:pt x="5064" y="23094"/>
                    <a:pt x="14079" y="14079"/>
                  </a:cubicBezTo>
                  <a:cubicBezTo>
                    <a:pt x="23094" y="5064"/>
                    <a:pt x="35320" y="0"/>
                    <a:pt x="48069" y="0"/>
                  </a:cubicBezTo>
                  <a:close/>
                </a:path>
              </a:pathLst>
            </a:custGeom>
            <a:ln w="9525" cap="sq">
              <a:solidFill>
                <a:srgbClr val="FF5F1F"/>
              </a:solidFill>
              <a:prstDash val="solid"/>
              <a:miter/>
            </a:ln>
          </p:spPr>
          <p:txBody>
            <a:bodyPr/>
            <a:lstStyle/>
            <a:p>
              <a:endParaRPr lang="en-US"/>
            </a:p>
          </p:txBody>
        </p:sp>
        <p:sp>
          <p:nvSpPr>
            <p:cNvPr id="24" name="TextBox 24"/>
            <p:cNvSpPr txBox="1"/>
            <p:nvPr/>
          </p:nvSpPr>
          <p:spPr>
            <a:xfrm>
              <a:off x="0" y="-38100"/>
              <a:ext cx="5368594" cy="3213100"/>
            </a:xfrm>
            <a:prstGeom prst="rect">
              <a:avLst/>
            </a:prstGeom>
          </p:spPr>
          <p:txBody>
            <a:bodyPr lIns="50800" tIns="50800" rIns="50800" bIns="50800" rtlCol="0" anchor="ctr"/>
            <a:lstStyle/>
            <a:p>
              <a:pPr algn="l">
                <a:lnSpc>
                  <a:spcPts val="1679"/>
                </a:lnSpc>
              </a:pPr>
              <a:endParaRPr/>
            </a:p>
          </p:txBody>
        </p:sp>
      </p:grpSp>
      <p:grpSp>
        <p:nvGrpSpPr>
          <p:cNvPr id="25" name="Group 25"/>
          <p:cNvGrpSpPr/>
          <p:nvPr/>
        </p:nvGrpSpPr>
        <p:grpSpPr>
          <a:xfrm>
            <a:off x="601921" y="1238250"/>
            <a:ext cx="4842914" cy="1895475"/>
            <a:chOff x="0" y="0"/>
            <a:chExt cx="6457218" cy="2527300"/>
          </a:xfrm>
        </p:grpSpPr>
        <p:sp>
          <p:nvSpPr>
            <p:cNvPr id="26" name="Freeform 26"/>
            <p:cNvSpPr/>
            <p:nvPr/>
          </p:nvSpPr>
          <p:spPr>
            <a:xfrm>
              <a:off x="0" y="0"/>
              <a:ext cx="6457218" cy="2527300"/>
            </a:xfrm>
            <a:custGeom>
              <a:avLst/>
              <a:gdLst/>
              <a:ahLst/>
              <a:cxnLst/>
              <a:rect l="l" t="t" r="r" b="b"/>
              <a:pathLst>
                <a:path w="6457218" h="2527300">
                  <a:moveTo>
                    <a:pt x="39965" y="0"/>
                  </a:moveTo>
                  <a:lnTo>
                    <a:pt x="6417253" y="0"/>
                  </a:lnTo>
                  <a:cubicBezTo>
                    <a:pt x="6427853" y="0"/>
                    <a:pt x="6438018" y="4211"/>
                    <a:pt x="6445513" y="11706"/>
                  </a:cubicBezTo>
                  <a:cubicBezTo>
                    <a:pt x="6453008" y="19200"/>
                    <a:pt x="6457218" y="29366"/>
                    <a:pt x="6457218" y="39965"/>
                  </a:cubicBezTo>
                  <a:lnTo>
                    <a:pt x="6457218" y="2487335"/>
                  </a:lnTo>
                  <a:cubicBezTo>
                    <a:pt x="6457218" y="2497934"/>
                    <a:pt x="6453008" y="2508100"/>
                    <a:pt x="6445513" y="2515595"/>
                  </a:cubicBezTo>
                  <a:cubicBezTo>
                    <a:pt x="6438018" y="2523089"/>
                    <a:pt x="6427853" y="2527300"/>
                    <a:pt x="6417253" y="2527300"/>
                  </a:cubicBezTo>
                  <a:lnTo>
                    <a:pt x="39965" y="2527300"/>
                  </a:lnTo>
                  <a:cubicBezTo>
                    <a:pt x="29366" y="2527300"/>
                    <a:pt x="19200" y="2523089"/>
                    <a:pt x="11706" y="2515595"/>
                  </a:cubicBezTo>
                  <a:cubicBezTo>
                    <a:pt x="4211" y="2508100"/>
                    <a:pt x="0" y="2497934"/>
                    <a:pt x="0" y="24873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27" name="TextBox 27"/>
            <p:cNvSpPr txBox="1"/>
            <p:nvPr/>
          </p:nvSpPr>
          <p:spPr>
            <a:xfrm>
              <a:off x="0" y="-38100"/>
              <a:ext cx="6457218" cy="2565400"/>
            </a:xfrm>
            <a:prstGeom prst="rect">
              <a:avLst/>
            </a:prstGeom>
          </p:spPr>
          <p:txBody>
            <a:bodyPr lIns="50800" tIns="50800" rIns="50800" bIns="50800" rtlCol="0" anchor="ctr"/>
            <a:lstStyle/>
            <a:p>
              <a:pPr algn="l">
                <a:lnSpc>
                  <a:spcPts val="1679"/>
                </a:lnSpc>
              </a:pPr>
              <a:endParaRPr/>
            </a:p>
          </p:txBody>
        </p:sp>
      </p:grpSp>
      <p:grpSp>
        <p:nvGrpSpPr>
          <p:cNvPr id="28" name="Group 28"/>
          <p:cNvGrpSpPr/>
          <p:nvPr/>
        </p:nvGrpSpPr>
        <p:grpSpPr>
          <a:xfrm>
            <a:off x="7222253" y="339617"/>
            <a:ext cx="4842914" cy="1378165"/>
            <a:chOff x="0" y="0"/>
            <a:chExt cx="6457218" cy="1837553"/>
          </a:xfrm>
        </p:grpSpPr>
        <p:sp>
          <p:nvSpPr>
            <p:cNvPr id="29" name="Freeform 29"/>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30" name="TextBox 30"/>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31" name="Freeform 31"/>
          <p:cNvSpPr/>
          <p:nvPr/>
        </p:nvSpPr>
        <p:spPr>
          <a:xfrm>
            <a:off x="4707174" y="2883203"/>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2" name="Freeform 32"/>
          <p:cNvSpPr/>
          <p:nvPr/>
        </p:nvSpPr>
        <p:spPr>
          <a:xfrm>
            <a:off x="11549998" y="1330642"/>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3" name="Freeform 33"/>
          <p:cNvSpPr/>
          <p:nvPr/>
        </p:nvSpPr>
        <p:spPr>
          <a:xfrm>
            <a:off x="9976574" y="8738616"/>
            <a:ext cx="752114" cy="817515"/>
          </a:xfrm>
          <a:custGeom>
            <a:avLst/>
            <a:gdLst/>
            <a:ahLst/>
            <a:cxnLst/>
            <a:rect l="l" t="t" r="r" b="b"/>
            <a:pathLst>
              <a:path w="752114" h="817515">
                <a:moveTo>
                  <a:pt x="0" y="0"/>
                </a:moveTo>
                <a:lnTo>
                  <a:pt x="752114" y="0"/>
                </a:lnTo>
                <a:lnTo>
                  <a:pt x="752114" y="817516"/>
                </a:lnTo>
                <a:lnTo>
                  <a:pt x="0" y="81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4" name="Freeform 34"/>
          <p:cNvSpPr/>
          <p:nvPr/>
        </p:nvSpPr>
        <p:spPr>
          <a:xfrm>
            <a:off x="5988786" y="2501534"/>
            <a:ext cx="6310428" cy="5283932"/>
          </a:xfrm>
          <a:custGeom>
            <a:avLst/>
            <a:gdLst/>
            <a:ahLst/>
            <a:cxnLst/>
            <a:rect l="l" t="t" r="r" b="b"/>
            <a:pathLst>
              <a:path w="6310428" h="5283932">
                <a:moveTo>
                  <a:pt x="0" y="0"/>
                </a:moveTo>
                <a:lnTo>
                  <a:pt x="6310428" y="0"/>
                </a:lnTo>
                <a:lnTo>
                  <a:pt x="6310428" y="5283932"/>
                </a:lnTo>
                <a:lnTo>
                  <a:pt x="0" y="5283932"/>
                </a:lnTo>
                <a:lnTo>
                  <a:pt x="0" y="0"/>
                </a:lnTo>
                <a:close/>
              </a:path>
            </a:pathLst>
          </a:custGeom>
          <a:blipFill>
            <a:blip r:embed="rId5"/>
            <a:stretch>
              <a:fillRect/>
            </a:stretch>
          </a:blipFill>
        </p:spPr>
        <p:txBody>
          <a:bodyPr/>
          <a:lstStyle/>
          <a:p>
            <a:endParaRPr lang="en-US"/>
          </a:p>
        </p:txBody>
      </p:sp>
      <p:sp>
        <p:nvSpPr>
          <p:cNvPr id="35" name="TextBox 35"/>
          <p:cNvSpPr txBox="1"/>
          <p:nvPr/>
        </p:nvSpPr>
        <p:spPr>
          <a:xfrm>
            <a:off x="5971131" y="8108735"/>
            <a:ext cx="2157331"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ACTIONABILITY</a:t>
            </a:r>
          </a:p>
        </p:txBody>
      </p:sp>
      <p:sp>
        <p:nvSpPr>
          <p:cNvPr id="36" name="TextBox 36"/>
          <p:cNvSpPr txBox="1"/>
          <p:nvPr/>
        </p:nvSpPr>
        <p:spPr>
          <a:xfrm>
            <a:off x="5971131" y="8556410"/>
            <a:ext cx="4381500"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respond to our mix? </a:t>
            </a:r>
          </a:p>
        </p:txBody>
      </p:sp>
      <p:sp>
        <p:nvSpPr>
          <p:cNvPr id="37" name="Freeform 37"/>
          <p:cNvSpPr/>
          <p:nvPr/>
        </p:nvSpPr>
        <p:spPr>
          <a:xfrm>
            <a:off x="12842139" y="2949726"/>
            <a:ext cx="737659" cy="586439"/>
          </a:xfrm>
          <a:custGeom>
            <a:avLst/>
            <a:gdLst/>
            <a:ahLst/>
            <a:cxnLst/>
            <a:rect l="l" t="t" r="r" b="b"/>
            <a:pathLst>
              <a:path w="737659" h="586439">
                <a:moveTo>
                  <a:pt x="0" y="0"/>
                </a:moveTo>
                <a:lnTo>
                  <a:pt x="737659" y="0"/>
                </a:lnTo>
                <a:lnTo>
                  <a:pt x="737659" y="586438"/>
                </a:lnTo>
                <a:lnTo>
                  <a:pt x="0" y="58643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8" name="Freeform 38"/>
          <p:cNvSpPr/>
          <p:nvPr/>
        </p:nvSpPr>
        <p:spPr>
          <a:xfrm>
            <a:off x="4969347" y="6299175"/>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9" name="Freeform 39"/>
          <p:cNvSpPr/>
          <p:nvPr/>
        </p:nvSpPr>
        <p:spPr>
          <a:xfrm>
            <a:off x="13130181" y="8185752"/>
            <a:ext cx="752114" cy="817515"/>
          </a:xfrm>
          <a:custGeom>
            <a:avLst/>
            <a:gdLst/>
            <a:ahLst/>
            <a:cxnLst/>
            <a:rect l="l" t="t" r="r" b="b"/>
            <a:pathLst>
              <a:path w="752114" h="817515">
                <a:moveTo>
                  <a:pt x="0" y="0"/>
                </a:moveTo>
                <a:lnTo>
                  <a:pt x="752114" y="0"/>
                </a:lnTo>
                <a:lnTo>
                  <a:pt x="752114" y="817516"/>
                </a:lnTo>
                <a:lnTo>
                  <a:pt x="0" y="8175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0" name="TextBox 40"/>
          <p:cNvSpPr txBox="1"/>
          <p:nvPr/>
        </p:nvSpPr>
        <p:spPr>
          <a:xfrm>
            <a:off x="522682" y="7609514"/>
            <a:ext cx="5030391" cy="782212"/>
          </a:xfrm>
          <a:prstGeom prst="rect">
            <a:avLst/>
          </a:prstGeom>
        </p:spPr>
        <p:txBody>
          <a:bodyPr lIns="0" tIns="0" rIns="0" bIns="0" rtlCol="0" anchor="t">
            <a:spAutoFit/>
          </a:bodyPr>
          <a:lstStyle/>
          <a:p>
            <a:pPr algn="l">
              <a:lnSpc>
                <a:spcPts val="3079"/>
              </a:lnSpc>
              <a:spcBef>
                <a:spcPct val="0"/>
              </a:spcBef>
            </a:pPr>
            <a:r>
              <a:rPr lang="en-US" sz="2199" i="1">
                <a:solidFill>
                  <a:srgbClr val="FFFFFF"/>
                </a:solidFill>
                <a:latin typeface="Arimo Italics"/>
                <a:ea typeface="Arimo Italics"/>
                <a:cs typeface="Arimo Italics"/>
                <a:sym typeface="Arimo Italics"/>
              </a:rPr>
              <a:t>*</a:t>
            </a:r>
            <a:r>
              <a:rPr lang="en-US" sz="2199" b="1" i="1">
                <a:gradFill>
                  <a:gsLst>
                    <a:gs pos="0">
                      <a:srgbClr val="FFF7AD">
                        <a:alpha val="100000"/>
                      </a:srgbClr>
                    </a:gs>
                    <a:gs pos="100000">
                      <a:srgbClr val="FFA9F9">
                        <a:alpha val="100000"/>
                      </a:srgbClr>
                    </a:gs>
                  </a:gsLst>
                  <a:lin ang="0"/>
                </a:gradFill>
                <a:latin typeface="Arimo Bold Italics"/>
                <a:ea typeface="Arimo Bold Italics"/>
                <a:cs typeface="Arimo Bold Italics"/>
                <a:sym typeface="Arimo Bold Italics"/>
              </a:rPr>
              <a:t>The pink tax </a:t>
            </a:r>
            <a:r>
              <a:rPr lang="en-US" sz="2199" i="1">
                <a:solidFill>
                  <a:srgbClr val="FFFFFF"/>
                </a:solidFill>
                <a:latin typeface="Arimo Italics"/>
                <a:ea typeface="Arimo Italics"/>
                <a:cs typeface="Arimo Italics"/>
                <a:sym typeface="Arimo Italics"/>
              </a:rPr>
              <a:t>is the extra price charged </a:t>
            </a:r>
          </a:p>
          <a:p>
            <a:pPr algn="l">
              <a:lnSpc>
                <a:spcPts val="3079"/>
              </a:lnSpc>
              <a:spcBef>
                <a:spcPct val="0"/>
              </a:spcBef>
            </a:pPr>
            <a:r>
              <a:rPr lang="en-US" sz="2199" i="1">
                <a:solidFill>
                  <a:srgbClr val="FFFFFF"/>
                </a:solidFill>
                <a:latin typeface="Arimo Italics"/>
                <a:ea typeface="Arimo Italics"/>
                <a:cs typeface="Arimo Italics"/>
                <a:sym typeface="Arimo Italics"/>
              </a:rPr>
              <a:t>for products marketed to women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7" grpId="0" animBg="1"/>
      <p:bldP spid="38" grpId="0" animBg="1"/>
      <p:bldP spid="3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2">
              <a:alphaModFix amt="31999"/>
            </a:blip>
            <a:stretch>
              <a:fillRect/>
            </a:stretch>
          </a:blipFill>
        </p:spPr>
        <p:txBody>
          <a:bodyPr/>
          <a:lstStyle/>
          <a:p>
            <a:endParaRPr lang="en-US"/>
          </a:p>
        </p:txBody>
      </p:sp>
      <p:grpSp>
        <p:nvGrpSpPr>
          <p:cNvPr id="3" name="Group 3"/>
          <p:cNvGrpSpPr/>
          <p:nvPr/>
        </p:nvGrpSpPr>
        <p:grpSpPr>
          <a:xfrm>
            <a:off x="5707006" y="7880135"/>
            <a:ext cx="4842914" cy="1378165"/>
            <a:chOff x="0" y="0"/>
            <a:chExt cx="6457218" cy="1837553"/>
          </a:xfrm>
        </p:grpSpPr>
        <p:sp>
          <p:nvSpPr>
            <p:cNvPr id="4" name="Freeform 4"/>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5" name="TextBox 5"/>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6" name="TextBox 6"/>
          <p:cNvSpPr txBox="1"/>
          <p:nvPr/>
        </p:nvSpPr>
        <p:spPr>
          <a:xfrm>
            <a:off x="896691" y="1580277"/>
            <a:ext cx="2192509"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MEASURABILITY</a:t>
            </a:r>
          </a:p>
        </p:txBody>
      </p:sp>
      <p:sp>
        <p:nvSpPr>
          <p:cNvPr id="7" name="TextBox 7"/>
          <p:cNvSpPr txBox="1"/>
          <p:nvPr/>
        </p:nvSpPr>
        <p:spPr>
          <a:xfrm>
            <a:off x="896691" y="202795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size it: numbers, purchasing power, preferences?</a:t>
            </a:r>
          </a:p>
        </p:txBody>
      </p:sp>
      <p:sp>
        <p:nvSpPr>
          <p:cNvPr id="8" name="TextBox 8"/>
          <p:cNvSpPr txBox="1"/>
          <p:nvPr/>
        </p:nvSpPr>
        <p:spPr>
          <a:xfrm>
            <a:off x="7537327" y="465711"/>
            <a:ext cx="2296147" cy="375272"/>
          </a:xfrm>
          <a:prstGeom prst="rect">
            <a:avLst/>
          </a:prstGeom>
        </p:spPr>
        <p:txBody>
          <a:bodyPr lIns="0" tIns="0" rIns="0" bIns="0" rtlCol="0" anchor="t">
            <a:spAutoFit/>
          </a:bodyPr>
          <a:lstStyle/>
          <a:p>
            <a:pPr algn="l">
              <a:lnSpc>
                <a:spcPts val="2939"/>
              </a:lnSpc>
            </a:pPr>
            <a:r>
              <a:rPr lang="en-US" sz="2099" b="1">
                <a:solidFill>
                  <a:srgbClr val="FF5F1F"/>
                </a:solidFill>
                <a:latin typeface="Arimo Bold"/>
                <a:ea typeface="Arimo Bold"/>
                <a:cs typeface="Arimo Bold"/>
                <a:sym typeface="Arimo Bold"/>
              </a:rPr>
              <a:t>SUBSTANTIALITY</a:t>
            </a:r>
          </a:p>
        </p:txBody>
      </p:sp>
      <p:sp>
        <p:nvSpPr>
          <p:cNvPr id="9" name="TextBox 9"/>
          <p:cNvSpPr txBox="1"/>
          <p:nvPr/>
        </p:nvSpPr>
        <p:spPr>
          <a:xfrm>
            <a:off x="7537327" y="990600"/>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Is it large and profitable enough, and is it growing?</a:t>
            </a:r>
          </a:p>
        </p:txBody>
      </p:sp>
      <p:sp>
        <p:nvSpPr>
          <p:cNvPr id="10" name="TextBox 10"/>
          <p:cNvSpPr txBox="1"/>
          <p:nvPr/>
        </p:nvSpPr>
        <p:spPr>
          <a:xfrm>
            <a:off x="13407399" y="1485027"/>
            <a:ext cx="1443498"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STABILITY</a:t>
            </a:r>
          </a:p>
        </p:txBody>
      </p:sp>
      <p:sp>
        <p:nvSpPr>
          <p:cNvPr id="11" name="TextBox 11"/>
          <p:cNvSpPr txBox="1"/>
          <p:nvPr/>
        </p:nvSpPr>
        <p:spPr>
          <a:xfrm>
            <a:off x="13407399" y="1932702"/>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Will it still be there as preferences and channels change?</a:t>
            </a:r>
          </a:p>
        </p:txBody>
      </p:sp>
      <p:sp>
        <p:nvSpPr>
          <p:cNvPr id="12" name="TextBox 12"/>
          <p:cNvSpPr txBox="1"/>
          <p:nvPr/>
        </p:nvSpPr>
        <p:spPr>
          <a:xfrm>
            <a:off x="896691" y="5127698"/>
            <a:ext cx="2126686"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ACCESSIBILITY</a:t>
            </a:r>
          </a:p>
        </p:txBody>
      </p:sp>
      <p:sp>
        <p:nvSpPr>
          <p:cNvPr id="13" name="TextBox 13"/>
          <p:cNvSpPr txBox="1"/>
          <p:nvPr/>
        </p:nvSpPr>
        <p:spPr>
          <a:xfrm>
            <a:off x="898450" y="5595707"/>
            <a:ext cx="4381500" cy="641985"/>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Can we reach it: language, media, an open market?</a:t>
            </a:r>
          </a:p>
        </p:txBody>
      </p:sp>
      <p:sp>
        <p:nvSpPr>
          <p:cNvPr id="14" name="TextBox 14"/>
          <p:cNvSpPr txBox="1"/>
          <p:nvPr/>
        </p:nvSpPr>
        <p:spPr>
          <a:xfrm>
            <a:off x="13695538" y="6459198"/>
            <a:ext cx="3647845"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DIFFERENTIAL RESPONSE</a:t>
            </a:r>
          </a:p>
        </p:txBody>
      </p:sp>
      <p:sp>
        <p:nvSpPr>
          <p:cNvPr id="15" name="TextBox 15"/>
          <p:cNvSpPr txBox="1"/>
          <p:nvPr/>
        </p:nvSpPr>
        <p:spPr>
          <a:xfrm>
            <a:off x="13695538" y="6976347"/>
            <a:ext cx="3335162"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react differently? </a:t>
            </a:r>
          </a:p>
        </p:txBody>
      </p:sp>
      <p:grpSp>
        <p:nvGrpSpPr>
          <p:cNvPr id="16" name="Group 16"/>
          <p:cNvGrpSpPr/>
          <p:nvPr/>
        </p:nvGrpSpPr>
        <p:grpSpPr>
          <a:xfrm>
            <a:off x="13074024" y="1028700"/>
            <a:ext cx="4842914" cy="2381250"/>
            <a:chOff x="0" y="0"/>
            <a:chExt cx="6457218" cy="3175000"/>
          </a:xfrm>
        </p:grpSpPr>
        <p:sp>
          <p:nvSpPr>
            <p:cNvPr id="17" name="Freeform 17"/>
            <p:cNvSpPr/>
            <p:nvPr/>
          </p:nvSpPr>
          <p:spPr>
            <a:xfrm>
              <a:off x="0" y="0"/>
              <a:ext cx="6457218" cy="3175000"/>
            </a:xfrm>
            <a:custGeom>
              <a:avLst/>
              <a:gdLst/>
              <a:ahLst/>
              <a:cxnLst/>
              <a:rect l="l" t="t" r="r" b="b"/>
              <a:pathLst>
                <a:path w="6457218" h="3175000">
                  <a:moveTo>
                    <a:pt x="39965" y="0"/>
                  </a:moveTo>
                  <a:lnTo>
                    <a:pt x="6417253" y="0"/>
                  </a:lnTo>
                  <a:cubicBezTo>
                    <a:pt x="6427853" y="0"/>
                    <a:pt x="6438018" y="4211"/>
                    <a:pt x="6445513" y="11706"/>
                  </a:cubicBezTo>
                  <a:cubicBezTo>
                    <a:pt x="6453008" y="19200"/>
                    <a:pt x="6457218" y="29366"/>
                    <a:pt x="6457218" y="39965"/>
                  </a:cubicBezTo>
                  <a:lnTo>
                    <a:pt x="6457218" y="3135035"/>
                  </a:lnTo>
                  <a:cubicBezTo>
                    <a:pt x="6457218" y="3145634"/>
                    <a:pt x="6453008" y="3155800"/>
                    <a:pt x="6445513" y="3163295"/>
                  </a:cubicBezTo>
                  <a:cubicBezTo>
                    <a:pt x="6438018" y="3170789"/>
                    <a:pt x="6427853" y="3175000"/>
                    <a:pt x="6417253" y="3175000"/>
                  </a:cubicBezTo>
                  <a:lnTo>
                    <a:pt x="39965" y="3175000"/>
                  </a:lnTo>
                  <a:cubicBezTo>
                    <a:pt x="29366" y="3175000"/>
                    <a:pt x="19200" y="3170789"/>
                    <a:pt x="11706" y="3163295"/>
                  </a:cubicBezTo>
                  <a:cubicBezTo>
                    <a:pt x="4211" y="3155800"/>
                    <a:pt x="0" y="3145634"/>
                    <a:pt x="0" y="31350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18" name="TextBox 18"/>
            <p:cNvSpPr txBox="1"/>
            <p:nvPr/>
          </p:nvSpPr>
          <p:spPr>
            <a:xfrm>
              <a:off x="0" y="-38100"/>
              <a:ext cx="6457218" cy="3213100"/>
            </a:xfrm>
            <a:prstGeom prst="rect">
              <a:avLst/>
            </a:prstGeom>
          </p:spPr>
          <p:txBody>
            <a:bodyPr lIns="50800" tIns="50800" rIns="50800" bIns="50800" rtlCol="0" anchor="ctr"/>
            <a:lstStyle/>
            <a:p>
              <a:pPr algn="l">
                <a:lnSpc>
                  <a:spcPts val="1679"/>
                </a:lnSpc>
              </a:pPr>
              <a:endParaRPr/>
            </a:p>
          </p:txBody>
        </p:sp>
      </p:grpSp>
      <p:grpSp>
        <p:nvGrpSpPr>
          <p:cNvPr id="19" name="Group 19"/>
          <p:cNvGrpSpPr/>
          <p:nvPr/>
        </p:nvGrpSpPr>
        <p:grpSpPr>
          <a:xfrm>
            <a:off x="563316" y="4925444"/>
            <a:ext cx="4881518" cy="1758234"/>
            <a:chOff x="0" y="0"/>
            <a:chExt cx="6508691" cy="2344312"/>
          </a:xfrm>
        </p:grpSpPr>
        <p:sp>
          <p:nvSpPr>
            <p:cNvPr id="20" name="Freeform 20"/>
            <p:cNvSpPr/>
            <p:nvPr/>
          </p:nvSpPr>
          <p:spPr>
            <a:xfrm>
              <a:off x="0" y="0"/>
              <a:ext cx="6508690" cy="2344312"/>
            </a:xfrm>
            <a:custGeom>
              <a:avLst/>
              <a:gdLst/>
              <a:ahLst/>
              <a:cxnLst/>
              <a:rect l="l" t="t" r="r" b="b"/>
              <a:pathLst>
                <a:path w="6508690" h="2344312">
                  <a:moveTo>
                    <a:pt x="39649" y="0"/>
                  </a:moveTo>
                  <a:lnTo>
                    <a:pt x="6469041" y="0"/>
                  </a:lnTo>
                  <a:cubicBezTo>
                    <a:pt x="6490939" y="0"/>
                    <a:pt x="6508690" y="17752"/>
                    <a:pt x="6508690" y="39649"/>
                  </a:cubicBezTo>
                  <a:lnTo>
                    <a:pt x="6508690" y="2304663"/>
                  </a:lnTo>
                  <a:cubicBezTo>
                    <a:pt x="6508690" y="2315179"/>
                    <a:pt x="6504513" y="2325263"/>
                    <a:pt x="6497077" y="2332699"/>
                  </a:cubicBezTo>
                  <a:cubicBezTo>
                    <a:pt x="6489642" y="2340135"/>
                    <a:pt x="6479557" y="2344312"/>
                    <a:pt x="6469041" y="2344312"/>
                  </a:cubicBezTo>
                  <a:lnTo>
                    <a:pt x="39649" y="2344312"/>
                  </a:lnTo>
                  <a:cubicBezTo>
                    <a:pt x="17752" y="2344312"/>
                    <a:pt x="0" y="2326561"/>
                    <a:pt x="0" y="2304663"/>
                  </a:cubicBezTo>
                  <a:lnTo>
                    <a:pt x="0" y="39649"/>
                  </a:lnTo>
                  <a:cubicBezTo>
                    <a:pt x="0" y="29134"/>
                    <a:pt x="4177" y="19049"/>
                    <a:pt x="11613" y="11613"/>
                  </a:cubicBezTo>
                  <a:cubicBezTo>
                    <a:pt x="19049" y="4177"/>
                    <a:pt x="29134" y="0"/>
                    <a:pt x="39649" y="0"/>
                  </a:cubicBezTo>
                  <a:close/>
                </a:path>
              </a:pathLst>
            </a:custGeom>
            <a:ln w="9525" cap="sq">
              <a:solidFill>
                <a:srgbClr val="FF5F1F"/>
              </a:solidFill>
              <a:prstDash val="solid"/>
              <a:miter/>
            </a:ln>
          </p:spPr>
          <p:txBody>
            <a:bodyPr/>
            <a:lstStyle/>
            <a:p>
              <a:endParaRPr lang="en-US"/>
            </a:p>
          </p:txBody>
        </p:sp>
        <p:sp>
          <p:nvSpPr>
            <p:cNvPr id="21" name="TextBox 21"/>
            <p:cNvSpPr txBox="1"/>
            <p:nvPr/>
          </p:nvSpPr>
          <p:spPr>
            <a:xfrm>
              <a:off x="0" y="-38100"/>
              <a:ext cx="6508691" cy="2382412"/>
            </a:xfrm>
            <a:prstGeom prst="rect">
              <a:avLst/>
            </a:prstGeom>
          </p:spPr>
          <p:txBody>
            <a:bodyPr lIns="50800" tIns="50800" rIns="50800" bIns="50800" rtlCol="0" anchor="ctr"/>
            <a:lstStyle/>
            <a:p>
              <a:pPr algn="l">
                <a:lnSpc>
                  <a:spcPts val="1679"/>
                </a:lnSpc>
              </a:pPr>
              <a:endParaRPr/>
            </a:p>
          </p:txBody>
        </p:sp>
      </p:grpSp>
      <p:grpSp>
        <p:nvGrpSpPr>
          <p:cNvPr id="22" name="Group 22"/>
          <p:cNvGrpSpPr/>
          <p:nvPr/>
        </p:nvGrpSpPr>
        <p:grpSpPr>
          <a:xfrm>
            <a:off x="13506238" y="6299175"/>
            <a:ext cx="4026445" cy="2381250"/>
            <a:chOff x="0" y="0"/>
            <a:chExt cx="5368594" cy="3175000"/>
          </a:xfrm>
        </p:grpSpPr>
        <p:sp>
          <p:nvSpPr>
            <p:cNvPr id="23" name="Freeform 23"/>
            <p:cNvSpPr/>
            <p:nvPr/>
          </p:nvSpPr>
          <p:spPr>
            <a:xfrm>
              <a:off x="0" y="0"/>
              <a:ext cx="5368594" cy="3175000"/>
            </a:xfrm>
            <a:custGeom>
              <a:avLst/>
              <a:gdLst/>
              <a:ahLst/>
              <a:cxnLst/>
              <a:rect l="l" t="t" r="r" b="b"/>
              <a:pathLst>
                <a:path w="5368594" h="3175000">
                  <a:moveTo>
                    <a:pt x="48069" y="0"/>
                  </a:moveTo>
                  <a:lnTo>
                    <a:pt x="5320524" y="0"/>
                  </a:lnTo>
                  <a:cubicBezTo>
                    <a:pt x="5333273" y="0"/>
                    <a:pt x="5345500" y="5064"/>
                    <a:pt x="5354515" y="14079"/>
                  </a:cubicBezTo>
                  <a:cubicBezTo>
                    <a:pt x="5363529" y="23094"/>
                    <a:pt x="5368594" y="35320"/>
                    <a:pt x="5368594" y="48069"/>
                  </a:cubicBezTo>
                  <a:lnTo>
                    <a:pt x="5368594" y="3126931"/>
                  </a:lnTo>
                  <a:cubicBezTo>
                    <a:pt x="5368594" y="3139679"/>
                    <a:pt x="5363529" y="3151906"/>
                    <a:pt x="5354515" y="3160921"/>
                  </a:cubicBezTo>
                  <a:cubicBezTo>
                    <a:pt x="5345500" y="3169936"/>
                    <a:pt x="5333273" y="3175000"/>
                    <a:pt x="5320524" y="3175000"/>
                  </a:cubicBezTo>
                  <a:lnTo>
                    <a:pt x="48069" y="3175000"/>
                  </a:lnTo>
                  <a:cubicBezTo>
                    <a:pt x="35320" y="3175000"/>
                    <a:pt x="23094" y="3169936"/>
                    <a:pt x="14079" y="3160921"/>
                  </a:cubicBezTo>
                  <a:cubicBezTo>
                    <a:pt x="5064" y="3151906"/>
                    <a:pt x="0" y="3139679"/>
                    <a:pt x="0" y="3126931"/>
                  </a:cubicBezTo>
                  <a:lnTo>
                    <a:pt x="0" y="48069"/>
                  </a:lnTo>
                  <a:cubicBezTo>
                    <a:pt x="0" y="35320"/>
                    <a:pt x="5064" y="23094"/>
                    <a:pt x="14079" y="14079"/>
                  </a:cubicBezTo>
                  <a:cubicBezTo>
                    <a:pt x="23094" y="5064"/>
                    <a:pt x="35320" y="0"/>
                    <a:pt x="48069" y="0"/>
                  </a:cubicBezTo>
                  <a:close/>
                </a:path>
              </a:pathLst>
            </a:custGeom>
            <a:ln w="9525" cap="sq">
              <a:solidFill>
                <a:srgbClr val="FF5F1F"/>
              </a:solidFill>
              <a:prstDash val="solid"/>
              <a:miter/>
            </a:ln>
          </p:spPr>
          <p:txBody>
            <a:bodyPr/>
            <a:lstStyle/>
            <a:p>
              <a:endParaRPr lang="en-US"/>
            </a:p>
          </p:txBody>
        </p:sp>
        <p:sp>
          <p:nvSpPr>
            <p:cNvPr id="24" name="TextBox 24"/>
            <p:cNvSpPr txBox="1"/>
            <p:nvPr/>
          </p:nvSpPr>
          <p:spPr>
            <a:xfrm>
              <a:off x="0" y="-38100"/>
              <a:ext cx="5368594" cy="3213100"/>
            </a:xfrm>
            <a:prstGeom prst="rect">
              <a:avLst/>
            </a:prstGeom>
          </p:spPr>
          <p:txBody>
            <a:bodyPr lIns="50800" tIns="50800" rIns="50800" bIns="50800" rtlCol="0" anchor="ctr"/>
            <a:lstStyle/>
            <a:p>
              <a:pPr algn="l">
                <a:lnSpc>
                  <a:spcPts val="1679"/>
                </a:lnSpc>
              </a:pPr>
              <a:endParaRPr/>
            </a:p>
          </p:txBody>
        </p:sp>
      </p:grpSp>
      <p:grpSp>
        <p:nvGrpSpPr>
          <p:cNvPr id="25" name="Group 25"/>
          <p:cNvGrpSpPr/>
          <p:nvPr/>
        </p:nvGrpSpPr>
        <p:grpSpPr>
          <a:xfrm>
            <a:off x="601921" y="1238250"/>
            <a:ext cx="4842914" cy="1895475"/>
            <a:chOff x="0" y="0"/>
            <a:chExt cx="6457218" cy="2527300"/>
          </a:xfrm>
        </p:grpSpPr>
        <p:sp>
          <p:nvSpPr>
            <p:cNvPr id="26" name="Freeform 26"/>
            <p:cNvSpPr/>
            <p:nvPr/>
          </p:nvSpPr>
          <p:spPr>
            <a:xfrm>
              <a:off x="0" y="0"/>
              <a:ext cx="6457218" cy="2527300"/>
            </a:xfrm>
            <a:custGeom>
              <a:avLst/>
              <a:gdLst/>
              <a:ahLst/>
              <a:cxnLst/>
              <a:rect l="l" t="t" r="r" b="b"/>
              <a:pathLst>
                <a:path w="6457218" h="2527300">
                  <a:moveTo>
                    <a:pt x="39965" y="0"/>
                  </a:moveTo>
                  <a:lnTo>
                    <a:pt x="6417253" y="0"/>
                  </a:lnTo>
                  <a:cubicBezTo>
                    <a:pt x="6427853" y="0"/>
                    <a:pt x="6438018" y="4211"/>
                    <a:pt x="6445513" y="11706"/>
                  </a:cubicBezTo>
                  <a:cubicBezTo>
                    <a:pt x="6453008" y="19200"/>
                    <a:pt x="6457218" y="29366"/>
                    <a:pt x="6457218" y="39965"/>
                  </a:cubicBezTo>
                  <a:lnTo>
                    <a:pt x="6457218" y="2487335"/>
                  </a:lnTo>
                  <a:cubicBezTo>
                    <a:pt x="6457218" y="2497934"/>
                    <a:pt x="6453008" y="2508100"/>
                    <a:pt x="6445513" y="2515595"/>
                  </a:cubicBezTo>
                  <a:cubicBezTo>
                    <a:pt x="6438018" y="2523089"/>
                    <a:pt x="6427853" y="2527300"/>
                    <a:pt x="6417253" y="2527300"/>
                  </a:cubicBezTo>
                  <a:lnTo>
                    <a:pt x="39965" y="2527300"/>
                  </a:lnTo>
                  <a:cubicBezTo>
                    <a:pt x="29366" y="2527300"/>
                    <a:pt x="19200" y="2523089"/>
                    <a:pt x="11706" y="2515595"/>
                  </a:cubicBezTo>
                  <a:cubicBezTo>
                    <a:pt x="4211" y="2508100"/>
                    <a:pt x="0" y="2497934"/>
                    <a:pt x="0" y="2487335"/>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27" name="TextBox 27"/>
            <p:cNvSpPr txBox="1"/>
            <p:nvPr/>
          </p:nvSpPr>
          <p:spPr>
            <a:xfrm>
              <a:off x="0" y="-38100"/>
              <a:ext cx="6457218" cy="2565400"/>
            </a:xfrm>
            <a:prstGeom prst="rect">
              <a:avLst/>
            </a:prstGeom>
          </p:spPr>
          <p:txBody>
            <a:bodyPr lIns="50800" tIns="50800" rIns="50800" bIns="50800" rtlCol="0" anchor="ctr"/>
            <a:lstStyle/>
            <a:p>
              <a:pPr algn="l">
                <a:lnSpc>
                  <a:spcPts val="1679"/>
                </a:lnSpc>
              </a:pPr>
              <a:endParaRPr/>
            </a:p>
          </p:txBody>
        </p:sp>
      </p:grpSp>
      <p:grpSp>
        <p:nvGrpSpPr>
          <p:cNvPr id="28" name="Group 28"/>
          <p:cNvGrpSpPr/>
          <p:nvPr/>
        </p:nvGrpSpPr>
        <p:grpSpPr>
          <a:xfrm>
            <a:off x="7222253" y="339617"/>
            <a:ext cx="4842914" cy="1378165"/>
            <a:chOff x="0" y="0"/>
            <a:chExt cx="6457218" cy="1837553"/>
          </a:xfrm>
        </p:grpSpPr>
        <p:sp>
          <p:nvSpPr>
            <p:cNvPr id="29" name="Freeform 29"/>
            <p:cNvSpPr/>
            <p:nvPr/>
          </p:nvSpPr>
          <p:spPr>
            <a:xfrm>
              <a:off x="0" y="0"/>
              <a:ext cx="6457218" cy="1837553"/>
            </a:xfrm>
            <a:custGeom>
              <a:avLst/>
              <a:gdLst/>
              <a:ahLst/>
              <a:cxnLst/>
              <a:rect l="l" t="t" r="r" b="b"/>
              <a:pathLst>
                <a:path w="6457218" h="1837553">
                  <a:moveTo>
                    <a:pt x="39965" y="0"/>
                  </a:moveTo>
                  <a:lnTo>
                    <a:pt x="6417253" y="0"/>
                  </a:lnTo>
                  <a:cubicBezTo>
                    <a:pt x="6427853" y="0"/>
                    <a:pt x="6438018" y="4211"/>
                    <a:pt x="6445513" y="11706"/>
                  </a:cubicBezTo>
                  <a:cubicBezTo>
                    <a:pt x="6453008" y="19200"/>
                    <a:pt x="6457218" y="29366"/>
                    <a:pt x="6457218" y="39965"/>
                  </a:cubicBezTo>
                  <a:lnTo>
                    <a:pt x="6457218" y="1797588"/>
                  </a:lnTo>
                  <a:cubicBezTo>
                    <a:pt x="6457218" y="1808187"/>
                    <a:pt x="6453008" y="1818353"/>
                    <a:pt x="6445513" y="1825848"/>
                  </a:cubicBezTo>
                  <a:cubicBezTo>
                    <a:pt x="6438018" y="1833343"/>
                    <a:pt x="6427853" y="1837553"/>
                    <a:pt x="6417253" y="1837553"/>
                  </a:cubicBezTo>
                  <a:lnTo>
                    <a:pt x="39965" y="1837553"/>
                  </a:lnTo>
                  <a:cubicBezTo>
                    <a:pt x="29366" y="1837553"/>
                    <a:pt x="19200" y="1833343"/>
                    <a:pt x="11706" y="1825848"/>
                  </a:cubicBezTo>
                  <a:cubicBezTo>
                    <a:pt x="4211" y="1818353"/>
                    <a:pt x="0" y="1808187"/>
                    <a:pt x="0" y="1797588"/>
                  </a:cubicBezTo>
                  <a:lnTo>
                    <a:pt x="0" y="39965"/>
                  </a:lnTo>
                  <a:cubicBezTo>
                    <a:pt x="0" y="29366"/>
                    <a:pt x="4211" y="19200"/>
                    <a:pt x="11706" y="11706"/>
                  </a:cubicBezTo>
                  <a:cubicBezTo>
                    <a:pt x="19200" y="4211"/>
                    <a:pt x="29366" y="0"/>
                    <a:pt x="39965" y="0"/>
                  </a:cubicBezTo>
                  <a:close/>
                </a:path>
              </a:pathLst>
            </a:custGeom>
            <a:ln w="9525" cap="sq">
              <a:solidFill>
                <a:srgbClr val="FF5F1F"/>
              </a:solidFill>
              <a:prstDash val="solid"/>
              <a:miter/>
            </a:ln>
          </p:spPr>
          <p:txBody>
            <a:bodyPr/>
            <a:lstStyle/>
            <a:p>
              <a:endParaRPr lang="en-US"/>
            </a:p>
          </p:txBody>
        </p:sp>
        <p:sp>
          <p:nvSpPr>
            <p:cNvPr id="30" name="TextBox 30"/>
            <p:cNvSpPr txBox="1"/>
            <p:nvPr/>
          </p:nvSpPr>
          <p:spPr>
            <a:xfrm>
              <a:off x="0" y="-38100"/>
              <a:ext cx="6457218" cy="1875653"/>
            </a:xfrm>
            <a:prstGeom prst="rect">
              <a:avLst/>
            </a:prstGeom>
          </p:spPr>
          <p:txBody>
            <a:bodyPr lIns="50800" tIns="50800" rIns="50800" bIns="50800" rtlCol="0" anchor="ctr"/>
            <a:lstStyle/>
            <a:p>
              <a:pPr algn="l">
                <a:lnSpc>
                  <a:spcPts val="1679"/>
                </a:lnSpc>
              </a:pPr>
              <a:endParaRPr/>
            </a:p>
          </p:txBody>
        </p:sp>
      </p:grpSp>
      <p:sp>
        <p:nvSpPr>
          <p:cNvPr id="31" name="Freeform 31"/>
          <p:cNvSpPr/>
          <p:nvPr/>
        </p:nvSpPr>
        <p:spPr>
          <a:xfrm>
            <a:off x="13074024" y="8093986"/>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2" name="Freeform 32"/>
          <p:cNvSpPr/>
          <p:nvPr/>
        </p:nvSpPr>
        <p:spPr>
          <a:xfrm>
            <a:off x="12985672" y="2906821"/>
            <a:ext cx="1143475" cy="1006258"/>
          </a:xfrm>
          <a:custGeom>
            <a:avLst/>
            <a:gdLst/>
            <a:ahLst/>
            <a:cxnLst/>
            <a:rect l="l" t="t" r="r" b="b"/>
            <a:pathLst>
              <a:path w="1143475" h="1006258">
                <a:moveTo>
                  <a:pt x="0" y="0"/>
                </a:moveTo>
                <a:lnTo>
                  <a:pt x="1143476" y="0"/>
                </a:lnTo>
                <a:lnTo>
                  <a:pt x="1143476" y="1006258"/>
                </a:lnTo>
                <a:lnTo>
                  <a:pt x="0" y="1006258"/>
                </a:lnTo>
                <a:lnTo>
                  <a:pt x="0" y="0"/>
                </a:lnTo>
                <a:close/>
              </a:path>
            </a:pathLst>
          </a:custGeom>
          <a:blipFill>
            <a:blip r:embed="rId4"/>
            <a:stretch>
              <a:fillRect/>
            </a:stretch>
          </a:blipFill>
        </p:spPr>
        <p:txBody>
          <a:bodyPr/>
          <a:lstStyle/>
          <a:p>
            <a:endParaRPr lang="en-US" dirty="0"/>
          </a:p>
        </p:txBody>
      </p:sp>
      <p:sp>
        <p:nvSpPr>
          <p:cNvPr id="33" name="Freeform 33"/>
          <p:cNvSpPr/>
          <p:nvPr/>
        </p:nvSpPr>
        <p:spPr>
          <a:xfrm>
            <a:off x="9976574" y="8738616"/>
            <a:ext cx="752114" cy="817515"/>
          </a:xfrm>
          <a:custGeom>
            <a:avLst/>
            <a:gdLst/>
            <a:ahLst/>
            <a:cxnLst/>
            <a:rect l="l" t="t" r="r" b="b"/>
            <a:pathLst>
              <a:path w="752114" h="817515">
                <a:moveTo>
                  <a:pt x="0" y="0"/>
                </a:moveTo>
                <a:lnTo>
                  <a:pt x="752114" y="0"/>
                </a:lnTo>
                <a:lnTo>
                  <a:pt x="752114" y="817516"/>
                </a:lnTo>
                <a:lnTo>
                  <a:pt x="0" y="8175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4" name="Freeform 34"/>
          <p:cNvSpPr/>
          <p:nvPr/>
        </p:nvSpPr>
        <p:spPr>
          <a:xfrm>
            <a:off x="6403227" y="2953543"/>
            <a:ext cx="5146771" cy="3730135"/>
          </a:xfrm>
          <a:custGeom>
            <a:avLst/>
            <a:gdLst/>
            <a:ahLst/>
            <a:cxnLst/>
            <a:rect l="l" t="t" r="r" b="b"/>
            <a:pathLst>
              <a:path w="5146771" h="3730135">
                <a:moveTo>
                  <a:pt x="0" y="0"/>
                </a:moveTo>
                <a:lnTo>
                  <a:pt x="5146771" y="0"/>
                </a:lnTo>
                <a:lnTo>
                  <a:pt x="5146771" y="3730135"/>
                </a:lnTo>
                <a:lnTo>
                  <a:pt x="0" y="3730135"/>
                </a:lnTo>
                <a:lnTo>
                  <a:pt x="0" y="0"/>
                </a:lnTo>
                <a:close/>
              </a:path>
            </a:pathLst>
          </a:custGeom>
          <a:blipFill>
            <a:blip r:embed="rId6"/>
            <a:stretch>
              <a:fillRect/>
            </a:stretch>
          </a:blipFill>
        </p:spPr>
        <p:txBody>
          <a:bodyPr/>
          <a:lstStyle/>
          <a:p>
            <a:endParaRPr lang="en-US"/>
          </a:p>
        </p:txBody>
      </p:sp>
      <p:sp>
        <p:nvSpPr>
          <p:cNvPr id="35" name="TextBox 35"/>
          <p:cNvSpPr txBox="1"/>
          <p:nvPr/>
        </p:nvSpPr>
        <p:spPr>
          <a:xfrm>
            <a:off x="5971131" y="8108735"/>
            <a:ext cx="2157331" cy="391809"/>
          </a:xfrm>
          <a:prstGeom prst="rect">
            <a:avLst/>
          </a:prstGeom>
        </p:spPr>
        <p:txBody>
          <a:bodyPr lIns="0" tIns="0" rIns="0" bIns="0" rtlCol="0" anchor="t">
            <a:spAutoFit/>
          </a:bodyPr>
          <a:lstStyle/>
          <a:p>
            <a:pPr algn="l">
              <a:lnSpc>
                <a:spcPts val="3079"/>
              </a:lnSpc>
            </a:pPr>
            <a:r>
              <a:rPr lang="en-US" sz="2199" b="1">
                <a:solidFill>
                  <a:srgbClr val="FF5F1F"/>
                </a:solidFill>
                <a:latin typeface="Arimo Bold"/>
                <a:ea typeface="Arimo Bold"/>
                <a:cs typeface="Arimo Bold"/>
                <a:sym typeface="Arimo Bold"/>
              </a:rPr>
              <a:t>ACTIONABILITY</a:t>
            </a:r>
          </a:p>
        </p:txBody>
      </p:sp>
      <p:sp>
        <p:nvSpPr>
          <p:cNvPr id="36" name="TextBox 36"/>
          <p:cNvSpPr txBox="1"/>
          <p:nvPr/>
        </p:nvSpPr>
        <p:spPr>
          <a:xfrm>
            <a:off x="5971131" y="8556410"/>
            <a:ext cx="4381500" cy="327633"/>
          </a:xfrm>
          <a:prstGeom prst="rect">
            <a:avLst/>
          </a:prstGeom>
        </p:spPr>
        <p:txBody>
          <a:bodyPr lIns="0" tIns="0" rIns="0" bIns="0" rtlCol="0" anchor="t">
            <a:spAutoFit/>
          </a:bodyPr>
          <a:lstStyle/>
          <a:p>
            <a:pPr algn="l">
              <a:lnSpc>
                <a:spcPts val="2535"/>
              </a:lnSpc>
            </a:pPr>
            <a:r>
              <a:rPr lang="en-US" sz="1950">
                <a:solidFill>
                  <a:srgbClr val="FFFFFF"/>
                </a:solidFill>
                <a:latin typeface="Arimo"/>
                <a:ea typeface="Arimo"/>
                <a:cs typeface="Arimo"/>
                <a:sym typeface="Arimo"/>
              </a:rPr>
              <a:t>Does it respond to our mix? </a:t>
            </a:r>
          </a:p>
        </p:txBody>
      </p:sp>
      <p:sp>
        <p:nvSpPr>
          <p:cNvPr id="37" name="Freeform 37"/>
          <p:cNvSpPr/>
          <p:nvPr/>
        </p:nvSpPr>
        <p:spPr>
          <a:xfrm>
            <a:off x="11256045" y="1293359"/>
            <a:ext cx="1143475" cy="1006258"/>
          </a:xfrm>
          <a:custGeom>
            <a:avLst/>
            <a:gdLst/>
            <a:ahLst/>
            <a:cxnLst/>
            <a:rect l="l" t="t" r="r" b="b"/>
            <a:pathLst>
              <a:path w="1143475" h="1006258">
                <a:moveTo>
                  <a:pt x="0" y="0"/>
                </a:moveTo>
                <a:lnTo>
                  <a:pt x="1143476" y="0"/>
                </a:lnTo>
                <a:lnTo>
                  <a:pt x="1143476" y="1006258"/>
                </a:lnTo>
                <a:lnTo>
                  <a:pt x="0" y="1006258"/>
                </a:lnTo>
                <a:lnTo>
                  <a:pt x="0" y="0"/>
                </a:lnTo>
                <a:close/>
              </a:path>
            </a:pathLst>
          </a:custGeom>
          <a:blipFill>
            <a:blip r:embed="rId4"/>
            <a:stretch>
              <a:fillRect/>
            </a:stretch>
          </a:blipFill>
        </p:spPr>
        <p:txBody>
          <a:bodyPr/>
          <a:lstStyle/>
          <a:p>
            <a:endParaRPr lang="en-US"/>
          </a:p>
        </p:txBody>
      </p:sp>
      <p:sp>
        <p:nvSpPr>
          <p:cNvPr id="38" name="Freeform 38"/>
          <p:cNvSpPr/>
          <p:nvPr/>
        </p:nvSpPr>
        <p:spPr>
          <a:xfrm>
            <a:off x="4969347" y="2823511"/>
            <a:ext cx="737659" cy="586439"/>
          </a:xfrm>
          <a:custGeom>
            <a:avLst/>
            <a:gdLst/>
            <a:ahLst/>
            <a:cxnLst/>
            <a:rect l="l" t="t" r="r" b="b"/>
            <a:pathLst>
              <a:path w="737659" h="586439">
                <a:moveTo>
                  <a:pt x="0" y="0"/>
                </a:moveTo>
                <a:lnTo>
                  <a:pt x="737659" y="0"/>
                </a:lnTo>
                <a:lnTo>
                  <a:pt x="737659" y="586439"/>
                </a:lnTo>
                <a:lnTo>
                  <a:pt x="0" y="586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9" name="Freeform 39"/>
          <p:cNvSpPr/>
          <p:nvPr/>
        </p:nvSpPr>
        <p:spPr>
          <a:xfrm>
            <a:off x="4766439" y="6096000"/>
            <a:ext cx="1143475" cy="1006258"/>
          </a:xfrm>
          <a:custGeom>
            <a:avLst/>
            <a:gdLst/>
            <a:ahLst/>
            <a:cxnLst/>
            <a:rect l="l" t="t" r="r" b="b"/>
            <a:pathLst>
              <a:path w="1143475" h="1006258">
                <a:moveTo>
                  <a:pt x="0" y="0"/>
                </a:moveTo>
                <a:lnTo>
                  <a:pt x="1143475" y="0"/>
                </a:lnTo>
                <a:lnTo>
                  <a:pt x="1143475" y="1006258"/>
                </a:lnTo>
                <a:lnTo>
                  <a:pt x="0" y="1006258"/>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2" grpId="1" animBg="1"/>
      <p:bldP spid="33" grpId="0" animBg="1"/>
      <p:bldP spid="37" grpId="0" animBg="1"/>
      <p:bldP spid="3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a:hlinkClick r:id="rId3" tooltip="https://www.irishtimes.com/motors/2025/04/23/dacias-boss-wants-to-move-upmarket-but-without-a-big-shift-in-prices"/>
          </p:cNvPr>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4">
              <a:alphaModFix amt="56000"/>
            </a:blip>
            <a:stretch>
              <a:fillRect/>
            </a:stretch>
          </a:blipFill>
        </p:spPr>
        <p:txBody>
          <a:bodyPr/>
          <a:lstStyle/>
          <a:p>
            <a:endParaRPr lang="en-US"/>
          </a:p>
        </p:txBody>
      </p:sp>
      <p:sp>
        <p:nvSpPr>
          <p:cNvPr id="3" name="TextBox 3"/>
          <p:cNvSpPr txBox="1"/>
          <p:nvPr/>
        </p:nvSpPr>
        <p:spPr>
          <a:xfrm>
            <a:off x="1219200" y="3581400"/>
            <a:ext cx="15811500" cy="1562100"/>
          </a:xfrm>
          <a:prstGeom prst="rect">
            <a:avLst/>
          </a:prstGeom>
        </p:spPr>
        <p:txBody>
          <a:bodyPr lIns="0" tIns="0" rIns="0" bIns="0" rtlCol="0" anchor="t">
            <a:spAutoFit/>
          </a:bodyPr>
          <a:lstStyle/>
          <a:p>
            <a:pPr algn="l">
              <a:lnSpc>
                <a:spcPts val="12060"/>
              </a:lnSpc>
            </a:pPr>
            <a:endParaRPr/>
          </a:p>
        </p:txBody>
      </p:sp>
      <p:sp>
        <p:nvSpPr>
          <p:cNvPr id="4" name="TextBox 4"/>
          <p:cNvSpPr txBox="1"/>
          <p:nvPr/>
        </p:nvSpPr>
        <p:spPr>
          <a:xfrm>
            <a:off x="1795456" y="2857500"/>
            <a:ext cx="16325088" cy="3048000"/>
          </a:xfrm>
          <a:prstGeom prst="rect">
            <a:avLst/>
          </a:prstGeom>
        </p:spPr>
        <p:txBody>
          <a:bodyPr lIns="0" tIns="0" rIns="0" bIns="0" rtlCol="0" anchor="t">
            <a:spAutoFit/>
          </a:bodyPr>
          <a:lstStyle/>
          <a:p>
            <a:pPr algn="l">
              <a:lnSpc>
                <a:spcPts val="12060"/>
              </a:lnSpc>
            </a:pPr>
            <a:r>
              <a:rPr lang="en-US" sz="10050" b="1">
                <a:solidFill>
                  <a:srgbClr val="FFFFFF"/>
                </a:solidFill>
                <a:latin typeface="Aptos Bold"/>
                <a:ea typeface="Aptos Bold"/>
                <a:cs typeface="Aptos Bold"/>
                <a:sym typeface="Aptos Bold"/>
              </a:rPr>
              <a:t>Macro segmentation vs </a:t>
            </a:r>
            <a:r>
              <a:rPr lang="en-US" sz="10050" b="1">
                <a:solidFill>
                  <a:srgbClr val="FF5F1F"/>
                </a:solidFill>
                <a:latin typeface="Aptos Bold"/>
                <a:ea typeface="Aptos Bold"/>
                <a:cs typeface="Aptos Bold"/>
                <a:sym typeface="Aptos Bold"/>
              </a:rPr>
              <a:t>microsegmentation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15344" y="6194947"/>
            <a:ext cx="16783167" cy="2468036"/>
            <a:chOff x="0" y="0"/>
            <a:chExt cx="21082000" cy="3100197"/>
          </a:xfrm>
        </p:grpSpPr>
        <p:sp>
          <p:nvSpPr>
            <p:cNvPr id="3" name="Freeform 3"/>
            <p:cNvSpPr/>
            <p:nvPr/>
          </p:nvSpPr>
          <p:spPr>
            <a:xfrm>
              <a:off x="0" y="0"/>
              <a:ext cx="21082000" cy="3100197"/>
            </a:xfrm>
            <a:custGeom>
              <a:avLst/>
              <a:gdLst/>
              <a:ahLst/>
              <a:cxnLst/>
              <a:rect l="l" t="t" r="r" b="b"/>
              <a:pathLst>
                <a:path w="21082000" h="3100197">
                  <a:moveTo>
                    <a:pt x="11532" y="0"/>
                  </a:moveTo>
                  <a:lnTo>
                    <a:pt x="21070467" y="0"/>
                  </a:lnTo>
                  <a:cubicBezTo>
                    <a:pt x="21073526" y="0"/>
                    <a:pt x="21076459" y="1215"/>
                    <a:pt x="21078622" y="3378"/>
                  </a:cubicBezTo>
                  <a:cubicBezTo>
                    <a:pt x="21080785" y="5540"/>
                    <a:pt x="21082000" y="8474"/>
                    <a:pt x="21082000" y="11532"/>
                  </a:cubicBezTo>
                  <a:lnTo>
                    <a:pt x="21082000" y="3088665"/>
                  </a:lnTo>
                  <a:cubicBezTo>
                    <a:pt x="21082000" y="3091724"/>
                    <a:pt x="21080785" y="3094657"/>
                    <a:pt x="21078622" y="3096820"/>
                  </a:cubicBezTo>
                  <a:cubicBezTo>
                    <a:pt x="21076459" y="3098982"/>
                    <a:pt x="21073526" y="3100197"/>
                    <a:pt x="21070467" y="3100197"/>
                  </a:cubicBezTo>
                  <a:lnTo>
                    <a:pt x="11532" y="3100197"/>
                  </a:lnTo>
                  <a:cubicBezTo>
                    <a:pt x="5163" y="3100197"/>
                    <a:pt x="0" y="3095034"/>
                    <a:pt x="0" y="3088665"/>
                  </a:cubicBezTo>
                  <a:lnTo>
                    <a:pt x="0" y="11532"/>
                  </a:lnTo>
                  <a:cubicBezTo>
                    <a:pt x="0" y="8474"/>
                    <a:pt x="1215" y="5540"/>
                    <a:pt x="3378" y="3378"/>
                  </a:cubicBezTo>
                  <a:cubicBezTo>
                    <a:pt x="5540" y="1215"/>
                    <a:pt x="8474" y="0"/>
                    <a:pt x="11532" y="0"/>
                  </a:cubicBezTo>
                  <a:close/>
                </a:path>
              </a:pathLst>
            </a:custGeom>
            <a:solidFill>
              <a:srgbClr val="0B1F3F"/>
            </a:solidFill>
          </p:spPr>
          <p:txBody>
            <a:bodyPr/>
            <a:lstStyle/>
            <a:p>
              <a:endParaRPr lang="en-US"/>
            </a:p>
          </p:txBody>
        </p:sp>
        <p:sp>
          <p:nvSpPr>
            <p:cNvPr id="4" name="TextBox 4"/>
            <p:cNvSpPr txBox="1"/>
            <p:nvPr/>
          </p:nvSpPr>
          <p:spPr>
            <a:xfrm>
              <a:off x="0" y="-38100"/>
              <a:ext cx="21082000" cy="3138297"/>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238250" y="1361131"/>
            <a:ext cx="5479396" cy="290244"/>
          </a:xfrm>
          <a:prstGeom prst="rect">
            <a:avLst/>
          </a:prstGeom>
        </p:spPr>
        <p:txBody>
          <a:bodyPr lIns="0" tIns="0" rIns="0" bIns="0" rtlCol="0" anchor="t">
            <a:spAutoFit/>
          </a:bodyPr>
          <a:lstStyle/>
          <a:p>
            <a:pPr algn="l">
              <a:lnSpc>
                <a:spcPts val="2229"/>
              </a:lnSpc>
            </a:pPr>
            <a:r>
              <a:rPr lang="en-US" sz="1592" b="1">
                <a:solidFill>
                  <a:srgbClr val="FF5F1F"/>
                </a:solidFill>
                <a:latin typeface="Arimo Bold"/>
                <a:ea typeface="Arimo Bold"/>
                <a:cs typeface="Arimo Bold"/>
                <a:sym typeface="Arimo Bold"/>
              </a:rPr>
              <a:t>STAGE 1 · MACRO-SEGMENTATION (TRADITIONAL)</a:t>
            </a:r>
          </a:p>
        </p:txBody>
      </p:sp>
      <p:sp>
        <p:nvSpPr>
          <p:cNvPr id="6" name="TextBox 6"/>
          <p:cNvSpPr txBox="1"/>
          <p:nvPr/>
        </p:nvSpPr>
        <p:spPr>
          <a:xfrm>
            <a:off x="1433114" y="2707493"/>
            <a:ext cx="4246344" cy="421016"/>
          </a:xfrm>
          <a:prstGeom prst="rect">
            <a:avLst/>
          </a:prstGeom>
        </p:spPr>
        <p:txBody>
          <a:bodyPr lIns="0" tIns="0" rIns="0" bIns="0" rtlCol="0" anchor="t">
            <a:spAutoFit/>
          </a:bodyPr>
          <a:lstStyle/>
          <a:p>
            <a:pPr algn="l">
              <a:lnSpc>
                <a:spcPts val="3112"/>
              </a:lnSpc>
            </a:pPr>
            <a:r>
              <a:rPr lang="en-US" sz="2706" b="1">
                <a:solidFill>
                  <a:srgbClr val="0B1F3F"/>
                </a:solidFill>
                <a:latin typeface="Arimo Bold"/>
                <a:ea typeface="Arimo Bold"/>
                <a:cs typeface="Arimo Bold"/>
                <a:sym typeface="Arimo Bold"/>
              </a:rPr>
              <a:t>Group the countries</a:t>
            </a:r>
          </a:p>
        </p:txBody>
      </p:sp>
      <p:sp>
        <p:nvSpPr>
          <p:cNvPr id="7" name="TextBox 7"/>
          <p:cNvSpPr txBox="1"/>
          <p:nvPr/>
        </p:nvSpPr>
        <p:spPr>
          <a:xfrm>
            <a:off x="6184974" y="2066737"/>
            <a:ext cx="11222479" cy="2475703"/>
          </a:xfrm>
          <a:prstGeom prst="rect">
            <a:avLst/>
          </a:prstGeom>
        </p:spPr>
        <p:txBody>
          <a:bodyPr lIns="0" tIns="0" rIns="0" bIns="0" rtlCol="0" anchor="t">
            <a:spAutoFit/>
          </a:bodyPr>
          <a:lstStyle/>
          <a:p>
            <a:pPr marL="446877" lvl="1" indent="-223439" algn="l">
              <a:lnSpc>
                <a:spcPts val="2794"/>
              </a:lnSpc>
              <a:buFont typeface="Arial"/>
              <a:buChar char="•"/>
            </a:pPr>
            <a:r>
              <a:rPr lang="en-US" sz="2069">
                <a:solidFill>
                  <a:srgbClr val="0B1F3F"/>
                </a:solidFill>
                <a:latin typeface="Arimo"/>
                <a:ea typeface="Arimo"/>
                <a:cs typeface="Arimo"/>
                <a:sym typeface="Arimo"/>
              </a:rPr>
              <a:t>Unit: countries, grouped into clusters of similar markets</a:t>
            </a:r>
          </a:p>
          <a:p>
            <a:pPr marL="446877" lvl="1" indent="-223439" algn="l">
              <a:lnSpc>
                <a:spcPts val="2794"/>
              </a:lnSpc>
              <a:buFont typeface="Arial"/>
              <a:buChar char="•"/>
            </a:pPr>
            <a:r>
              <a:rPr lang="en-US" sz="2069">
                <a:solidFill>
                  <a:srgbClr val="0B1F3F"/>
                </a:solidFill>
                <a:latin typeface="Arimo"/>
                <a:ea typeface="Arimo"/>
                <a:cs typeface="Arimo"/>
                <a:sym typeface="Arimo"/>
              </a:rPr>
              <a:t>Looks at: common characteristics of country markets</a:t>
            </a:r>
          </a:p>
          <a:p>
            <a:pPr marL="446877" lvl="1" indent="-223439" algn="l">
              <a:lnSpc>
                <a:spcPts val="2794"/>
              </a:lnSpc>
              <a:buFont typeface="Arial"/>
              <a:buChar char="•"/>
            </a:pPr>
            <a:r>
              <a:rPr lang="en-US" sz="2069">
                <a:solidFill>
                  <a:srgbClr val="0B1F3F"/>
                </a:solidFill>
                <a:latin typeface="Arimo"/>
                <a:ea typeface="Arimo"/>
                <a:cs typeface="Arimo"/>
                <a:sym typeface="Arimo"/>
              </a:rPr>
              <a:t>Data: secondary data, objective variables that exist regardless of the firm’s marketing</a:t>
            </a:r>
          </a:p>
          <a:p>
            <a:pPr marL="446877" lvl="1" indent="-223439" algn="l">
              <a:lnSpc>
                <a:spcPts val="2794"/>
              </a:lnSpc>
              <a:buFont typeface="Arial"/>
              <a:buChar char="•"/>
            </a:pPr>
            <a:r>
              <a:rPr lang="en-US" sz="2069">
                <a:solidFill>
                  <a:srgbClr val="0B1F3F"/>
                </a:solidFill>
                <a:latin typeface="Arimo"/>
                <a:ea typeface="Arimo"/>
                <a:cs typeface="Arimo"/>
                <a:sym typeface="Arimo"/>
              </a:rPr>
              <a:t>Bases: independent of the product – observable (demographic, socio-economic, cultural) or unobservable (lifestyle, values)</a:t>
            </a:r>
          </a:p>
          <a:p>
            <a:pPr marL="446877" lvl="1" indent="-223439" algn="l">
              <a:lnSpc>
                <a:spcPts val="2794"/>
              </a:lnSpc>
              <a:buFont typeface="Arial"/>
              <a:buChar char="•"/>
            </a:pPr>
            <a:r>
              <a:rPr lang="en-US" sz="2069">
                <a:solidFill>
                  <a:srgbClr val="0B1F3F"/>
                </a:solidFill>
                <a:latin typeface="Arimo"/>
                <a:ea typeface="Arimo"/>
                <a:cs typeface="Arimo"/>
                <a:sym typeface="Arimo"/>
              </a:rPr>
              <a:t>Asks: which countries offer the most opportunity?</a:t>
            </a:r>
          </a:p>
          <a:p>
            <a:pPr marL="446877" lvl="1" indent="-223439" algn="l">
              <a:lnSpc>
                <a:spcPts val="2794"/>
              </a:lnSpc>
              <a:buFont typeface="Arial"/>
              <a:buChar char="•"/>
            </a:pPr>
            <a:r>
              <a:rPr lang="en-US" sz="2069">
                <a:solidFill>
                  <a:srgbClr val="0B1F3F"/>
                </a:solidFill>
                <a:latin typeface="Arimo"/>
                <a:ea typeface="Arimo"/>
                <a:cs typeface="Arimo"/>
                <a:sym typeface="Arimo"/>
              </a:rPr>
              <a:t>Secondary data </a:t>
            </a:r>
          </a:p>
        </p:txBody>
      </p:sp>
      <p:sp>
        <p:nvSpPr>
          <p:cNvPr id="8" name="TextBox 8"/>
          <p:cNvSpPr txBox="1"/>
          <p:nvPr/>
        </p:nvSpPr>
        <p:spPr>
          <a:xfrm>
            <a:off x="1102137" y="5692385"/>
            <a:ext cx="4908298" cy="290244"/>
          </a:xfrm>
          <a:prstGeom prst="rect">
            <a:avLst/>
          </a:prstGeom>
        </p:spPr>
        <p:txBody>
          <a:bodyPr lIns="0" tIns="0" rIns="0" bIns="0" rtlCol="0" anchor="t">
            <a:spAutoFit/>
          </a:bodyPr>
          <a:lstStyle/>
          <a:p>
            <a:pPr algn="l">
              <a:lnSpc>
                <a:spcPts val="2229"/>
              </a:lnSpc>
            </a:pPr>
            <a:r>
              <a:rPr lang="en-US" sz="1592" b="1">
                <a:solidFill>
                  <a:srgbClr val="FF5F1F"/>
                </a:solidFill>
                <a:latin typeface="Arimo Bold"/>
                <a:ea typeface="Arimo Bold"/>
                <a:cs typeface="Arimo Bold"/>
                <a:sym typeface="Arimo Bold"/>
              </a:rPr>
              <a:t>STAGE 2 · MICRO-SEGMENTATION 9MODERN)</a:t>
            </a:r>
          </a:p>
        </p:txBody>
      </p:sp>
      <p:sp>
        <p:nvSpPr>
          <p:cNvPr id="9" name="TextBox 9"/>
          <p:cNvSpPr txBox="1"/>
          <p:nvPr/>
        </p:nvSpPr>
        <p:spPr>
          <a:xfrm>
            <a:off x="1419758" y="6943697"/>
            <a:ext cx="4246344" cy="815319"/>
          </a:xfrm>
          <a:prstGeom prst="rect">
            <a:avLst/>
          </a:prstGeom>
        </p:spPr>
        <p:txBody>
          <a:bodyPr lIns="0" tIns="0" rIns="0" bIns="0" rtlCol="0" anchor="t">
            <a:spAutoFit/>
          </a:bodyPr>
          <a:lstStyle/>
          <a:p>
            <a:pPr algn="l">
              <a:lnSpc>
                <a:spcPts val="3112"/>
              </a:lnSpc>
            </a:pPr>
            <a:r>
              <a:rPr lang="en-US" sz="2706" b="1">
                <a:solidFill>
                  <a:srgbClr val="FFFFFF"/>
                </a:solidFill>
                <a:latin typeface="Arimo Bold"/>
                <a:ea typeface="Arimo Bold"/>
                <a:cs typeface="Arimo Bold"/>
                <a:sym typeface="Arimo Bold"/>
              </a:rPr>
              <a:t>Find similar consumers inside</a:t>
            </a:r>
          </a:p>
        </p:txBody>
      </p:sp>
      <p:sp>
        <p:nvSpPr>
          <p:cNvPr id="10" name="TextBox 10"/>
          <p:cNvSpPr txBox="1"/>
          <p:nvPr/>
        </p:nvSpPr>
        <p:spPr>
          <a:xfrm>
            <a:off x="6171619" y="6510709"/>
            <a:ext cx="11222479" cy="1767979"/>
          </a:xfrm>
          <a:prstGeom prst="rect">
            <a:avLst/>
          </a:prstGeom>
        </p:spPr>
        <p:txBody>
          <a:bodyPr lIns="0" tIns="0" rIns="0" bIns="0" rtlCol="0" anchor="t">
            <a:spAutoFit/>
          </a:bodyPr>
          <a:lstStyle/>
          <a:p>
            <a:pPr marL="446877" lvl="1" indent="-223439" algn="l">
              <a:lnSpc>
                <a:spcPts val="2794"/>
              </a:lnSpc>
              <a:spcBef>
                <a:spcPct val="0"/>
              </a:spcBef>
              <a:buFont typeface="Arial"/>
              <a:buChar char="•"/>
            </a:pPr>
            <a:r>
              <a:rPr lang="en-US" sz="2069" u="none" strike="noStrike">
                <a:solidFill>
                  <a:srgbClr val="FFFFFF"/>
                </a:solidFill>
                <a:latin typeface="Arimo"/>
                <a:ea typeface="Arimo"/>
                <a:cs typeface="Arimo"/>
                <a:sym typeface="Arimo"/>
              </a:rPr>
              <a:t>Unit: consumers, grouped into local segments that are similar across the countries in a cluster</a:t>
            </a:r>
          </a:p>
          <a:p>
            <a:pPr marL="446877" lvl="1" indent="-223439" algn="l">
              <a:lnSpc>
                <a:spcPts val="2794"/>
              </a:lnSpc>
              <a:spcBef>
                <a:spcPct val="0"/>
              </a:spcBef>
              <a:buFont typeface="Arial"/>
              <a:buChar char="•"/>
            </a:pPr>
            <a:r>
              <a:rPr lang="en-US" sz="2069" u="none" strike="noStrike">
                <a:solidFill>
                  <a:srgbClr val="FFFFFF"/>
                </a:solidFill>
                <a:latin typeface="Arimo"/>
                <a:ea typeface="Arimo"/>
                <a:cs typeface="Arimo"/>
                <a:sym typeface="Arimo"/>
              </a:rPr>
              <a:t>Looks at: diversity within each country market</a:t>
            </a:r>
          </a:p>
          <a:p>
            <a:pPr marL="446877" lvl="1" indent="-223439" algn="l">
              <a:lnSpc>
                <a:spcPts val="2794"/>
              </a:lnSpc>
              <a:spcBef>
                <a:spcPct val="0"/>
              </a:spcBef>
              <a:buFont typeface="Arial"/>
              <a:buChar char="•"/>
            </a:pPr>
            <a:r>
              <a:rPr lang="en-US" sz="2069" u="none" strike="noStrike">
                <a:solidFill>
                  <a:srgbClr val="FFFFFF"/>
                </a:solidFill>
                <a:latin typeface="Arimo"/>
                <a:ea typeface="Arimo"/>
                <a:cs typeface="Arimo"/>
                <a:sym typeface="Arimo"/>
              </a:rPr>
              <a:t>Basis: similar demand structures and consumer habits in different markets</a:t>
            </a:r>
          </a:p>
          <a:p>
            <a:pPr marL="446877" lvl="1" indent="-223439" algn="l">
              <a:lnSpc>
                <a:spcPts val="2794"/>
              </a:lnSpc>
              <a:spcBef>
                <a:spcPct val="0"/>
              </a:spcBef>
              <a:buFont typeface="Arial"/>
              <a:buChar char="•"/>
            </a:pPr>
            <a:r>
              <a:rPr lang="en-US" sz="2069" u="none" strike="noStrike">
                <a:solidFill>
                  <a:srgbClr val="FFFFFF"/>
                </a:solidFill>
                <a:latin typeface="Arimo"/>
                <a:ea typeface="Arimo"/>
                <a:cs typeface="Arimo"/>
                <a:sym typeface="Arimo"/>
              </a:rPr>
              <a:t>Asks: which consumers, in which countries, will respond alike?</a:t>
            </a:r>
          </a:p>
        </p:txBody>
      </p:sp>
      <p:sp>
        <p:nvSpPr>
          <p:cNvPr id="11" name="TextBox 11"/>
          <p:cNvSpPr txBox="1"/>
          <p:nvPr/>
        </p:nvSpPr>
        <p:spPr>
          <a:xfrm>
            <a:off x="1238250" y="9467850"/>
            <a:ext cx="15811500" cy="300990"/>
          </a:xfrm>
          <a:prstGeom prst="rect">
            <a:avLst/>
          </a:prstGeom>
        </p:spPr>
        <p:txBody>
          <a:bodyPr lIns="0" tIns="0" rIns="0" bIns="0" rtlCol="0" anchor="t">
            <a:spAutoFit/>
          </a:bodyPr>
          <a:lstStyle/>
          <a:p>
            <a:pPr algn="l">
              <a:lnSpc>
                <a:spcPts val="2310"/>
              </a:lnSpc>
            </a:pPr>
            <a:r>
              <a:rPr lang="en-US" sz="1650" i="1">
                <a:solidFill>
                  <a:srgbClr val="555E69"/>
                </a:solidFill>
                <a:latin typeface="Arimo Italics"/>
                <a:ea typeface="Arimo Italics"/>
                <a:cs typeface="Arimo Italics"/>
                <a:sym typeface="Arimo Italics"/>
              </a:rPr>
              <a:t>Source: Szymura-Tyc (ed.) (2012), pp. 84–85 (after Duliniec 2004, p. 178)</a:t>
            </a:r>
          </a:p>
        </p:txBody>
      </p:sp>
      <p:grpSp>
        <p:nvGrpSpPr>
          <p:cNvPr id="12" name="Group 12"/>
          <p:cNvGrpSpPr/>
          <p:nvPr/>
        </p:nvGrpSpPr>
        <p:grpSpPr>
          <a:xfrm>
            <a:off x="3050768" y="4759307"/>
            <a:ext cx="707724" cy="768386"/>
            <a:chOff x="0" y="0"/>
            <a:chExt cx="889000" cy="965200"/>
          </a:xfrm>
        </p:grpSpPr>
        <p:sp>
          <p:nvSpPr>
            <p:cNvPr id="13" name="Freeform 13"/>
            <p:cNvSpPr/>
            <p:nvPr/>
          </p:nvSpPr>
          <p:spPr>
            <a:xfrm>
              <a:off x="0" y="0"/>
              <a:ext cx="889000" cy="965200"/>
            </a:xfrm>
            <a:custGeom>
              <a:avLst/>
              <a:gdLst/>
              <a:ahLst/>
              <a:cxnLst/>
              <a:rect l="l" t="t" r="r" b="b"/>
              <a:pathLst>
                <a:path w="889000" h="965200">
                  <a:moveTo>
                    <a:pt x="266700" y="0"/>
                  </a:moveTo>
                  <a:lnTo>
                    <a:pt x="622300" y="0"/>
                  </a:lnTo>
                  <a:lnTo>
                    <a:pt x="622300" y="530860"/>
                  </a:lnTo>
                  <a:lnTo>
                    <a:pt x="889000" y="530860"/>
                  </a:lnTo>
                  <a:lnTo>
                    <a:pt x="444500" y="965200"/>
                  </a:lnTo>
                  <a:lnTo>
                    <a:pt x="0" y="530860"/>
                  </a:lnTo>
                  <a:lnTo>
                    <a:pt x="266700" y="530860"/>
                  </a:lnTo>
                  <a:close/>
                </a:path>
              </a:pathLst>
            </a:custGeom>
            <a:solidFill>
              <a:srgbClr val="FF5F1F"/>
            </a:solidFill>
          </p:spPr>
          <p:txBody>
            <a:bodyPr/>
            <a:lstStyle/>
            <a:p>
              <a:endParaRPr lang="en-US"/>
            </a:p>
          </p:txBody>
        </p:sp>
        <p:sp>
          <p:nvSpPr>
            <p:cNvPr id="14" name="TextBox 14"/>
            <p:cNvSpPr txBox="1"/>
            <p:nvPr/>
          </p:nvSpPr>
          <p:spPr>
            <a:xfrm>
              <a:off x="0" y="-38100"/>
              <a:ext cx="889000" cy="1003300"/>
            </a:xfrm>
            <a:prstGeom prst="rect">
              <a:avLst/>
            </a:prstGeom>
          </p:spPr>
          <p:txBody>
            <a:bodyPr lIns="50800" tIns="50800" rIns="50800" bIns="50800" rtlCol="0" anchor="ctr"/>
            <a:lstStyle/>
            <a:p>
              <a:pPr algn="l">
                <a:lnSpc>
                  <a:spcPts val="1679"/>
                </a:lnSpc>
              </a:pPr>
              <a:endParaRPr/>
            </a:p>
          </p:txBody>
        </p:sp>
      </p:grpSp>
      <p:sp>
        <p:nvSpPr>
          <p:cNvPr id="15" name="TextBox 15"/>
          <p:cNvSpPr txBox="1"/>
          <p:nvPr/>
        </p:nvSpPr>
        <p:spPr>
          <a:xfrm>
            <a:off x="4011251" y="4914474"/>
            <a:ext cx="13143444" cy="394835"/>
          </a:xfrm>
          <a:prstGeom prst="rect">
            <a:avLst/>
          </a:prstGeom>
        </p:spPr>
        <p:txBody>
          <a:bodyPr lIns="0" tIns="0" rIns="0" bIns="0" rtlCol="0" anchor="t">
            <a:spAutoFit/>
          </a:bodyPr>
          <a:lstStyle/>
          <a:p>
            <a:pPr algn="l">
              <a:lnSpc>
                <a:spcPts val="3120"/>
              </a:lnSpc>
            </a:pPr>
            <a:r>
              <a:rPr lang="en-US" sz="2229" b="1">
                <a:solidFill>
                  <a:srgbClr val="FF5F1F"/>
                </a:solidFill>
                <a:latin typeface="Arimo Bold"/>
                <a:ea typeface="Arimo Bold"/>
                <a:cs typeface="Arimo Bold"/>
                <a:sym typeface="Arimo Bold"/>
              </a:rPr>
              <a:t>Initial screening: only the countries that pass go on to stage 2</a:t>
            </a:r>
          </a:p>
        </p:txBody>
      </p:sp>
      <p:grpSp>
        <p:nvGrpSpPr>
          <p:cNvPr id="16" name="Group 16"/>
          <p:cNvGrpSpPr/>
          <p:nvPr/>
        </p:nvGrpSpPr>
        <p:grpSpPr>
          <a:xfrm>
            <a:off x="1001989" y="1851401"/>
            <a:ext cx="16809878" cy="3676292"/>
            <a:chOff x="0" y="0"/>
            <a:chExt cx="22413171" cy="4901723"/>
          </a:xfrm>
        </p:grpSpPr>
        <p:sp>
          <p:nvSpPr>
            <p:cNvPr id="17" name="Freeform 17"/>
            <p:cNvSpPr/>
            <p:nvPr/>
          </p:nvSpPr>
          <p:spPr>
            <a:xfrm>
              <a:off x="0" y="0"/>
              <a:ext cx="22413171" cy="4901723"/>
            </a:xfrm>
            <a:custGeom>
              <a:avLst/>
              <a:gdLst/>
              <a:ahLst/>
              <a:cxnLst/>
              <a:rect l="l" t="t" r="r" b="b"/>
              <a:pathLst>
                <a:path w="22413171" h="4901723">
                  <a:moveTo>
                    <a:pt x="11514" y="0"/>
                  </a:moveTo>
                  <a:lnTo>
                    <a:pt x="22401657" y="0"/>
                  </a:lnTo>
                  <a:cubicBezTo>
                    <a:pt x="22408017" y="0"/>
                    <a:pt x="22413171" y="5155"/>
                    <a:pt x="22413171" y="11514"/>
                  </a:cubicBezTo>
                  <a:lnTo>
                    <a:pt x="22413171" y="4890209"/>
                  </a:lnTo>
                  <a:cubicBezTo>
                    <a:pt x="22413171" y="4896568"/>
                    <a:pt x="22408017" y="4901723"/>
                    <a:pt x="22401657" y="4901723"/>
                  </a:cubicBezTo>
                  <a:lnTo>
                    <a:pt x="11514" y="4901723"/>
                  </a:lnTo>
                  <a:cubicBezTo>
                    <a:pt x="5155" y="4901723"/>
                    <a:pt x="0" y="4896568"/>
                    <a:pt x="0" y="4890209"/>
                  </a:cubicBezTo>
                  <a:lnTo>
                    <a:pt x="0" y="11514"/>
                  </a:lnTo>
                  <a:cubicBezTo>
                    <a:pt x="0" y="5155"/>
                    <a:pt x="5155" y="0"/>
                    <a:pt x="11514" y="0"/>
                  </a:cubicBezTo>
                  <a:close/>
                </a:path>
              </a:pathLst>
            </a:custGeom>
            <a:ln w="9525" cap="sq">
              <a:solidFill>
                <a:srgbClr val="FF5F1F"/>
              </a:solidFill>
              <a:prstDash val="solid"/>
              <a:miter/>
            </a:ln>
          </p:spPr>
          <p:txBody>
            <a:bodyPr/>
            <a:lstStyle/>
            <a:p>
              <a:endParaRPr lang="en-US"/>
            </a:p>
          </p:txBody>
        </p:sp>
        <p:sp>
          <p:nvSpPr>
            <p:cNvPr id="18" name="TextBox 18"/>
            <p:cNvSpPr txBox="1"/>
            <p:nvPr/>
          </p:nvSpPr>
          <p:spPr>
            <a:xfrm>
              <a:off x="0" y="-38100"/>
              <a:ext cx="22413171" cy="4939823"/>
            </a:xfrm>
            <a:prstGeom prst="rect">
              <a:avLst/>
            </a:prstGeom>
          </p:spPr>
          <p:txBody>
            <a:bodyPr lIns="50800" tIns="50800" rIns="50800" bIns="50800" rtlCol="0" anchor="ctr"/>
            <a:lstStyle/>
            <a:p>
              <a:pPr algn="l">
                <a:lnSpc>
                  <a:spcPts val="1679"/>
                </a:lnSpc>
              </a:pPr>
              <a:endParaRP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38250" y="2667000"/>
            <a:ext cx="3762375" cy="4572000"/>
            <a:chOff x="0" y="0"/>
            <a:chExt cx="5016500" cy="6096000"/>
          </a:xfrm>
        </p:grpSpPr>
        <p:sp>
          <p:nvSpPr>
            <p:cNvPr id="3" name="Freeform 3"/>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4" name="TextBox 4"/>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sp>
        <p:nvSpPr>
          <p:cNvPr id="5" name="TextBox 5"/>
          <p:cNvSpPr txBox="1"/>
          <p:nvPr/>
        </p:nvSpPr>
        <p:spPr>
          <a:xfrm>
            <a:off x="1238250" y="969645"/>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Four lenses for grouping countries</a:t>
            </a:r>
          </a:p>
        </p:txBody>
      </p:sp>
      <p:sp>
        <p:nvSpPr>
          <p:cNvPr id="6" name="TextBox 6"/>
          <p:cNvSpPr txBox="1"/>
          <p:nvPr/>
        </p:nvSpPr>
        <p:spPr>
          <a:xfrm>
            <a:off x="1524000" y="2952750"/>
            <a:ext cx="3190875"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MARKET POTENTIAL</a:t>
            </a:r>
          </a:p>
        </p:txBody>
      </p:sp>
      <p:sp>
        <p:nvSpPr>
          <p:cNvPr id="7" name="TextBox 7"/>
          <p:cNvSpPr txBox="1"/>
          <p:nvPr/>
        </p:nvSpPr>
        <p:spPr>
          <a:xfrm>
            <a:off x="1524000" y="3571875"/>
            <a:ext cx="3190875" cy="338138"/>
          </a:xfrm>
          <a:prstGeom prst="rect">
            <a:avLst/>
          </a:prstGeom>
        </p:spPr>
        <p:txBody>
          <a:bodyPr lIns="0" tIns="0" rIns="0" bIns="0" rtlCol="0" anchor="t">
            <a:spAutoFit/>
          </a:bodyPr>
          <a:lstStyle/>
          <a:p>
            <a:pPr algn="l">
              <a:lnSpc>
                <a:spcPts val="2587"/>
              </a:lnSpc>
            </a:pPr>
            <a:r>
              <a:rPr lang="en-US" sz="2250" b="1">
                <a:solidFill>
                  <a:srgbClr val="0B1F3F"/>
                </a:solidFill>
                <a:latin typeface="Arimo Bold"/>
                <a:ea typeface="Arimo Bold"/>
                <a:cs typeface="Arimo Bold"/>
                <a:sym typeface="Arimo Bold"/>
              </a:rPr>
              <a:t>How big is the prize?</a:t>
            </a:r>
          </a:p>
        </p:txBody>
      </p:sp>
      <p:sp>
        <p:nvSpPr>
          <p:cNvPr id="8" name="TextBox 8"/>
          <p:cNvSpPr txBox="1"/>
          <p:nvPr/>
        </p:nvSpPr>
        <p:spPr>
          <a:xfrm>
            <a:off x="1524000" y="4281487"/>
            <a:ext cx="3190875" cy="18992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GDP per capita, GDP growth rate, consumer buying power, current market size and anticipated growth, international investment figures</a:t>
            </a:r>
          </a:p>
        </p:txBody>
      </p:sp>
      <p:sp>
        <p:nvSpPr>
          <p:cNvPr id="9" name="TextBox 9"/>
          <p:cNvSpPr txBox="1"/>
          <p:nvPr/>
        </p:nvSpPr>
        <p:spPr>
          <a:xfrm>
            <a:off x="5572125" y="2952750"/>
            <a:ext cx="3190875"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POLITICAL, LEGAL &amp; FINANCIAL</a:t>
            </a:r>
          </a:p>
        </p:txBody>
      </p:sp>
      <p:sp>
        <p:nvSpPr>
          <p:cNvPr id="10" name="TextBox 10"/>
          <p:cNvSpPr txBox="1"/>
          <p:nvPr/>
        </p:nvSpPr>
        <p:spPr>
          <a:xfrm>
            <a:off x="5572125" y="3571875"/>
            <a:ext cx="3190875" cy="338138"/>
          </a:xfrm>
          <a:prstGeom prst="rect">
            <a:avLst/>
          </a:prstGeom>
        </p:spPr>
        <p:txBody>
          <a:bodyPr lIns="0" tIns="0" rIns="0" bIns="0" rtlCol="0" anchor="t">
            <a:spAutoFit/>
          </a:bodyPr>
          <a:lstStyle/>
          <a:p>
            <a:pPr algn="l">
              <a:lnSpc>
                <a:spcPts val="2587"/>
              </a:lnSpc>
            </a:pPr>
            <a:r>
              <a:rPr lang="en-US" sz="2250" b="1">
                <a:solidFill>
                  <a:srgbClr val="0B1F3F"/>
                </a:solidFill>
                <a:latin typeface="Arimo Bold"/>
                <a:ea typeface="Arimo Bold"/>
                <a:cs typeface="Arimo Bold"/>
                <a:sym typeface="Arimo Bold"/>
              </a:rPr>
              <a:t>Can we operate safely?</a:t>
            </a:r>
          </a:p>
        </p:txBody>
      </p:sp>
      <p:sp>
        <p:nvSpPr>
          <p:cNvPr id="11" name="TextBox 11"/>
          <p:cNvSpPr txBox="1"/>
          <p:nvPr/>
        </p:nvSpPr>
        <p:spPr>
          <a:xfrm>
            <a:off x="5572125" y="4438650"/>
            <a:ext cx="3190875" cy="1270527"/>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Legal ambiguity, trade barriers, exchange rate controls, political risk, agreements</a:t>
            </a:r>
          </a:p>
        </p:txBody>
      </p:sp>
      <p:sp>
        <p:nvSpPr>
          <p:cNvPr id="12" name="TextBox 12"/>
          <p:cNvSpPr txBox="1"/>
          <p:nvPr/>
        </p:nvSpPr>
        <p:spPr>
          <a:xfrm>
            <a:off x="9620250" y="2952750"/>
            <a:ext cx="3190875"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COMPETITION</a:t>
            </a:r>
          </a:p>
        </p:txBody>
      </p:sp>
      <p:sp>
        <p:nvSpPr>
          <p:cNvPr id="13" name="TextBox 13"/>
          <p:cNvSpPr txBox="1"/>
          <p:nvPr/>
        </p:nvSpPr>
        <p:spPr>
          <a:xfrm>
            <a:off x="9620250" y="3571875"/>
            <a:ext cx="3190875" cy="338138"/>
          </a:xfrm>
          <a:prstGeom prst="rect">
            <a:avLst/>
          </a:prstGeom>
        </p:spPr>
        <p:txBody>
          <a:bodyPr lIns="0" tIns="0" rIns="0" bIns="0" rtlCol="0" anchor="t">
            <a:spAutoFit/>
          </a:bodyPr>
          <a:lstStyle/>
          <a:p>
            <a:pPr algn="l">
              <a:lnSpc>
                <a:spcPts val="2587"/>
              </a:lnSpc>
            </a:pPr>
            <a:r>
              <a:rPr lang="en-US" sz="2250" b="1">
                <a:solidFill>
                  <a:srgbClr val="0B1F3F"/>
                </a:solidFill>
                <a:latin typeface="Arimo Bold"/>
                <a:ea typeface="Arimo Bold"/>
                <a:cs typeface="Arimo Bold"/>
                <a:sym typeface="Arimo Bold"/>
              </a:rPr>
              <a:t>Who is already there?</a:t>
            </a:r>
          </a:p>
        </p:txBody>
      </p:sp>
      <p:sp>
        <p:nvSpPr>
          <p:cNvPr id="14" name="TextBox 14"/>
          <p:cNvSpPr txBox="1"/>
          <p:nvPr/>
        </p:nvSpPr>
        <p:spPr>
          <a:xfrm>
            <a:off x="9620250" y="4438650"/>
            <a:ext cx="3190875" cy="95631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Types of competitors, structure of competition, perceived differentiation</a:t>
            </a:r>
          </a:p>
        </p:txBody>
      </p:sp>
      <p:sp>
        <p:nvSpPr>
          <p:cNvPr id="15" name="TextBox 15"/>
          <p:cNvSpPr txBox="1"/>
          <p:nvPr/>
        </p:nvSpPr>
        <p:spPr>
          <a:xfrm>
            <a:off x="13668375" y="2952750"/>
            <a:ext cx="3095625" cy="5429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MARKETING SUPPORT INFRASTRUCTURE</a:t>
            </a:r>
          </a:p>
        </p:txBody>
      </p:sp>
      <p:sp>
        <p:nvSpPr>
          <p:cNvPr id="16" name="TextBox 16"/>
          <p:cNvSpPr txBox="1"/>
          <p:nvPr/>
        </p:nvSpPr>
        <p:spPr>
          <a:xfrm>
            <a:off x="13668375" y="3571875"/>
            <a:ext cx="3095625" cy="661988"/>
          </a:xfrm>
          <a:prstGeom prst="rect">
            <a:avLst/>
          </a:prstGeom>
        </p:spPr>
        <p:txBody>
          <a:bodyPr lIns="0" tIns="0" rIns="0" bIns="0" rtlCol="0" anchor="t">
            <a:spAutoFit/>
          </a:bodyPr>
          <a:lstStyle/>
          <a:p>
            <a:pPr algn="l">
              <a:lnSpc>
                <a:spcPts val="2587"/>
              </a:lnSpc>
            </a:pPr>
            <a:r>
              <a:rPr lang="en-US" sz="2250" b="1">
                <a:solidFill>
                  <a:srgbClr val="0B1F3F"/>
                </a:solidFill>
                <a:latin typeface="Arimo Bold"/>
                <a:ea typeface="Arimo Bold"/>
                <a:cs typeface="Arimo Bold"/>
                <a:sym typeface="Arimo Bold"/>
              </a:rPr>
              <a:t>Can we get the mix to market?</a:t>
            </a:r>
          </a:p>
        </p:txBody>
      </p:sp>
      <p:sp>
        <p:nvSpPr>
          <p:cNvPr id="17" name="TextBox 17"/>
          <p:cNvSpPr txBox="1"/>
          <p:nvPr/>
        </p:nvSpPr>
        <p:spPr>
          <a:xfrm>
            <a:off x="13668375" y="4438650"/>
            <a:ext cx="3095625" cy="158496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Distribution and logistics providers, alliance partners, telecoms, local advertising support, research, financial and consulting firms</a:t>
            </a:r>
          </a:p>
        </p:txBody>
      </p:sp>
      <p:sp>
        <p:nvSpPr>
          <p:cNvPr id="18" name="TextBox 18"/>
          <p:cNvSpPr txBox="1"/>
          <p:nvPr/>
        </p:nvSpPr>
        <p:spPr>
          <a:xfrm>
            <a:off x="1238250" y="8560695"/>
            <a:ext cx="15811500" cy="687597"/>
          </a:xfrm>
          <a:prstGeom prst="rect">
            <a:avLst/>
          </a:prstGeom>
        </p:spPr>
        <p:txBody>
          <a:bodyPr lIns="0" tIns="0" rIns="0" bIns="0" rtlCol="0" anchor="t">
            <a:spAutoFit/>
          </a:bodyPr>
          <a:lstStyle/>
          <a:p>
            <a:pPr algn="l">
              <a:lnSpc>
                <a:spcPts val="2730"/>
              </a:lnSpc>
            </a:pPr>
            <a:r>
              <a:rPr lang="en-US" sz="2100" b="1">
                <a:solidFill>
                  <a:srgbClr val="0B1F3F"/>
                </a:solidFill>
                <a:latin typeface="Arimo Bold"/>
                <a:ea typeface="Arimo Bold"/>
                <a:cs typeface="Arimo Bold"/>
                <a:sym typeface="Arimo Bold"/>
              </a:rPr>
              <a:t>Check: these criteria describe countries, not buyers. PESTEL &amp; CAGE may help; again, culture, values and aspirations are hard to assess. </a:t>
            </a:r>
          </a:p>
        </p:txBody>
      </p:sp>
      <p:sp>
        <p:nvSpPr>
          <p:cNvPr id="19" name="TextBox 19"/>
          <p:cNvSpPr txBox="1"/>
          <p:nvPr/>
        </p:nvSpPr>
        <p:spPr>
          <a:xfrm>
            <a:off x="1238250" y="9467850"/>
            <a:ext cx="15811500" cy="300990"/>
          </a:xfrm>
          <a:prstGeom prst="rect">
            <a:avLst/>
          </a:prstGeom>
        </p:spPr>
        <p:txBody>
          <a:bodyPr lIns="0" tIns="0" rIns="0" bIns="0" rtlCol="0" anchor="t">
            <a:spAutoFit/>
          </a:bodyPr>
          <a:lstStyle/>
          <a:p>
            <a:pPr algn="l">
              <a:lnSpc>
                <a:spcPts val="2310"/>
              </a:lnSpc>
            </a:pPr>
            <a:r>
              <a:rPr lang="en-US" sz="1650" i="1">
                <a:solidFill>
                  <a:srgbClr val="555E69"/>
                </a:solidFill>
                <a:latin typeface="Arimo Italics"/>
                <a:ea typeface="Arimo Italics"/>
                <a:cs typeface="Arimo Italics"/>
                <a:sym typeface="Arimo Italics"/>
              </a:rPr>
              <a:t>Source: Szymura-Tyc (ed.) (2012), pp. 84–85 and Table 4.3 (after Lascu 2009)</a:t>
            </a:r>
          </a:p>
        </p:txBody>
      </p:sp>
      <p:grpSp>
        <p:nvGrpSpPr>
          <p:cNvPr id="20" name="Group 20"/>
          <p:cNvGrpSpPr/>
          <p:nvPr/>
        </p:nvGrpSpPr>
        <p:grpSpPr>
          <a:xfrm>
            <a:off x="5381625" y="2667000"/>
            <a:ext cx="3762375" cy="4572000"/>
            <a:chOff x="0" y="0"/>
            <a:chExt cx="5016500" cy="6096000"/>
          </a:xfrm>
        </p:grpSpPr>
        <p:sp>
          <p:nvSpPr>
            <p:cNvPr id="21" name="Freeform 21"/>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22" name="TextBox 22"/>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grpSp>
        <p:nvGrpSpPr>
          <p:cNvPr id="23" name="Group 23"/>
          <p:cNvGrpSpPr/>
          <p:nvPr/>
        </p:nvGrpSpPr>
        <p:grpSpPr>
          <a:xfrm>
            <a:off x="9335906" y="2649855"/>
            <a:ext cx="3951469" cy="4572000"/>
            <a:chOff x="0" y="0"/>
            <a:chExt cx="5268626" cy="6096000"/>
          </a:xfrm>
        </p:grpSpPr>
        <p:sp>
          <p:nvSpPr>
            <p:cNvPr id="24" name="Freeform 24"/>
            <p:cNvSpPr/>
            <p:nvPr/>
          </p:nvSpPr>
          <p:spPr>
            <a:xfrm>
              <a:off x="0" y="0"/>
              <a:ext cx="5268626" cy="6096000"/>
            </a:xfrm>
            <a:custGeom>
              <a:avLst/>
              <a:gdLst/>
              <a:ahLst/>
              <a:cxnLst/>
              <a:rect l="l" t="t" r="r" b="b"/>
              <a:pathLst>
                <a:path w="5268626" h="6096000">
                  <a:moveTo>
                    <a:pt x="48981" y="0"/>
                  </a:moveTo>
                  <a:lnTo>
                    <a:pt x="5219645" y="0"/>
                  </a:lnTo>
                  <a:cubicBezTo>
                    <a:pt x="5246696" y="0"/>
                    <a:pt x="5268626" y="21930"/>
                    <a:pt x="5268626" y="48981"/>
                  </a:cubicBezTo>
                  <a:lnTo>
                    <a:pt x="5268626" y="6047019"/>
                  </a:lnTo>
                  <a:cubicBezTo>
                    <a:pt x="5268626" y="6074070"/>
                    <a:pt x="5246696" y="6096000"/>
                    <a:pt x="5219645" y="6096000"/>
                  </a:cubicBezTo>
                  <a:lnTo>
                    <a:pt x="48981" y="6096000"/>
                  </a:lnTo>
                  <a:cubicBezTo>
                    <a:pt x="21930" y="6096000"/>
                    <a:pt x="0" y="6074070"/>
                    <a:pt x="0" y="6047019"/>
                  </a:cubicBezTo>
                  <a:lnTo>
                    <a:pt x="0" y="48981"/>
                  </a:lnTo>
                  <a:cubicBezTo>
                    <a:pt x="0" y="21930"/>
                    <a:pt x="21930" y="0"/>
                    <a:pt x="48981" y="0"/>
                  </a:cubicBezTo>
                  <a:close/>
                </a:path>
              </a:pathLst>
            </a:custGeom>
            <a:ln w="9525" cap="sq">
              <a:solidFill>
                <a:srgbClr val="FF5F1F"/>
              </a:solidFill>
              <a:prstDash val="solid"/>
              <a:miter/>
            </a:ln>
          </p:spPr>
          <p:txBody>
            <a:bodyPr/>
            <a:lstStyle/>
            <a:p>
              <a:endParaRPr lang="en-US"/>
            </a:p>
          </p:txBody>
        </p:sp>
        <p:sp>
          <p:nvSpPr>
            <p:cNvPr id="25" name="TextBox 25"/>
            <p:cNvSpPr txBox="1"/>
            <p:nvPr/>
          </p:nvSpPr>
          <p:spPr>
            <a:xfrm>
              <a:off x="0" y="-38100"/>
              <a:ext cx="5268626" cy="6134100"/>
            </a:xfrm>
            <a:prstGeom prst="rect">
              <a:avLst/>
            </a:prstGeom>
          </p:spPr>
          <p:txBody>
            <a:bodyPr lIns="50800" tIns="50800" rIns="50800" bIns="50800" rtlCol="0" anchor="ctr"/>
            <a:lstStyle/>
            <a:p>
              <a:pPr algn="l">
                <a:lnSpc>
                  <a:spcPts val="1679"/>
                </a:lnSpc>
              </a:pPr>
              <a:endParaRPr/>
            </a:p>
          </p:txBody>
        </p:sp>
      </p:grpSp>
      <p:grpSp>
        <p:nvGrpSpPr>
          <p:cNvPr id="26" name="Group 26"/>
          <p:cNvGrpSpPr/>
          <p:nvPr/>
        </p:nvGrpSpPr>
        <p:grpSpPr>
          <a:xfrm>
            <a:off x="13496925" y="2649855"/>
            <a:ext cx="3762375" cy="4572000"/>
            <a:chOff x="0" y="0"/>
            <a:chExt cx="5016500" cy="6096000"/>
          </a:xfrm>
        </p:grpSpPr>
        <p:sp>
          <p:nvSpPr>
            <p:cNvPr id="27" name="Freeform 27"/>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28" name="TextBox 28"/>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grpSp>
        <p:nvGrpSpPr>
          <p:cNvPr id="29" name="Group 29"/>
          <p:cNvGrpSpPr/>
          <p:nvPr/>
        </p:nvGrpSpPr>
        <p:grpSpPr>
          <a:xfrm>
            <a:off x="2382354" y="5947598"/>
            <a:ext cx="2097215" cy="2548515"/>
            <a:chOff x="0" y="0"/>
            <a:chExt cx="5016500" cy="6096000"/>
          </a:xfrm>
        </p:grpSpPr>
        <p:sp>
          <p:nvSpPr>
            <p:cNvPr id="30" name="Freeform 30"/>
            <p:cNvSpPr/>
            <p:nvPr/>
          </p:nvSpPr>
          <p:spPr>
            <a:xfrm>
              <a:off x="0" y="0"/>
              <a:ext cx="5016500" cy="6096000"/>
            </a:xfrm>
            <a:custGeom>
              <a:avLst/>
              <a:gdLst/>
              <a:ahLst/>
              <a:cxnLst/>
              <a:rect l="l" t="t" r="r" b="b"/>
              <a:pathLst>
                <a:path w="5016500" h="6096000">
                  <a:moveTo>
                    <a:pt x="92288" y="0"/>
                  </a:moveTo>
                  <a:lnTo>
                    <a:pt x="4924212" y="0"/>
                  </a:lnTo>
                  <a:cubicBezTo>
                    <a:pt x="4948688" y="0"/>
                    <a:pt x="4972162" y="9723"/>
                    <a:pt x="4989469" y="27031"/>
                  </a:cubicBezTo>
                  <a:cubicBezTo>
                    <a:pt x="5006777" y="44338"/>
                    <a:pt x="5016500" y="67812"/>
                    <a:pt x="5016500" y="92288"/>
                  </a:cubicBezTo>
                  <a:lnTo>
                    <a:pt x="5016500" y="6003712"/>
                  </a:lnTo>
                  <a:cubicBezTo>
                    <a:pt x="5016500" y="6028188"/>
                    <a:pt x="5006777" y="6051662"/>
                    <a:pt x="4989469" y="6068969"/>
                  </a:cubicBezTo>
                  <a:cubicBezTo>
                    <a:pt x="4972162" y="6086277"/>
                    <a:pt x="4948688" y="6096000"/>
                    <a:pt x="4924212" y="6096000"/>
                  </a:cubicBezTo>
                  <a:lnTo>
                    <a:pt x="92288" y="6096000"/>
                  </a:lnTo>
                  <a:cubicBezTo>
                    <a:pt x="67812" y="6096000"/>
                    <a:pt x="44338" y="6086277"/>
                    <a:pt x="27031" y="6068969"/>
                  </a:cubicBezTo>
                  <a:cubicBezTo>
                    <a:pt x="9723" y="6051662"/>
                    <a:pt x="0" y="6028188"/>
                    <a:pt x="0" y="6003712"/>
                  </a:cubicBezTo>
                  <a:lnTo>
                    <a:pt x="0" y="92288"/>
                  </a:lnTo>
                  <a:cubicBezTo>
                    <a:pt x="0" y="67812"/>
                    <a:pt x="9723" y="44338"/>
                    <a:pt x="27031" y="27031"/>
                  </a:cubicBezTo>
                  <a:cubicBezTo>
                    <a:pt x="44338" y="9723"/>
                    <a:pt x="67812" y="0"/>
                    <a:pt x="92288" y="0"/>
                  </a:cubicBezTo>
                  <a:close/>
                </a:path>
              </a:pathLst>
            </a:custGeom>
            <a:solidFill>
              <a:srgbClr val="0B1F3F"/>
            </a:solidFill>
            <a:ln w="9525" cap="sq">
              <a:solidFill>
                <a:srgbClr val="FF5F1F"/>
              </a:solidFill>
              <a:prstDash val="solid"/>
              <a:miter/>
            </a:ln>
          </p:spPr>
          <p:txBody>
            <a:bodyPr/>
            <a:lstStyle/>
            <a:p>
              <a:endParaRPr lang="en-US"/>
            </a:p>
          </p:txBody>
        </p:sp>
        <p:sp>
          <p:nvSpPr>
            <p:cNvPr id="31" name="TextBox 31"/>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sp>
        <p:nvSpPr>
          <p:cNvPr id="32" name="TextBox 32"/>
          <p:cNvSpPr txBox="1"/>
          <p:nvPr/>
        </p:nvSpPr>
        <p:spPr>
          <a:xfrm>
            <a:off x="2501805" y="6133147"/>
            <a:ext cx="1858314" cy="2142908"/>
          </a:xfrm>
          <a:prstGeom prst="rect">
            <a:avLst/>
          </a:prstGeom>
        </p:spPr>
        <p:txBody>
          <a:bodyPr lIns="0" tIns="0" rIns="0" bIns="0" rtlCol="0" anchor="t">
            <a:spAutoFit/>
          </a:bodyPr>
          <a:lstStyle/>
          <a:p>
            <a:pPr algn="ctr">
              <a:lnSpc>
                <a:spcPts val="2100"/>
              </a:lnSpc>
              <a:spcBef>
                <a:spcPct val="0"/>
              </a:spcBef>
            </a:pPr>
            <a:r>
              <a:rPr lang="en-US" sz="1500" b="1">
                <a:solidFill>
                  <a:srgbClr val="FFFFFF"/>
                </a:solidFill>
                <a:latin typeface="Arimo Bold"/>
                <a:ea typeface="Arimo Bold"/>
                <a:cs typeface="Arimo Bold"/>
                <a:sym typeface="Arimo Bold"/>
              </a:rPr>
              <a:t>World Bank World Development Indicators, IMF World Economic Outlook, UNCTAD World Investment Report, Eurostat, OECD</a:t>
            </a:r>
          </a:p>
        </p:txBody>
      </p:sp>
      <p:grpSp>
        <p:nvGrpSpPr>
          <p:cNvPr id="33" name="Group 33"/>
          <p:cNvGrpSpPr/>
          <p:nvPr/>
        </p:nvGrpSpPr>
        <p:grpSpPr>
          <a:xfrm>
            <a:off x="6857690" y="5947598"/>
            <a:ext cx="2097215" cy="2548515"/>
            <a:chOff x="0" y="0"/>
            <a:chExt cx="5016500" cy="6096000"/>
          </a:xfrm>
        </p:grpSpPr>
        <p:sp>
          <p:nvSpPr>
            <p:cNvPr id="34" name="Freeform 34"/>
            <p:cNvSpPr/>
            <p:nvPr/>
          </p:nvSpPr>
          <p:spPr>
            <a:xfrm>
              <a:off x="0" y="0"/>
              <a:ext cx="5016500" cy="6096000"/>
            </a:xfrm>
            <a:custGeom>
              <a:avLst/>
              <a:gdLst/>
              <a:ahLst/>
              <a:cxnLst/>
              <a:rect l="l" t="t" r="r" b="b"/>
              <a:pathLst>
                <a:path w="5016500" h="6096000">
                  <a:moveTo>
                    <a:pt x="92288" y="0"/>
                  </a:moveTo>
                  <a:lnTo>
                    <a:pt x="4924212" y="0"/>
                  </a:lnTo>
                  <a:cubicBezTo>
                    <a:pt x="4948688" y="0"/>
                    <a:pt x="4972162" y="9723"/>
                    <a:pt x="4989469" y="27031"/>
                  </a:cubicBezTo>
                  <a:cubicBezTo>
                    <a:pt x="5006777" y="44338"/>
                    <a:pt x="5016500" y="67812"/>
                    <a:pt x="5016500" y="92288"/>
                  </a:cubicBezTo>
                  <a:lnTo>
                    <a:pt x="5016500" y="6003712"/>
                  </a:lnTo>
                  <a:cubicBezTo>
                    <a:pt x="5016500" y="6028188"/>
                    <a:pt x="5006777" y="6051662"/>
                    <a:pt x="4989469" y="6068969"/>
                  </a:cubicBezTo>
                  <a:cubicBezTo>
                    <a:pt x="4972162" y="6086277"/>
                    <a:pt x="4948688" y="6096000"/>
                    <a:pt x="4924212" y="6096000"/>
                  </a:cubicBezTo>
                  <a:lnTo>
                    <a:pt x="92288" y="6096000"/>
                  </a:lnTo>
                  <a:cubicBezTo>
                    <a:pt x="67812" y="6096000"/>
                    <a:pt x="44338" y="6086277"/>
                    <a:pt x="27031" y="6068969"/>
                  </a:cubicBezTo>
                  <a:cubicBezTo>
                    <a:pt x="9723" y="6051662"/>
                    <a:pt x="0" y="6028188"/>
                    <a:pt x="0" y="6003712"/>
                  </a:cubicBezTo>
                  <a:lnTo>
                    <a:pt x="0" y="92288"/>
                  </a:lnTo>
                  <a:cubicBezTo>
                    <a:pt x="0" y="67812"/>
                    <a:pt x="9723" y="44338"/>
                    <a:pt x="27031" y="27031"/>
                  </a:cubicBezTo>
                  <a:cubicBezTo>
                    <a:pt x="44338" y="9723"/>
                    <a:pt x="67812" y="0"/>
                    <a:pt x="92288" y="0"/>
                  </a:cubicBezTo>
                  <a:close/>
                </a:path>
              </a:pathLst>
            </a:custGeom>
            <a:solidFill>
              <a:srgbClr val="0B1F3F"/>
            </a:solidFill>
            <a:ln w="9525" cap="sq">
              <a:solidFill>
                <a:srgbClr val="FF5F1F"/>
              </a:solidFill>
              <a:prstDash val="solid"/>
              <a:miter/>
            </a:ln>
          </p:spPr>
          <p:txBody>
            <a:bodyPr/>
            <a:lstStyle/>
            <a:p>
              <a:endParaRPr lang="en-US"/>
            </a:p>
          </p:txBody>
        </p:sp>
        <p:sp>
          <p:nvSpPr>
            <p:cNvPr id="35" name="TextBox 35"/>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sp>
        <p:nvSpPr>
          <p:cNvPr id="36" name="TextBox 36"/>
          <p:cNvSpPr txBox="1"/>
          <p:nvPr/>
        </p:nvSpPr>
        <p:spPr>
          <a:xfrm>
            <a:off x="6943379" y="6072617"/>
            <a:ext cx="1925839" cy="2240428"/>
          </a:xfrm>
          <a:prstGeom prst="rect">
            <a:avLst/>
          </a:prstGeom>
        </p:spPr>
        <p:txBody>
          <a:bodyPr lIns="0" tIns="0" rIns="0" bIns="0" rtlCol="0" anchor="t">
            <a:spAutoFit/>
          </a:bodyPr>
          <a:lstStyle/>
          <a:p>
            <a:pPr algn="ctr">
              <a:lnSpc>
                <a:spcPts val="1960"/>
              </a:lnSpc>
              <a:spcBef>
                <a:spcPct val="0"/>
              </a:spcBef>
            </a:pPr>
            <a:r>
              <a:rPr lang="en-US" sz="1400" b="1">
                <a:solidFill>
                  <a:srgbClr val="FFFFFF"/>
                </a:solidFill>
                <a:latin typeface="Arimo Bold"/>
                <a:ea typeface="Arimo Bold"/>
                <a:cs typeface="Arimo Bold"/>
                <a:sym typeface="Arimo Bold"/>
              </a:rPr>
              <a:t>World Bank B-READY, Worldwide Governance Indicators, Transparency International CPI, WTO Tariff Profiles, IMF AREAER, Coface/PRS country risk ratings</a:t>
            </a:r>
          </a:p>
        </p:txBody>
      </p:sp>
      <p:grpSp>
        <p:nvGrpSpPr>
          <p:cNvPr id="37" name="Group 37"/>
          <p:cNvGrpSpPr/>
          <p:nvPr/>
        </p:nvGrpSpPr>
        <p:grpSpPr>
          <a:xfrm>
            <a:off x="11001375" y="5942386"/>
            <a:ext cx="2097215" cy="2029335"/>
            <a:chOff x="0" y="0"/>
            <a:chExt cx="5016500" cy="4854131"/>
          </a:xfrm>
        </p:grpSpPr>
        <p:sp>
          <p:nvSpPr>
            <p:cNvPr id="38" name="Freeform 38"/>
            <p:cNvSpPr/>
            <p:nvPr/>
          </p:nvSpPr>
          <p:spPr>
            <a:xfrm>
              <a:off x="0" y="0"/>
              <a:ext cx="5016500" cy="4854131"/>
            </a:xfrm>
            <a:custGeom>
              <a:avLst/>
              <a:gdLst/>
              <a:ahLst/>
              <a:cxnLst/>
              <a:rect l="l" t="t" r="r" b="b"/>
              <a:pathLst>
                <a:path w="5016500" h="4854131">
                  <a:moveTo>
                    <a:pt x="92288" y="0"/>
                  </a:moveTo>
                  <a:lnTo>
                    <a:pt x="4924212" y="0"/>
                  </a:lnTo>
                  <a:cubicBezTo>
                    <a:pt x="4948688" y="0"/>
                    <a:pt x="4972162" y="9723"/>
                    <a:pt x="4989469" y="27031"/>
                  </a:cubicBezTo>
                  <a:cubicBezTo>
                    <a:pt x="5006777" y="44338"/>
                    <a:pt x="5016500" y="67812"/>
                    <a:pt x="5016500" y="92288"/>
                  </a:cubicBezTo>
                  <a:lnTo>
                    <a:pt x="5016500" y="4761843"/>
                  </a:lnTo>
                  <a:cubicBezTo>
                    <a:pt x="5016500" y="4786319"/>
                    <a:pt x="5006777" y="4809793"/>
                    <a:pt x="4989469" y="4827101"/>
                  </a:cubicBezTo>
                  <a:cubicBezTo>
                    <a:pt x="4972162" y="4844408"/>
                    <a:pt x="4948688" y="4854131"/>
                    <a:pt x="4924212" y="4854131"/>
                  </a:cubicBezTo>
                  <a:lnTo>
                    <a:pt x="92288" y="4854131"/>
                  </a:lnTo>
                  <a:cubicBezTo>
                    <a:pt x="67812" y="4854131"/>
                    <a:pt x="44338" y="4844408"/>
                    <a:pt x="27031" y="4827101"/>
                  </a:cubicBezTo>
                  <a:cubicBezTo>
                    <a:pt x="9723" y="4809793"/>
                    <a:pt x="0" y="4786319"/>
                    <a:pt x="0" y="4761843"/>
                  </a:cubicBezTo>
                  <a:lnTo>
                    <a:pt x="0" y="92288"/>
                  </a:lnTo>
                  <a:cubicBezTo>
                    <a:pt x="0" y="67812"/>
                    <a:pt x="9723" y="44338"/>
                    <a:pt x="27031" y="27031"/>
                  </a:cubicBezTo>
                  <a:cubicBezTo>
                    <a:pt x="44338" y="9723"/>
                    <a:pt x="67812" y="0"/>
                    <a:pt x="92288" y="0"/>
                  </a:cubicBezTo>
                  <a:close/>
                </a:path>
              </a:pathLst>
            </a:custGeom>
            <a:solidFill>
              <a:srgbClr val="0B1F3F"/>
            </a:solidFill>
            <a:ln w="9525" cap="sq">
              <a:solidFill>
                <a:srgbClr val="FF5F1F"/>
              </a:solidFill>
              <a:prstDash val="solid"/>
              <a:miter/>
            </a:ln>
          </p:spPr>
          <p:txBody>
            <a:bodyPr/>
            <a:lstStyle/>
            <a:p>
              <a:endParaRPr lang="en-US"/>
            </a:p>
          </p:txBody>
        </p:sp>
        <p:sp>
          <p:nvSpPr>
            <p:cNvPr id="39" name="TextBox 39"/>
            <p:cNvSpPr txBox="1"/>
            <p:nvPr/>
          </p:nvSpPr>
          <p:spPr>
            <a:xfrm>
              <a:off x="0" y="-38100"/>
              <a:ext cx="5016500" cy="4892231"/>
            </a:xfrm>
            <a:prstGeom prst="rect">
              <a:avLst/>
            </a:prstGeom>
          </p:spPr>
          <p:txBody>
            <a:bodyPr lIns="50800" tIns="50800" rIns="50800" bIns="50800" rtlCol="0" anchor="ctr"/>
            <a:lstStyle/>
            <a:p>
              <a:pPr algn="l">
                <a:lnSpc>
                  <a:spcPts val="1679"/>
                </a:lnSpc>
              </a:pPr>
              <a:endParaRPr/>
            </a:p>
          </p:txBody>
        </p:sp>
      </p:grpSp>
      <p:sp>
        <p:nvSpPr>
          <p:cNvPr id="40" name="TextBox 40"/>
          <p:cNvSpPr txBox="1"/>
          <p:nvPr/>
        </p:nvSpPr>
        <p:spPr>
          <a:xfrm>
            <a:off x="11087063" y="6067405"/>
            <a:ext cx="1925839" cy="1745236"/>
          </a:xfrm>
          <a:prstGeom prst="rect">
            <a:avLst/>
          </a:prstGeom>
        </p:spPr>
        <p:txBody>
          <a:bodyPr lIns="0" tIns="0" rIns="0" bIns="0" rtlCol="0" anchor="t">
            <a:spAutoFit/>
          </a:bodyPr>
          <a:lstStyle/>
          <a:p>
            <a:pPr algn="ctr">
              <a:lnSpc>
                <a:spcPts val="1960"/>
              </a:lnSpc>
              <a:spcBef>
                <a:spcPct val="0"/>
              </a:spcBef>
            </a:pPr>
            <a:r>
              <a:rPr lang="en-US" sz="1400" b="1">
                <a:solidFill>
                  <a:srgbClr val="FFFFFF"/>
                </a:solidFill>
                <a:latin typeface="Arimo Bold"/>
                <a:ea typeface="Arimo Bold"/>
                <a:cs typeface="Arimo Bold"/>
                <a:sym typeface="Arimo Bold"/>
              </a:rPr>
              <a:t>Euromonitor Passport, Statista, Orbis, competitors’ annual reports, chambers of commerce, Google Trends</a:t>
            </a:r>
          </a:p>
        </p:txBody>
      </p:sp>
      <p:grpSp>
        <p:nvGrpSpPr>
          <p:cNvPr id="41" name="Group 41"/>
          <p:cNvGrpSpPr/>
          <p:nvPr/>
        </p:nvGrpSpPr>
        <p:grpSpPr>
          <a:xfrm>
            <a:off x="15754350" y="6246721"/>
            <a:ext cx="2097215" cy="2029335"/>
            <a:chOff x="0" y="0"/>
            <a:chExt cx="5016500" cy="4854131"/>
          </a:xfrm>
        </p:grpSpPr>
        <p:sp>
          <p:nvSpPr>
            <p:cNvPr id="42" name="Freeform 42"/>
            <p:cNvSpPr/>
            <p:nvPr/>
          </p:nvSpPr>
          <p:spPr>
            <a:xfrm>
              <a:off x="0" y="0"/>
              <a:ext cx="5016500" cy="4854131"/>
            </a:xfrm>
            <a:custGeom>
              <a:avLst/>
              <a:gdLst/>
              <a:ahLst/>
              <a:cxnLst/>
              <a:rect l="l" t="t" r="r" b="b"/>
              <a:pathLst>
                <a:path w="5016500" h="4854131">
                  <a:moveTo>
                    <a:pt x="92288" y="0"/>
                  </a:moveTo>
                  <a:lnTo>
                    <a:pt x="4924212" y="0"/>
                  </a:lnTo>
                  <a:cubicBezTo>
                    <a:pt x="4948688" y="0"/>
                    <a:pt x="4972162" y="9723"/>
                    <a:pt x="4989469" y="27031"/>
                  </a:cubicBezTo>
                  <a:cubicBezTo>
                    <a:pt x="5006777" y="44338"/>
                    <a:pt x="5016500" y="67812"/>
                    <a:pt x="5016500" y="92288"/>
                  </a:cubicBezTo>
                  <a:lnTo>
                    <a:pt x="5016500" y="4761843"/>
                  </a:lnTo>
                  <a:cubicBezTo>
                    <a:pt x="5016500" y="4786319"/>
                    <a:pt x="5006777" y="4809793"/>
                    <a:pt x="4989469" y="4827101"/>
                  </a:cubicBezTo>
                  <a:cubicBezTo>
                    <a:pt x="4972162" y="4844408"/>
                    <a:pt x="4948688" y="4854131"/>
                    <a:pt x="4924212" y="4854131"/>
                  </a:cubicBezTo>
                  <a:lnTo>
                    <a:pt x="92288" y="4854131"/>
                  </a:lnTo>
                  <a:cubicBezTo>
                    <a:pt x="67812" y="4854131"/>
                    <a:pt x="44338" y="4844408"/>
                    <a:pt x="27031" y="4827101"/>
                  </a:cubicBezTo>
                  <a:cubicBezTo>
                    <a:pt x="9723" y="4809793"/>
                    <a:pt x="0" y="4786319"/>
                    <a:pt x="0" y="4761843"/>
                  </a:cubicBezTo>
                  <a:lnTo>
                    <a:pt x="0" y="92288"/>
                  </a:lnTo>
                  <a:cubicBezTo>
                    <a:pt x="0" y="67812"/>
                    <a:pt x="9723" y="44338"/>
                    <a:pt x="27031" y="27031"/>
                  </a:cubicBezTo>
                  <a:cubicBezTo>
                    <a:pt x="44338" y="9723"/>
                    <a:pt x="67812" y="0"/>
                    <a:pt x="92288" y="0"/>
                  </a:cubicBezTo>
                  <a:close/>
                </a:path>
              </a:pathLst>
            </a:custGeom>
            <a:solidFill>
              <a:srgbClr val="0B1F3F"/>
            </a:solidFill>
            <a:ln w="9525" cap="sq">
              <a:solidFill>
                <a:srgbClr val="FF5F1F"/>
              </a:solidFill>
              <a:prstDash val="solid"/>
              <a:miter/>
            </a:ln>
          </p:spPr>
          <p:txBody>
            <a:bodyPr/>
            <a:lstStyle/>
            <a:p>
              <a:endParaRPr lang="en-US"/>
            </a:p>
          </p:txBody>
        </p:sp>
        <p:sp>
          <p:nvSpPr>
            <p:cNvPr id="43" name="TextBox 43"/>
            <p:cNvSpPr txBox="1"/>
            <p:nvPr/>
          </p:nvSpPr>
          <p:spPr>
            <a:xfrm>
              <a:off x="0" y="-38100"/>
              <a:ext cx="5016500" cy="4892231"/>
            </a:xfrm>
            <a:prstGeom prst="rect">
              <a:avLst/>
            </a:prstGeom>
          </p:spPr>
          <p:txBody>
            <a:bodyPr lIns="50800" tIns="50800" rIns="50800" bIns="50800" rtlCol="0" anchor="ctr"/>
            <a:lstStyle/>
            <a:p>
              <a:pPr algn="l">
                <a:lnSpc>
                  <a:spcPts val="1679"/>
                </a:lnSpc>
              </a:pPr>
              <a:endParaRPr/>
            </a:p>
          </p:txBody>
        </p:sp>
      </p:grpSp>
      <p:sp>
        <p:nvSpPr>
          <p:cNvPr id="44" name="TextBox 44"/>
          <p:cNvSpPr txBox="1"/>
          <p:nvPr/>
        </p:nvSpPr>
        <p:spPr>
          <a:xfrm>
            <a:off x="15868650" y="6736352"/>
            <a:ext cx="1925839" cy="1002448"/>
          </a:xfrm>
          <a:prstGeom prst="rect">
            <a:avLst/>
          </a:prstGeom>
        </p:spPr>
        <p:txBody>
          <a:bodyPr lIns="0" tIns="0" rIns="0" bIns="0" rtlCol="0" anchor="t">
            <a:spAutoFit/>
          </a:bodyPr>
          <a:lstStyle/>
          <a:p>
            <a:pPr algn="ctr">
              <a:lnSpc>
                <a:spcPts val="1960"/>
              </a:lnSpc>
              <a:spcBef>
                <a:spcPct val="0"/>
              </a:spcBef>
            </a:pPr>
            <a:r>
              <a:rPr lang="en-US" sz="1400" b="1">
                <a:solidFill>
                  <a:srgbClr val="FFFFFF"/>
                </a:solidFill>
                <a:latin typeface="Arimo Bold"/>
                <a:ea typeface="Arimo Bold"/>
                <a:cs typeface="Arimo Bold"/>
                <a:sym typeface="Arimo Bold"/>
              </a:rPr>
              <a:t>World Bank LPI 2.0, ITU, DataReportal, ESOMAR Directory, PAI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a:hlinkClick r:id="rId3" tooltip="https://www.irishtimes.com/motors/2025/04/23/dacias-boss-wants-to-move-upmarket-but-without-a-big-shift-in-prices"/>
          </p:cNvPr>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4">
              <a:alphaModFix amt="23000"/>
            </a:blip>
            <a:stretch>
              <a:fillRect/>
            </a:stretch>
          </a:blipFill>
        </p:spPr>
        <p:txBody>
          <a:bodyPr/>
          <a:lstStyle/>
          <a:p>
            <a:endParaRPr lang="en-US"/>
          </a:p>
        </p:txBody>
      </p:sp>
      <p:sp>
        <p:nvSpPr>
          <p:cNvPr id="3" name="TextBox 3"/>
          <p:cNvSpPr txBox="1"/>
          <p:nvPr/>
        </p:nvSpPr>
        <p:spPr>
          <a:xfrm>
            <a:off x="1219200" y="3581400"/>
            <a:ext cx="15811500" cy="1562100"/>
          </a:xfrm>
          <a:prstGeom prst="rect">
            <a:avLst/>
          </a:prstGeom>
        </p:spPr>
        <p:txBody>
          <a:bodyPr lIns="0" tIns="0" rIns="0" bIns="0" rtlCol="0" anchor="t">
            <a:spAutoFit/>
          </a:bodyPr>
          <a:lstStyle/>
          <a:p>
            <a:pPr algn="l">
              <a:lnSpc>
                <a:spcPts val="12060"/>
              </a:lnSpc>
            </a:pPr>
            <a:endParaRPr/>
          </a:p>
        </p:txBody>
      </p:sp>
      <p:sp>
        <p:nvSpPr>
          <p:cNvPr id="4" name="TextBox 4"/>
          <p:cNvSpPr txBox="1"/>
          <p:nvPr/>
        </p:nvSpPr>
        <p:spPr>
          <a:xfrm>
            <a:off x="2355707" y="3619500"/>
            <a:ext cx="16325088" cy="1524000"/>
          </a:xfrm>
          <a:prstGeom prst="rect">
            <a:avLst/>
          </a:prstGeom>
        </p:spPr>
        <p:txBody>
          <a:bodyPr lIns="0" tIns="0" rIns="0" bIns="0" rtlCol="0" anchor="t">
            <a:spAutoFit/>
          </a:bodyPr>
          <a:lstStyle/>
          <a:p>
            <a:pPr algn="l">
              <a:lnSpc>
                <a:spcPts val="12060"/>
              </a:lnSpc>
            </a:pPr>
            <a:r>
              <a:rPr lang="en-US" sz="10050" b="1">
                <a:solidFill>
                  <a:srgbClr val="FFFFFF"/>
                </a:solidFill>
                <a:latin typeface="Aptos Bold"/>
                <a:ea typeface="Aptos Bold"/>
                <a:cs typeface="Aptos Bold"/>
                <a:sym typeface="Aptos Bold"/>
              </a:rPr>
              <a:t>Bases of </a:t>
            </a:r>
            <a:r>
              <a:rPr lang="en-US" sz="10050" b="1">
                <a:solidFill>
                  <a:srgbClr val="FF5F1F"/>
                </a:solidFill>
                <a:latin typeface="Aptos Bold"/>
                <a:ea typeface="Aptos Bold"/>
                <a:cs typeface="Aptos Bold"/>
                <a:sym typeface="Aptos Bold"/>
              </a:rPr>
              <a:t>segmentation</a:t>
            </a:r>
            <a:r>
              <a:rPr lang="en-US" sz="10050" b="1">
                <a:solidFill>
                  <a:srgbClr val="FFFFFF"/>
                </a:solidFill>
                <a:latin typeface="Aptos Bold"/>
                <a:ea typeface="Aptos Bold"/>
                <a:cs typeface="Aptos Bold"/>
                <a:sym typeface="Aptos Bold"/>
              </a:rPr>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388933" y="4114329"/>
            <a:ext cx="2159198" cy="245773"/>
          </a:xfrm>
          <a:prstGeom prst="rect">
            <a:avLst/>
          </a:prstGeom>
        </p:spPr>
        <p:txBody>
          <a:bodyPr wrap="square" lIns="0" tIns="0" rIns="0" bIns="0" rtlCol="0" anchor="t">
            <a:spAutoFit/>
          </a:bodyPr>
          <a:lstStyle/>
          <a:p>
            <a:pPr algn="l">
              <a:lnSpc>
                <a:spcPts val="2100"/>
              </a:lnSpc>
            </a:pPr>
            <a:r>
              <a:rPr lang="en-US" sz="1500" b="1" dirty="0">
                <a:solidFill>
                  <a:srgbClr val="FF5F1F"/>
                </a:solidFill>
                <a:latin typeface="Arimo Bold"/>
                <a:ea typeface="Arimo Bold"/>
                <a:cs typeface="Arimo Bold"/>
                <a:sym typeface="Arimo Bold"/>
              </a:rPr>
              <a:t>DEMOGRAPHIC</a:t>
            </a:r>
          </a:p>
        </p:txBody>
      </p:sp>
      <p:sp>
        <p:nvSpPr>
          <p:cNvPr id="3" name="TextBox 3"/>
          <p:cNvSpPr txBox="1"/>
          <p:nvPr/>
        </p:nvSpPr>
        <p:spPr>
          <a:xfrm>
            <a:off x="1388933" y="4542954"/>
            <a:ext cx="3190875" cy="318135"/>
          </a:xfrm>
          <a:prstGeom prst="rect">
            <a:avLst/>
          </a:prstGeom>
        </p:spPr>
        <p:txBody>
          <a:bodyPr lIns="0" tIns="0" rIns="0" bIns="0" rtlCol="0" anchor="t">
            <a:spAutoFit/>
          </a:bodyPr>
          <a:lstStyle/>
          <a:p>
            <a:pPr algn="l">
              <a:lnSpc>
                <a:spcPts val="2415"/>
              </a:lnSpc>
            </a:pPr>
            <a:r>
              <a:rPr lang="en-US" sz="2100" b="1">
                <a:solidFill>
                  <a:srgbClr val="0B1F3F"/>
                </a:solidFill>
                <a:latin typeface="Arimo Bold"/>
                <a:ea typeface="Arimo Bold"/>
                <a:cs typeface="Arimo Bold"/>
                <a:sym typeface="Arimo Bold"/>
              </a:rPr>
              <a:t>Age, income, family</a:t>
            </a:r>
          </a:p>
        </p:txBody>
      </p:sp>
      <p:sp>
        <p:nvSpPr>
          <p:cNvPr id="4" name="TextBox 4"/>
          <p:cNvSpPr txBox="1"/>
          <p:nvPr/>
        </p:nvSpPr>
        <p:spPr>
          <a:xfrm>
            <a:off x="1388933" y="5076354"/>
            <a:ext cx="3190875" cy="178689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Europe is ageing. The 60+ “Golden Greys” are active, relatively affluent and open to new experiences.</a:t>
            </a:r>
          </a:p>
          <a:p>
            <a:pPr algn="l">
              <a:lnSpc>
                <a:spcPts val="2340"/>
              </a:lnSpc>
            </a:pPr>
            <a:r>
              <a:rPr lang="en-US" sz="1800">
                <a:solidFill>
                  <a:srgbClr val="0B1F3F"/>
                </a:solidFill>
                <a:latin typeface="Arimo"/>
                <a:ea typeface="Arimo"/>
                <a:cs typeface="Arimo"/>
                <a:sym typeface="Arimo"/>
              </a:rPr>
              <a:t>Catch: many attitudes are not driven by demographics.</a:t>
            </a:r>
          </a:p>
        </p:txBody>
      </p:sp>
      <p:sp>
        <p:nvSpPr>
          <p:cNvPr id="5" name="TextBox 5"/>
          <p:cNvSpPr txBox="1"/>
          <p:nvPr/>
        </p:nvSpPr>
        <p:spPr>
          <a:xfrm>
            <a:off x="5437058" y="4114329"/>
            <a:ext cx="1873448"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GEODEMOGRAPHIC</a:t>
            </a:r>
          </a:p>
        </p:txBody>
      </p:sp>
      <p:sp>
        <p:nvSpPr>
          <p:cNvPr id="6" name="TextBox 6"/>
          <p:cNvSpPr txBox="1"/>
          <p:nvPr/>
        </p:nvSpPr>
        <p:spPr>
          <a:xfrm>
            <a:off x="5437058" y="4542954"/>
            <a:ext cx="3190875" cy="318135"/>
          </a:xfrm>
          <a:prstGeom prst="rect">
            <a:avLst/>
          </a:prstGeom>
        </p:spPr>
        <p:txBody>
          <a:bodyPr lIns="0" tIns="0" rIns="0" bIns="0" rtlCol="0" anchor="t">
            <a:spAutoFit/>
          </a:bodyPr>
          <a:lstStyle/>
          <a:p>
            <a:pPr marL="0" lvl="0" indent="0" algn="l">
              <a:lnSpc>
                <a:spcPts val="2415"/>
              </a:lnSpc>
              <a:spcBef>
                <a:spcPct val="0"/>
              </a:spcBef>
            </a:pPr>
            <a:r>
              <a:rPr lang="en-US" sz="2100" b="1" u="none" strike="noStrike">
                <a:solidFill>
                  <a:srgbClr val="0B1F3F"/>
                </a:solidFill>
                <a:latin typeface="Arimo Bold"/>
                <a:ea typeface="Arimo Bold"/>
                <a:cs typeface="Arimo Bold"/>
                <a:sym typeface="Arimo Bold"/>
              </a:rPr>
              <a:t>Where you live</a:t>
            </a:r>
          </a:p>
        </p:txBody>
      </p:sp>
      <p:sp>
        <p:nvSpPr>
          <p:cNvPr id="7" name="TextBox 7"/>
          <p:cNvSpPr txBox="1"/>
          <p:nvPr/>
        </p:nvSpPr>
        <p:spPr>
          <a:xfrm>
            <a:off x="5437058" y="5076354"/>
            <a:ext cx="3190875" cy="2082165"/>
          </a:xfrm>
          <a:prstGeom prst="rect">
            <a:avLst/>
          </a:prstGeom>
        </p:spPr>
        <p:txBody>
          <a:bodyPr lIns="0" tIns="0" rIns="0" bIns="0" rtlCol="0" anchor="t">
            <a:spAutoFit/>
          </a:bodyPr>
          <a:lstStyle/>
          <a:p>
            <a:pPr marL="0" lvl="0" indent="0" algn="l">
              <a:lnSpc>
                <a:spcPts val="2340"/>
              </a:lnSpc>
              <a:spcBef>
                <a:spcPct val="0"/>
              </a:spcBef>
            </a:pPr>
            <a:r>
              <a:rPr lang="en-US" sz="1800" u="none" strike="noStrike">
                <a:solidFill>
                  <a:srgbClr val="0B1F3F"/>
                </a:solidFill>
                <a:latin typeface="Arimo"/>
                <a:ea typeface="Arimo"/>
                <a:cs typeface="Arimo"/>
                <a:sym typeface="Arimo"/>
              </a:rPr>
              <a:t>Geography + demographics: similar people live in similar places, even across borders.</a:t>
            </a:r>
          </a:p>
          <a:p>
            <a:pPr marL="0" lvl="0" indent="0" algn="l">
              <a:lnSpc>
                <a:spcPts val="2340"/>
              </a:lnSpc>
              <a:spcBef>
                <a:spcPct val="0"/>
              </a:spcBef>
            </a:pPr>
            <a:r>
              <a:rPr lang="en-US" sz="1800" u="none" strike="noStrike">
                <a:solidFill>
                  <a:srgbClr val="0B1F3F"/>
                </a:solidFill>
                <a:latin typeface="Arimo"/>
                <a:ea typeface="Arimo"/>
                <a:cs typeface="Arimo"/>
                <a:sym typeface="Arimo"/>
              </a:rPr>
              <a:t>1989: six clusters, e.g. S. Germany + N. Italy + Austria.</a:t>
            </a:r>
          </a:p>
          <a:p>
            <a:pPr marL="0" lvl="0" indent="0" algn="l">
              <a:lnSpc>
                <a:spcPts val="2340"/>
              </a:lnSpc>
              <a:spcBef>
                <a:spcPct val="0"/>
              </a:spcBef>
            </a:pPr>
            <a:r>
              <a:rPr lang="en-US" sz="1800" u="none" strike="noStrike">
                <a:solidFill>
                  <a:srgbClr val="0B1F3F"/>
                </a:solidFill>
                <a:latin typeface="Arimo"/>
                <a:ea typeface="Arimo"/>
                <a:cs typeface="Arimo"/>
                <a:sym typeface="Arimo"/>
              </a:rPr>
              <a:t>Today: Mosaic (Europe, China, Japan), PRIZM (US, Canada).</a:t>
            </a:r>
          </a:p>
        </p:txBody>
      </p:sp>
      <p:grpSp>
        <p:nvGrpSpPr>
          <p:cNvPr id="8" name="Group 8"/>
          <p:cNvGrpSpPr/>
          <p:nvPr/>
        </p:nvGrpSpPr>
        <p:grpSpPr>
          <a:xfrm>
            <a:off x="9287092" y="3828579"/>
            <a:ext cx="3762375" cy="4572000"/>
            <a:chOff x="0" y="0"/>
            <a:chExt cx="5016500" cy="6096000"/>
          </a:xfrm>
        </p:grpSpPr>
        <p:sp>
          <p:nvSpPr>
            <p:cNvPr id="9" name="Freeform 9"/>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10" name="TextBox 10"/>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sp>
        <p:nvSpPr>
          <p:cNvPr id="11" name="TextBox 11"/>
          <p:cNvSpPr txBox="1"/>
          <p:nvPr/>
        </p:nvSpPr>
        <p:spPr>
          <a:xfrm>
            <a:off x="9485183" y="4114329"/>
            <a:ext cx="2246857" cy="245773"/>
          </a:xfrm>
          <a:prstGeom prst="rect">
            <a:avLst/>
          </a:prstGeom>
        </p:spPr>
        <p:txBody>
          <a:bodyPr wrap="square" lIns="0" tIns="0" rIns="0" bIns="0" rtlCol="0" anchor="t">
            <a:spAutoFit/>
          </a:bodyPr>
          <a:lstStyle/>
          <a:p>
            <a:pPr algn="l">
              <a:lnSpc>
                <a:spcPts val="2100"/>
              </a:lnSpc>
            </a:pPr>
            <a:r>
              <a:rPr lang="en-US" sz="1500" b="1" dirty="0">
                <a:solidFill>
                  <a:srgbClr val="FF5F1F"/>
                </a:solidFill>
                <a:latin typeface="Arimo Bold"/>
                <a:ea typeface="Arimo Bold"/>
                <a:cs typeface="Arimo Bold"/>
                <a:sym typeface="Arimo Bold"/>
              </a:rPr>
              <a:t>PSYCHOGRAPHIC</a:t>
            </a:r>
          </a:p>
        </p:txBody>
      </p:sp>
      <p:sp>
        <p:nvSpPr>
          <p:cNvPr id="12" name="TextBox 12"/>
          <p:cNvSpPr txBox="1"/>
          <p:nvPr/>
        </p:nvSpPr>
        <p:spPr>
          <a:xfrm>
            <a:off x="9485183" y="4542954"/>
            <a:ext cx="3190875" cy="318135"/>
          </a:xfrm>
          <a:prstGeom prst="rect">
            <a:avLst/>
          </a:prstGeom>
        </p:spPr>
        <p:txBody>
          <a:bodyPr lIns="0" tIns="0" rIns="0" bIns="0" rtlCol="0" anchor="t">
            <a:spAutoFit/>
          </a:bodyPr>
          <a:lstStyle/>
          <a:p>
            <a:pPr algn="l">
              <a:lnSpc>
                <a:spcPts val="2415"/>
              </a:lnSpc>
            </a:pPr>
            <a:r>
              <a:rPr lang="en-US" sz="2100" b="1">
                <a:solidFill>
                  <a:srgbClr val="0B1F3F"/>
                </a:solidFill>
                <a:latin typeface="Arimo Bold"/>
                <a:ea typeface="Arimo Bold"/>
                <a:cs typeface="Arimo Bold"/>
                <a:sym typeface="Arimo Bold"/>
              </a:rPr>
              <a:t>Lifestyles and values</a:t>
            </a:r>
          </a:p>
        </p:txBody>
      </p:sp>
      <p:sp>
        <p:nvSpPr>
          <p:cNvPr id="13" name="TextBox 13"/>
          <p:cNvSpPr txBox="1"/>
          <p:nvPr/>
        </p:nvSpPr>
        <p:spPr>
          <a:xfrm>
            <a:off x="9485183" y="5076354"/>
            <a:ext cx="3190875" cy="1786565"/>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European tools: CCA, Kompas, social milieus, GfK Euro-Socio-Styles (8 “worlds”).</a:t>
            </a:r>
          </a:p>
          <a:p>
            <a:pPr algn="l">
              <a:lnSpc>
                <a:spcPts val="2340"/>
              </a:lnSpc>
            </a:pPr>
            <a:r>
              <a:rPr lang="en-US" sz="1800">
                <a:solidFill>
                  <a:srgbClr val="0B1F3F"/>
                </a:solidFill>
                <a:latin typeface="Arimo"/>
                <a:ea typeface="Arimo"/>
                <a:cs typeface="Arimo"/>
                <a:sym typeface="Arimo"/>
              </a:rPr>
              <a:t>Catch: US-made VALS misleads when used blindly elsewhere.</a:t>
            </a:r>
          </a:p>
        </p:txBody>
      </p:sp>
      <p:sp>
        <p:nvSpPr>
          <p:cNvPr id="14" name="TextBox 14"/>
          <p:cNvSpPr txBox="1"/>
          <p:nvPr/>
        </p:nvSpPr>
        <p:spPr>
          <a:xfrm>
            <a:off x="13533308" y="4114329"/>
            <a:ext cx="2201466"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BEHAVIOUR &amp; BENEFIT</a:t>
            </a:r>
          </a:p>
        </p:txBody>
      </p:sp>
      <p:sp>
        <p:nvSpPr>
          <p:cNvPr id="15" name="TextBox 15"/>
          <p:cNvSpPr txBox="1"/>
          <p:nvPr/>
        </p:nvSpPr>
        <p:spPr>
          <a:xfrm>
            <a:off x="13533308" y="4542954"/>
            <a:ext cx="3095625" cy="318135"/>
          </a:xfrm>
          <a:prstGeom prst="rect">
            <a:avLst/>
          </a:prstGeom>
        </p:spPr>
        <p:txBody>
          <a:bodyPr lIns="0" tIns="0" rIns="0" bIns="0" rtlCol="0" anchor="t">
            <a:spAutoFit/>
          </a:bodyPr>
          <a:lstStyle/>
          <a:p>
            <a:pPr algn="l">
              <a:lnSpc>
                <a:spcPts val="2415"/>
              </a:lnSpc>
            </a:pPr>
            <a:r>
              <a:rPr lang="en-US" sz="2100" b="1">
                <a:solidFill>
                  <a:srgbClr val="0B1F3F"/>
                </a:solidFill>
                <a:latin typeface="Arimo Bold"/>
                <a:ea typeface="Arimo Bold"/>
                <a:cs typeface="Arimo Bold"/>
                <a:sym typeface="Arimo Bold"/>
              </a:rPr>
              <a:t>What they do and seek</a:t>
            </a:r>
          </a:p>
        </p:txBody>
      </p:sp>
      <p:sp>
        <p:nvSpPr>
          <p:cNvPr id="16" name="TextBox 16"/>
          <p:cNvSpPr txBox="1"/>
          <p:nvPr/>
        </p:nvSpPr>
        <p:spPr>
          <a:xfrm>
            <a:off x="13533308" y="5076354"/>
            <a:ext cx="3095625" cy="1196340"/>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Usage rate, loyalty, occasion, benefit sought: safety, image or speed in a car.</a:t>
            </a:r>
          </a:p>
          <a:p>
            <a:pPr algn="l">
              <a:lnSpc>
                <a:spcPts val="2340"/>
              </a:lnSpc>
            </a:pPr>
            <a:r>
              <a:rPr lang="en-US" sz="1800">
                <a:solidFill>
                  <a:srgbClr val="0B1F3F"/>
                </a:solidFill>
                <a:latin typeface="Arimo"/>
                <a:ea typeface="Arimo"/>
                <a:cs typeface="Arimo"/>
                <a:sym typeface="Arimo"/>
              </a:rPr>
              <a:t>Catch: you need primary data.</a:t>
            </a:r>
          </a:p>
        </p:txBody>
      </p:sp>
      <p:sp>
        <p:nvSpPr>
          <p:cNvPr id="17" name="TextBox 17"/>
          <p:cNvSpPr txBox="1"/>
          <p:nvPr/>
        </p:nvSpPr>
        <p:spPr>
          <a:xfrm>
            <a:off x="10134600" y="9095190"/>
            <a:ext cx="15811500" cy="246221"/>
          </a:xfrm>
          <a:prstGeom prst="rect">
            <a:avLst/>
          </a:prstGeom>
        </p:spPr>
        <p:txBody>
          <a:bodyPr lIns="0" tIns="0" rIns="0" bIns="0" rtlCol="0" anchor="t">
            <a:spAutoFit/>
          </a:bodyPr>
          <a:lstStyle/>
          <a:p>
            <a:pPr lvl="0">
              <a:spcBef>
                <a:spcPct val="0"/>
              </a:spcBef>
            </a:pPr>
            <a:r>
              <a:rPr lang="en-GB" sz="1600" b="1" dirty="0"/>
              <a:t>Euro-Socio-Styles®</a:t>
            </a:r>
            <a:r>
              <a:rPr lang="en-GB" sz="1600" dirty="0"/>
              <a:t> </a:t>
            </a:r>
            <a:endParaRPr lang="en-US" sz="1650" u="none" strike="noStrike" dirty="0">
              <a:solidFill>
                <a:srgbClr val="555E69"/>
              </a:solidFill>
              <a:latin typeface="Arimo"/>
              <a:ea typeface="Arimo"/>
              <a:cs typeface="Arimo"/>
              <a:sym typeface="Arimo"/>
            </a:endParaRPr>
          </a:p>
        </p:txBody>
      </p:sp>
      <p:grpSp>
        <p:nvGrpSpPr>
          <p:cNvPr id="18" name="Group 18"/>
          <p:cNvGrpSpPr/>
          <p:nvPr/>
        </p:nvGrpSpPr>
        <p:grpSpPr>
          <a:xfrm>
            <a:off x="1103183" y="3828579"/>
            <a:ext cx="3762375" cy="4572000"/>
            <a:chOff x="0" y="0"/>
            <a:chExt cx="5016500" cy="6096000"/>
          </a:xfrm>
        </p:grpSpPr>
        <p:sp>
          <p:nvSpPr>
            <p:cNvPr id="19" name="Freeform 19"/>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20" name="TextBox 20"/>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grpSp>
        <p:nvGrpSpPr>
          <p:cNvPr id="21" name="Group 21"/>
          <p:cNvGrpSpPr/>
          <p:nvPr/>
        </p:nvGrpSpPr>
        <p:grpSpPr>
          <a:xfrm>
            <a:off x="5198936" y="3828574"/>
            <a:ext cx="3762375" cy="4572000"/>
            <a:chOff x="0" y="0"/>
            <a:chExt cx="5016500" cy="6096000"/>
          </a:xfrm>
        </p:grpSpPr>
        <p:sp>
          <p:nvSpPr>
            <p:cNvPr id="22" name="Freeform 22"/>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23" name="TextBox 23"/>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grpSp>
        <p:nvGrpSpPr>
          <p:cNvPr id="24" name="Group 24"/>
          <p:cNvGrpSpPr/>
          <p:nvPr/>
        </p:nvGrpSpPr>
        <p:grpSpPr>
          <a:xfrm>
            <a:off x="13325692" y="3828579"/>
            <a:ext cx="3762375" cy="4572000"/>
            <a:chOff x="0" y="0"/>
            <a:chExt cx="5016500" cy="6096000"/>
          </a:xfrm>
        </p:grpSpPr>
        <p:sp>
          <p:nvSpPr>
            <p:cNvPr id="25" name="Freeform 25"/>
            <p:cNvSpPr/>
            <p:nvPr/>
          </p:nvSpPr>
          <p:spPr>
            <a:xfrm>
              <a:off x="0" y="0"/>
              <a:ext cx="5016500" cy="6096000"/>
            </a:xfrm>
            <a:custGeom>
              <a:avLst/>
              <a:gdLst/>
              <a:ahLst/>
              <a:cxnLst/>
              <a:rect l="l" t="t" r="r" b="b"/>
              <a:pathLst>
                <a:path w="5016500" h="6096000">
                  <a:moveTo>
                    <a:pt x="51443" y="0"/>
                  </a:moveTo>
                  <a:lnTo>
                    <a:pt x="4965057" y="0"/>
                  </a:lnTo>
                  <a:cubicBezTo>
                    <a:pt x="4978700" y="0"/>
                    <a:pt x="4991785" y="5420"/>
                    <a:pt x="5001433" y="15067"/>
                  </a:cubicBezTo>
                  <a:cubicBezTo>
                    <a:pt x="5011080" y="24715"/>
                    <a:pt x="5016500" y="37799"/>
                    <a:pt x="5016500" y="51443"/>
                  </a:cubicBezTo>
                  <a:lnTo>
                    <a:pt x="5016500" y="6044557"/>
                  </a:lnTo>
                  <a:cubicBezTo>
                    <a:pt x="5016500" y="6058200"/>
                    <a:pt x="5011080" y="6071285"/>
                    <a:pt x="5001433" y="6080933"/>
                  </a:cubicBezTo>
                  <a:cubicBezTo>
                    <a:pt x="4991785" y="6090580"/>
                    <a:pt x="4978700" y="6096000"/>
                    <a:pt x="4965057" y="6096000"/>
                  </a:cubicBezTo>
                  <a:lnTo>
                    <a:pt x="51443" y="6096000"/>
                  </a:lnTo>
                  <a:cubicBezTo>
                    <a:pt x="37799" y="6096000"/>
                    <a:pt x="24715" y="6090580"/>
                    <a:pt x="15067" y="6080933"/>
                  </a:cubicBezTo>
                  <a:cubicBezTo>
                    <a:pt x="5420" y="6071285"/>
                    <a:pt x="0" y="6058200"/>
                    <a:pt x="0" y="6044557"/>
                  </a:cubicBezTo>
                  <a:lnTo>
                    <a:pt x="0" y="51443"/>
                  </a:lnTo>
                  <a:cubicBezTo>
                    <a:pt x="0" y="37799"/>
                    <a:pt x="5420" y="24715"/>
                    <a:pt x="15067" y="15067"/>
                  </a:cubicBezTo>
                  <a:cubicBezTo>
                    <a:pt x="24715" y="5420"/>
                    <a:pt x="37799" y="0"/>
                    <a:pt x="51443" y="0"/>
                  </a:cubicBezTo>
                  <a:close/>
                </a:path>
              </a:pathLst>
            </a:custGeom>
            <a:ln w="9525" cap="sq">
              <a:solidFill>
                <a:srgbClr val="FF5F1F"/>
              </a:solidFill>
              <a:prstDash val="solid"/>
              <a:miter/>
            </a:ln>
          </p:spPr>
          <p:txBody>
            <a:bodyPr/>
            <a:lstStyle/>
            <a:p>
              <a:endParaRPr lang="en-US"/>
            </a:p>
          </p:txBody>
        </p:sp>
        <p:sp>
          <p:nvSpPr>
            <p:cNvPr id="26" name="TextBox 26"/>
            <p:cNvSpPr txBox="1"/>
            <p:nvPr/>
          </p:nvSpPr>
          <p:spPr>
            <a:xfrm>
              <a:off x="0" y="-38100"/>
              <a:ext cx="5016500" cy="6134100"/>
            </a:xfrm>
            <a:prstGeom prst="rect">
              <a:avLst/>
            </a:prstGeom>
          </p:spPr>
          <p:txBody>
            <a:bodyPr lIns="50800" tIns="50800" rIns="50800" bIns="50800" rtlCol="0" anchor="ctr"/>
            <a:lstStyle/>
            <a:p>
              <a:pPr algn="l">
                <a:lnSpc>
                  <a:spcPts val="1679"/>
                </a:lnSpc>
              </a:pPr>
              <a:endParaRPr/>
            </a:p>
          </p:txBody>
        </p:sp>
      </p:grpSp>
      <p:grpSp>
        <p:nvGrpSpPr>
          <p:cNvPr id="27" name="Group 27"/>
          <p:cNvGrpSpPr/>
          <p:nvPr/>
        </p:nvGrpSpPr>
        <p:grpSpPr>
          <a:xfrm>
            <a:off x="1028700" y="1028700"/>
            <a:ext cx="14706073" cy="2248842"/>
            <a:chOff x="0" y="0"/>
            <a:chExt cx="19608098" cy="2998456"/>
          </a:xfrm>
        </p:grpSpPr>
        <p:sp>
          <p:nvSpPr>
            <p:cNvPr id="28" name="Freeform 28"/>
            <p:cNvSpPr/>
            <p:nvPr/>
          </p:nvSpPr>
          <p:spPr>
            <a:xfrm>
              <a:off x="0" y="0"/>
              <a:ext cx="19608098" cy="2998456"/>
            </a:xfrm>
            <a:custGeom>
              <a:avLst/>
              <a:gdLst/>
              <a:ahLst/>
              <a:cxnLst/>
              <a:rect l="l" t="t" r="r" b="b"/>
              <a:pathLst>
                <a:path w="19608098" h="2998456">
                  <a:moveTo>
                    <a:pt x="13161" y="0"/>
                  </a:moveTo>
                  <a:lnTo>
                    <a:pt x="19594937" y="0"/>
                  </a:lnTo>
                  <a:cubicBezTo>
                    <a:pt x="19598427" y="0"/>
                    <a:pt x="19601774" y="1387"/>
                    <a:pt x="19604244" y="3855"/>
                  </a:cubicBezTo>
                  <a:cubicBezTo>
                    <a:pt x="19606712" y="6323"/>
                    <a:pt x="19608098" y="9671"/>
                    <a:pt x="19608098" y="13161"/>
                  </a:cubicBezTo>
                  <a:lnTo>
                    <a:pt x="19608098" y="2985295"/>
                  </a:lnTo>
                  <a:cubicBezTo>
                    <a:pt x="19608098" y="2988786"/>
                    <a:pt x="19606712" y="2992133"/>
                    <a:pt x="19604244" y="2994601"/>
                  </a:cubicBezTo>
                  <a:cubicBezTo>
                    <a:pt x="19601774" y="2997070"/>
                    <a:pt x="19598427" y="2998456"/>
                    <a:pt x="19594937" y="2998456"/>
                  </a:cubicBezTo>
                  <a:lnTo>
                    <a:pt x="13161" y="2998456"/>
                  </a:lnTo>
                  <a:cubicBezTo>
                    <a:pt x="9671" y="2998456"/>
                    <a:pt x="6323" y="2997070"/>
                    <a:pt x="3855" y="2994601"/>
                  </a:cubicBezTo>
                  <a:cubicBezTo>
                    <a:pt x="1387" y="2992133"/>
                    <a:pt x="0" y="2988786"/>
                    <a:pt x="0" y="2985295"/>
                  </a:cubicBezTo>
                  <a:lnTo>
                    <a:pt x="0" y="13161"/>
                  </a:lnTo>
                  <a:cubicBezTo>
                    <a:pt x="0" y="9671"/>
                    <a:pt x="1387" y="6323"/>
                    <a:pt x="3855" y="3855"/>
                  </a:cubicBezTo>
                  <a:cubicBezTo>
                    <a:pt x="6323" y="1387"/>
                    <a:pt x="9671" y="0"/>
                    <a:pt x="13161" y="0"/>
                  </a:cubicBezTo>
                  <a:close/>
                </a:path>
              </a:pathLst>
            </a:custGeom>
            <a:gradFill rotWithShape="1">
              <a:gsLst>
                <a:gs pos="0">
                  <a:srgbClr val="89D957">
                    <a:alpha val="8000"/>
                  </a:srgbClr>
                </a:gs>
                <a:gs pos="100000">
                  <a:srgbClr val="C9E265">
                    <a:alpha val="8000"/>
                  </a:srgbClr>
                </a:gs>
              </a:gsLst>
              <a:lin ang="0"/>
            </a:gradFill>
            <a:ln w="9525" cap="sq">
              <a:solidFill>
                <a:srgbClr val="FF5F1F">
                  <a:alpha val="7843"/>
                </a:srgbClr>
              </a:solidFill>
              <a:prstDash val="solid"/>
              <a:miter/>
            </a:ln>
          </p:spPr>
          <p:txBody>
            <a:bodyPr/>
            <a:lstStyle/>
            <a:p>
              <a:endParaRPr lang="en-US"/>
            </a:p>
          </p:txBody>
        </p:sp>
        <p:sp>
          <p:nvSpPr>
            <p:cNvPr id="29" name="TextBox 29"/>
            <p:cNvSpPr txBox="1"/>
            <p:nvPr/>
          </p:nvSpPr>
          <p:spPr>
            <a:xfrm>
              <a:off x="0" y="-38100"/>
              <a:ext cx="19608098" cy="3036556"/>
            </a:xfrm>
            <a:prstGeom prst="rect">
              <a:avLst/>
            </a:prstGeom>
          </p:spPr>
          <p:txBody>
            <a:bodyPr lIns="50800" tIns="50800" rIns="50800" bIns="50800" rtlCol="0" anchor="ctr"/>
            <a:lstStyle/>
            <a:p>
              <a:pPr algn="l">
                <a:lnSpc>
                  <a:spcPts val="1679"/>
                </a:lnSpc>
              </a:pPr>
              <a:endParaRPr/>
            </a:p>
          </p:txBody>
        </p:sp>
      </p:grpSp>
      <p:sp>
        <p:nvSpPr>
          <p:cNvPr id="30" name="TextBox 30"/>
          <p:cNvSpPr txBox="1"/>
          <p:nvPr/>
        </p:nvSpPr>
        <p:spPr>
          <a:xfrm>
            <a:off x="1388933" y="1260639"/>
            <a:ext cx="1301908" cy="276198"/>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GEOGRAPHIC</a:t>
            </a:r>
          </a:p>
        </p:txBody>
      </p:sp>
      <p:sp>
        <p:nvSpPr>
          <p:cNvPr id="31" name="TextBox 31"/>
          <p:cNvSpPr txBox="1"/>
          <p:nvPr/>
        </p:nvSpPr>
        <p:spPr>
          <a:xfrm>
            <a:off x="1388933" y="1689264"/>
            <a:ext cx="8937799" cy="318162"/>
          </a:xfrm>
          <a:prstGeom prst="rect">
            <a:avLst/>
          </a:prstGeom>
        </p:spPr>
        <p:txBody>
          <a:bodyPr lIns="0" tIns="0" rIns="0" bIns="0" rtlCol="0" anchor="t">
            <a:spAutoFit/>
          </a:bodyPr>
          <a:lstStyle/>
          <a:p>
            <a:pPr algn="l">
              <a:lnSpc>
                <a:spcPts val="2415"/>
              </a:lnSpc>
            </a:pPr>
            <a:r>
              <a:rPr lang="en-US" sz="2100" b="1">
                <a:solidFill>
                  <a:srgbClr val="0B1F3F"/>
                </a:solidFill>
                <a:latin typeface="Arimo Bold"/>
                <a:ea typeface="Arimo Bold"/>
                <a:cs typeface="Arimo Bold"/>
                <a:sym typeface="Arimo Bold"/>
              </a:rPr>
              <a:t>Neighbours across borders</a:t>
            </a:r>
          </a:p>
        </p:txBody>
      </p:sp>
      <p:sp>
        <p:nvSpPr>
          <p:cNvPr id="32" name="TextBox 32"/>
          <p:cNvSpPr txBox="1"/>
          <p:nvPr/>
        </p:nvSpPr>
        <p:spPr>
          <a:xfrm>
            <a:off x="1388933" y="2079721"/>
            <a:ext cx="14345841" cy="1491615"/>
          </a:xfrm>
          <a:prstGeom prst="rect">
            <a:avLst/>
          </a:prstGeom>
        </p:spPr>
        <p:txBody>
          <a:bodyPr lIns="0" tIns="0" rIns="0" bIns="0" rtlCol="0" anchor="t">
            <a:spAutoFit/>
          </a:bodyPr>
          <a:lstStyle/>
          <a:p>
            <a:pPr algn="l">
              <a:lnSpc>
                <a:spcPts val="2340"/>
              </a:lnSpc>
            </a:pPr>
            <a:r>
              <a:rPr lang="en-US" sz="1800">
                <a:solidFill>
                  <a:srgbClr val="0B1F3F"/>
                </a:solidFill>
                <a:latin typeface="Arimo"/>
                <a:ea typeface="Arimo"/>
                <a:cs typeface="Arimo"/>
                <a:sym typeface="Arimo"/>
              </a:rPr>
              <a:t>Can be performed at the macro-segmentation level, as well as internally, identifying different consumer segments within a given geographic region. Dividing markets into geographic subsets. </a:t>
            </a:r>
            <a:r>
              <a:rPr lang="en-US" sz="1800" b="1">
                <a:solidFill>
                  <a:srgbClr val="0B1F3F"/>
                </a:solidFill>
                <a:latin typeface="Arimo Bold"/>
                <a:ea typeface="Arimo Bold"/>
                <a:cs typeface="Arimo Bold"/>
                <a:sym typeface="Arimo Bold"/>
              </a:rPr>
              <a:t>This usually means the selection of countries that are located close to one another, based on the assumption that they will have many common traits and behaviours</a:t>
            </a:r>
          </a:p>
          <a:p>
            <a:pPr algn="l">
              <a:lnSpc>
                <a:spcPts val="2340"/>
              </a:lnSpc>
            </a:pPr>
            <a:endParaRPr lang="en-US" sz="1800" b="1">
              <a:solidFill>
                <a:srgbClr val="0B1F3F"/>
              </a:solidFill>
              <a:latin typeface="Arimo Bold"/>
              <a:ea typeface="Arimo Bold"/>
              <a:cs typeface="Arimo Bold"/>
              <a:sym typeface="Arimo Bold"/>
            </a:endParaRPr>
          </a:p>
          <a:p>
            <a:pPr algn="l">
              <a:lnSpc>
                <a:spcPts val="2340"/>
              </a:lnSpc>
            </a:pPr>
            <a:endParaRPr lang="en-US" sz="1800" b="1">
              <a:solidFill>
                <a:srgbClr val="0B1F3F"/>
              </a:solidFill>
              <a:latin typeface="Arimo Bold"/>
              <a:ea typeface="Arimo Bold"/>
              <a:cs typeface="Arimo Bold"/>
              <a:sym typeface="Arimo Bold"/>
            </a:endParaRPr>
          </a:p>
        </p:txBody>
      </p:sp>
      <p:sp>
        <p:nvSpPr>
          <p:cNvPr id="33" name="TextBox 33"/>
          <p:cNvSpPr txBox="1"/>
          <p:nvPr/>
        </p:nvSpPr>
        <p:spPr>
          <a:xfrm>
            <a:off x="9695728" y="7287652"/>
            <a:ext cx="3157387" cy="1669740"/>
          </a:xfrm>
          <a:prstGeom prst="rect">
            <a:avLst/>
          </a:prstGeom>
        </p:spPr>
        <p:txBody>
          <a:bodyPr lIns="0" tIns="0" rIns="0" bIns="0" rtlCol="0" anchor="t">
            <a:spAutoFit/>
          </a:bodyPr>
          <a:lstStyle/>
          <a:p>
            <a:pPr algn="ctr">
              <a:lnSpc>
                <a:spcPts val="2185"/>
              </a:lnSpc>
              <a:spcBef>
                <a:spcPct val="0"/>
              </a:spcBef>
            </a:pPr>
            <a:r>
              <a:rPr lang="en-US" sz="1900" b="1" dirty="0">
                <a:solidFill>
                  <a:srgbClr val="000000"/>
                </a:solidFill>
                <a:latin typeface="Arimo Bold"/>
                <a:ea typeface="Arimo Bold"/>
                <a:cs typeface="Arimo Bold"/>
                <a:sym typeface="Arimo Bold"/>
              </a:rPr>
              <a:t>Secure World, Magic World, Authentic World, </a:t>
            </a:r>
          </a:p>
          <a:p>
            <a:pPr algn="ctr">
              <a:lnSpc>
                <a:spcPts val="2185"/>
              </a:lnSpc>
              <a:spcBef>
                <a:spcPct val="0"/>
              </a:spcBef>
            </a:pPr>
            <a:r>
              <a:rPr lang="en-US" sz="1900" b="1" dirty="0">
                <a:solidFill>
                  <a:srgbClr val="000000"/>
                </a:solidFill>
                <a:latin typeface="Arimo Bold"/>
                <a:ea typeface="Arimo Bold"/>
                <a:cs typeface="Arimo Bold"/>
                <a:sym typeface="Arimo Bold"/>
              </a:rPr>
              <a:t>Standing World, New World, Challenged World, Harmonious World</a:t>
            </a:r>
          </a:p>
          <a:p>
            <a:pPr algn="ctr">
              <a:lnSpc>
                <a:spcPts val="2185"/>
              </a:lnSpc>
              <a:spcBef>
                <a:spcPct val="0"/>
              </a:spcBef>
            </a:pPr>
            <a:r>
              <a:rPr lang="en-US" sz="1900" b="1" dirty="0">
                <a:solidFill>
                  <a:srgbClr val="000000"/>
                </a:solidFill>
                <a:latin typeface="Arimo Bold"/>
                <a:ea typeface="Arimo Bold"/>
                <a:cs typeface="Arimo Bold"/>
                <a:sym typeface="Arimo Bold"/>
              </a:rPr>
              <a:t>Cosmopolitan World</a:t>
            </a:r>
          </a:p>
        </p:txBody>
      </p:sp>
      <p:pic>
        <p:nvPicPr>
          <p:cNvPr id="34" name="Picture 33">
            <a:extLst>
              <a:ext uri="{FF2B5EF4-FFF2-40B4-BE49-F238E27FC236}">
                <a16:creationId xmlns:a16="http://schemas.microsoft.com/office/drawing/2014/main" id="{84C49201-8C02-CB5E-C4D4-52930E4B789D}"/>
              </a:ext>
            </a:extLst>
          </p:cNvPr>
          <p:cNvPicPr>
            <a:picLocks noChangeAspect="1"/>
          </p:cNvPicPr>
          <p:nvPr/>
        </p:nvPicPr>
        <p:blipFill>
          <a:blip r:embed="rId3"/>
          <a:stretch>
            <a:fillRect/>
          </a:stretch>
        </p:blipFill>
        <p:spPr>
          <a:xfrm>
            <a:off x="552324" y="7565954"/>
            <a:ext cx="4508500" cy="1968500"/>
          </a:xfrm>
          <a:prstGeom prst="rect">
            <a:avLst/>
          </a:prstGeom>
        </p:spPr>
      </p:pic>
      <p:pic>
        <p:nvPicPr>
          <p:cNvPr id="35" name="Picture 34">
            <a:extLst>
              <a:ext uri="{FF2B5EF4-FFF2-40B4-BE49-F238E27FC236}">
                <a16:creationId xmlns:a16="http://schemas.microsoft.com/office/drawing/2014/main" id="{B2DE91FE-4DE5-60AF-55A3-CCB6FC1BE03A}"/>
              </a:ext>
            </a:extLst>
          </p:cNvPr>
          <p:cNvPicPr>
            <a:picLocks noChangeAspect="1"/>
          </p:cNvPicPr>
          <p:nvPr/>
        </p:nvPicPr>
        <p:blipFill>
          <a:blip r:embed="rId4"/>
          <a:stretch>
            <a:fillRect/>
          </a:stretch>
        </p:blipFill>
        <p:spPr>
          <a:xfrm>
            <a:off x="5219637" y="7513407"/>
            <a:ext cx="4265546" cy="1926735"/>
          </a:xfrm>
          <a:prstGeom prst="rect">
            <a:avLst/>
          </a:prstGeom>
        </p:spPr>
      </p:pic>
      <p:pic>
        <p:nvPicPr>
          <p:cNvPr id="36" name="Picture 35">
            <a:extLst>
              <a:ext uri="{FF2B5EF4-FFF2-40B4-BE49-F238E27FC236}">
                <a16:creationId xmlns:a16="http://schemas.microsoft.com/office/drawing/2014/main" id="{D0027D05-C201-F3CB-F79A-B87452B4BE6B}"/>
              </a:ext>
            </a:extLst>
          </p:cNvPr>
          <p:cNvPicPr>
            <a:picLocks noChangeAspect="1"/>
          </p:cNvPicPr>
          <p:nvPr/>
        </p:nvPicPr>
        <p:blipFill>
          <a:blip r:embed="rId5"/>
          <a:stretch>
            <a:fillRect/>
          </a:stretch>
        </p:blipFill>
        <p:spPr>
          <a:xfrm>
            <a:off x="13429716" y="6628929"/>
            <a:ext cx="3898900" cy="2057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a:hlinkClick r:id="rId3" tooltip="https://www.irishtimes.com/motors/2025/04/23/dacias-boss-wants-to-move-upmarket-but-without-a-big-shift-in-prices"/>
          </p:cNvPr>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4">
              <a:alphaModFix amt="51000"/>
            </a:blip>
            <a:stretch>
              <a:fillRect/>
            </a:stretch>
          </a:blipFill>
        </p:spPr>
        <p:txBody>
          <a:bodyPr/>
          <a:lstStyle/>
          <a:p>
            <a:endParaRPr lang="en-US"/>
          </a:p>
        </p:txBody>
      </p:sp>
      <p:sp>
        <p:nvSpPr>
          <p:cNvPr id="3" name="TextBox 3"/>
          <p:cNvSpPr txBox="1"/>
          <p:nvPr/>
        </p:nvSpPr>
        <p:spPr>
          <a:xfrm>
            <a:off x="1219200" y="3581400"/>
            <a:ext cx="15811500" cy="1562100"/>
          </a:xfrm>
          <a:prstGeom prst="rect">
            <a:avLst/>
          </a:prstGeom>
        </p:spPr>
        <p:txBody>
          <a:bodyPr lIns="0" tIns="0" rIns="0" bIns="0" rtlCol="0" anchor="t">
            <a:spAutoFit/>
          </a:bodyPr>
          <a:lstStyle/>
          <a:p>
            <a:pPr algn="l">
              <a:lnSpc>
                <a:spcPts val="12060"/>
              </a:lnSpc>
            </a:pPr>
            <a:endParaRPr/>
          </a:p>
        </p:txBody>
      </p:sp>
      <p:sp>
        <p:nvSpPr>
          <p:cNvPr id="4" name="TextBox 4"/>
          <p:cNvSpPr txBox="1"/>
          <p:nvPr/>
        </p:nvSpPr>
        <p:spPr>
          <a:xfrm>
            <a:off x="2355707" y="3619500"/>
            <a:ext cx="16325088" cy="1524000"/>
          </a:xfrm>
          <a:prstGeom prst="rect">
            <a:avLst/>
          </a:prstGeom>
        </p:spPr>
        <p:txBody>
          <a:bodyPr lIns="0" tIns="0" rIns="0" bIns="0" rtlCol="0" anchor="t">
            <a:spAutoFit/>
          </a:bodyPr>
          <a:lstStyle/>
          <a:p>
            <a:pPr algn="l">
              <a:lnSpc>
                <a:spcPts val="12060"/>
              </a:lnSpc>
            </a:pPr>
            <a:r>
              <a:rPr lang="en-US" sz="10050" b="1">
                <a:solidFill>
                  <a:srgbClr val="FFFFFF"/>
                </a:solidFill>
                <a:latin typeface="Aptos Bold"/>
                <a:ea typeface="Aptos Bold"/>
                <a:cs typeface="Aptos Bold"/>
                <a:sym typeface="Aptos Bold"/>
              </a:rPr>
              <a:t>What can </a:t>
            </a:r>
            <a:r>
              <a:rPr lang="en-US" sz="10050" b="1">
                <a:solidFill>
                  <a:srgbClr val="FF5F1F"/>
                </a:solidFill>
                <a:latin typeface="Aptos Bold"/>
                <a:ea typeface="Aptos Bold"/>
                <a:cs typeface="Aptos Bold"/>
                <a:sym typeface="Aptos Bold"/>
              </a:rPr>
              <a:t>go wrong</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066800" y="794066"/>
            <a:ext cx="15426231" cy="6580420"/>
          </a:xfrm>
          <a:custGeom>
            <a:avLst/>
            <a:gdLst/>
            <a:ahLst/>
            <a:cxnLst/>
            <a:rect l="l" t="t" r="r" b="b"/>
            <a:pathLst>
              <a:path w="15426231" h="6580420">
                <a:moveTo>
                  <a:pt x="0" y="0"/>
                </a:moveTo>
                <a:lnTo>
                  <a:pt x="15426231" y="0"/>
                </a:lnTo>
                <a:lnTo>
                  <a:pt x="15426231" y="6580420"/>
                </a:lnTo>
                <a:lnTo>
                  <a:pt x="0" y="6580420"/>
                </a:lnTo>
                <a:lnTo>
                  <a:pt x="0" y="0"/>
                </a:lnTo>
                <a:close/>
              </a:path>
            </a:pathLst>
          </a:custGeom>
          <a:blipFill>
            <a:blip r:embed="rId3"/>
            <a:stretch>
              <a:fillRect/>
            </a:stretch>
          </a:blipFill>
        </p:spPr>
        <p:txBody>
          <a:bodyPr/>
          <a:lstStyle/>
          <a:p>
            <a:endParaRPr lang="en-US"/>
          </a:p>
        </p:txBody>
      </p:sp>
      <p:graphicFrame>
        <p:nvGraphicFramePr>
          <p:cNvPr id="3" name="Object 3"/>
          <p:cNvGraphicFramePr/>
          <p:nvPr>
            <p:extLst>
              <p:ext uri="{D42A27DB-BD31-4B8C-83A1-F6EECF244321}">
                <p14:modId xmlns:p14="http://schemas.microsoft.com/office/powerpoint/2010/main" val="3215337684"/>
              </p:ext>
            </p:extLst>
          </p:nvPr>
        </p:nvGraphicFramePr>
        <p:xfrm>
          <a:off x="5257800" y="7606984"/>
          <a:ext cx="5657850" cy="3771900"/>
        </p:xfrm>
        <a:graphic>
          <a:graphicData uri="http://schemas.openxmlformats.org/presentationml/2006/ole">
            <mc:AlternateContent xmlns:mc="http://schemas.openxmlformats.org/markup-compatibility/2006">
              <mc:Choice xmlns:v="urn:schemas-microsoft-com:vml" Requires="v">
                <p:oleObj name="Worksheet" r:id="rId4" imgW="6781800" imgH="4902200" progId="Excel.Sheet.12">
                  <p:embed/>
                </p:oleObj>
              </mc:Choice>
              <mc:Fallback>
                <p:oleObj name="Worksheet" r:id="rId4" imgW="6781800" imgH="4902200" progId="Excel.Sheet.12">
                  <p:embed/>
                  <p:pic>
                    <p:nvPicPr>
                      <p:cNvPr id="0" name=""/>
                      <p:cNvPicPr/>
                      <p:nvPr/>
                    </p:nvPicPr>
                    <p:blipFill>
                      <a:blip r:embed="rId5"/>
                      <a:stretch>
                        <a:fillRect/>
                      </a:stretch>
                    </p:blipFill>
                    <p:spPr>
                      <a:xfrm>
                        <a:off x="5257800" y="7606984"/>
                        <a:ext cx="5657850" cy="3771900"/>
                      </a:xfrm>
                      <a:prstGeom prst="rect">
                        <a:avLst/>
                      </a:prstGeom>
                    </p:spPr>
                  </p:pic>
                </p:oleObj>
              </mc:Fallback>
            </mc:AlternateContent>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38250" y="1362075"/>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Choosing where to play</a:t>
            </a:r>
          </a:p>
        </p:txBody>
      </p:sp>
      <p:grpSp>
        <p:nvGrpSpPr>
          <p:cNvPr id="3" name="Group 3"/>
          <p:cNvGrpSpPr/>
          <p:nvPr/>
        </p:nvGrpSpPr>
        <p:grpSpPr>
          <a:xfrm>
            <a:off x="1238250" y="2762250"/>
            <a:ext cx="7620000" cy="4572000"/>
            <a:chOff x="0" y="0"/>
            <a:chExt cx="10160000" cy="6096000"/>
          </a:xfrm>
        </p:grpSpPr>
        <p:sp>
          <p:nvSpPr>
            <p:cNvPr id="4" name="Freeform 4"/>
            <p:cNvSpPr/>
            <p:nvPr/>
          </p:nvSpPr>
          <p:spPr>
            <a:xfrm>
              <a:off x="0" y="0"/>
              <a:ext cx="10160000" cy="6096000"/>
            </a:xfrm>
            <a:custGeom>
              <a:avLst/>
              <a:gdLst/>
              <a:ahLst/>
              <a:cxnLst/>
              <a:rect l="l" t="t" r="r" b="b"/>
              <a:pathLst>
                <a:path w="10160000" h="6096000">
                  <a:moveTo>
                    <a:pt x="25400" y="0"/>
                  </a:moveTo>
                  <a:lnTo>
                    <a:pt x="10134600" y="0"/>
                  </a:lnTo>
                  <a:cubicBezTo>
                    <a:pt x="10148628" y="0"/>
                    <a:pt x="10160000" y="11372"/>
                    <a:pt x="10160000" y="25400"/>
                  </a:cubicBezTo>
                  <a:lnTo>
                    <a:pt x="10160000" y="6070600"/>
                  </a:lnTo>
                  <a:cubicBezTo>
                    <a:pt x="10160000" y="6084628"/>
                    <a:pt x="10148628" y="6096000"/>
                    <a:pt x="10134600" y="6096000"/>
                  </a:cubicBezTo>
                  <a:lnTo>
                    <a:pt x="25400" y="6096000"/>
                  </a:lnTo>
                  <a:cubicBezTo>
                    <a:pt x="11372" y="6096000"/>
                    <a:pt x="0" y="6084628"/>
                    <a:pt x="0" y="6070600"/>
                  </a:cubicBezTo>
                  <a:lnTo>
                    <a:pt x="0" y="25400"/>
                  </a:lnTo>
                  <a:cubicBezTo>
                    <a:pt x="0" y="11372"/>
                    <a:pt x="11372" y="0"/>
                    <a:pt x="25400" y="0"/>
                  </a:cubicBezTo>
                  <a:close/>
                </a:path>
              </a:pathLst>
            </a:custGeom>
            <a:solidFill>
              <a:srgbClr val="FFEBE4"/>
            </a:solidFill>
          </p:spPr>
          <p:txBody>
            <a:bodyPr/>
            <a:lstStyle/>
            <a:p>
              <a:endParaRPr lang="en-US"/>
            </a:p>
          </p:txBody>
        </p:sp>
        <p:sp>
          <p:nvSpPr>
            <p:cNvPr id="5" name="TextBox 5"/>
            <p:cNvSpPr txBox="1"/>
            <p:nvPr/>
          </p:nvSpPr>
          <p:spPr>
            <a:xfrm>
              <a:off x="0" y="-38100"/>
              <a:ext cx="10160000" cy="6134100"/>
            </a:xfrm>
            <a:prstGeom prst="rect">
              <a:avLst/>
            </a:prstGeom>
          </p:spPr>
          <p:txBody>
            <a:bodyPr lIns="50800" tIns="50800" rIns="50800" bIns="50800" rtlCol="0" anchor="ctr"/>
            <a:lstStyle/>
            <a:p>
              <a:pPr algn="l">
                <a:lnSpc>
                  <a:spcPts val="1679"/>
                </a:lnSpc>
              </a:pPr>
              <a:endParaRPr/>
            </a:p>
          </p:txBody>
        </p:sp>
      </p:grpSp>
      <p:grpSp>
        <p:nvGrpSpPr>
          <p:cNvPr id="6" name="Group 6"/>
          <p:cNvGrpSpPr/>
          <p:nvPr/>
        </p:nvGrpSpPr>
        <p:grpSpPr>
          <a:xfrm>
            <a:off x="9048750" y="2762250"/>
            <a:ext cx="9662376" cy="4572000"/>
            <a:chOff x="0" y="0"/>
            <a:chExt cx="12883167" cy="6096000"/>
          </a:xfrm>
        </p:grpSpPr>
        <p:sp>
          <p:nvSpPr>
            <p:cNvPr id="7" name="Freeform 7"/>
            <p:cNvSpPr/>
            <p:nvPr/>
          </p:nvSpPr>
          <p:spPr>
            <a:xfrm>
              <a:off x="0" y="0"/>
              <a:ext cx="12883168" cy="6096000"/>
            </a:xfrm>
            <a:custGeom>
              <a:avLst/>
              <a:gdLst/>
              <a:ahLst/>
              <a:cxnLst/>
              <a:rect l="l" t="t" r="r" b="b"/>
              <a:pathLst>
                <a:path w="12883168" h="6096000">
                  <a:moveTo>
                    <a:pt x="20031" y="0"/>
                  </a:moveTo>
                  <a:lnTo>
                    <a:pt x="12863137" y="0"/>
                  </a:lnTo>
                  <a:cubicBezTo>
                    <a:pt x="12868449" y="0"/>
                    <a:pt x="12873544" y="2110"/>
                    <a:pt x="12877301" y="5867"/>
                  </a:cubicBezTo>
                  <a:cubicBezTo>
                    <a:pt x="12881057" y="9624"/>
                    <a:pt x="12883168" y="14719"/>
                    <a:pt x="12883168" y="20031"/>
                  </a:cubicBezTo>
                  <a:lnTo>
                    <a:pt x="12883168" y="6075969"/>
                  </a:lnTo>
                  <a:cubicBezTo>
                    <a:pt x="12883168" y="6081282"/>
                    <a:pt x="12881057" y="6086377"/>
                    <a:pt x="12877301" y="6090133"/>
                  </a:cubicBezTo>
                  <a:cubicBezTo>
                    <a:pt x="12873544" y="6093890"/>
                    <a:pt x="12868449" y="6096000"/>
                    <a:pt x="12863137" y="6096000"/>
                  </a:cubicBezTo>
                  <a:lnTo>
                    <a:pt x="20031" y="6096000"/>
                  </a:lnTo>
                  <a:cubicBezTo>
                    <a:pt x="14719" y="6096000"/>
                    <a:pt x="9624" y="6093890"/>
                    <a:pt x="5867" y="6090133"/>
                  </a:cubicBezTo>
                  <a:cubicBezTo>
                    <a:pt x="2110" y="6086377"/>
                    <a:pt x="0" y="6081282"/>
                    <a:pt x="0" y="6075969"/>
                  </a:cubicBezTo>
                  <a:lnTo>
                    <a:pt x="0" y="20031"/>
                  </a:lnTo>
                  <a:cubicBezTo>
                    <a:pt x="0" y="14719"/>
                    <a:pt x="2110" y="9624"/>
                    <a:pt x="5867" y="5867"/>
                  </a:cubicBezTo>
                  <a:cubicBezTo>
                    <a:pt x="9624" y="2110"/>
                    <a:pt x="14719" y="0"/>
                    <a:pt x="20031" y="0"/>
                  </a:cubicBezTo>
                  <a:close/>
                </a:path>
              </a:pathLst>
            </a:custGeom>
            <a:solidFill>
              <a:srgbClr val="0B1F3F"/>
            </a:solidFill>
          </p:spPr>
          <p:txBody>
            <a:bodyPr/>
            <a:lstStyle/>
            <a:p>
              <a:endParaRPr lang="en-US"/>
            </a:p>
          </p:txBody>
        </p:sp>
        <p:sp>
          <p:nvSpPr>
            <p:cNvPr id="8" name="TextBox 8"/>
            <p:cNvSpPr txBox="1"/>
            <p:nvPr/>
          </p:nvSpPr>
          <p:spPr>
            <a:xfrm>
              <a:off x="0" y="-38100"/>
              <a:ext cx="12883167" cy="6134100"/>
            </a:xfrm>
            <a:prstGeom prst="rect">
              <a:avLst/>
            </a:prstGeom>
          </p:spPr>
          <p:txBody>
            <a:bodyPr lIns="50800" tIns="50800" rIns="50800" bIns="50800" rtlCol="0" anchor="ctr"/>
            <a:lstStyle/>
            <a:p>
              <a:pPr algn="l">
                <a:lnSpc>
                  <a:spcPts val="1679"/>
                </a:lnSpc>
              </a:pPr>
              <a:endParaRPr/>
            </a:p>
          </p:txBody>
        </p:sp>
      </p:grpSp>
      <p:sp>
        <p:nvSpPr>
          <p:cNvPr id="9" name="TextBox 9"/>
          <p:cNvSpPr txBox="1"/>
          <p:nvPr/>
        </p:nvSpPr>
        <p:spPr>
          <a:xfrm>
            <a:off x="1571625" y="3048000"/>
            <a:ext cx="4805214" cy="245773"/>
          </a:xfrm>
          <a:prstGeom prst="rect">
            <a:avLst/>
          </a:prstGeom>
        </p:spPr>
        <p:txBody>
          <a:bodyPr lIns="0" tIns="0" rIns="0" bIns="0" rtlCol="0" anchor="t">
            <a:spAutoFit/>
          </a:bodyPr>
          <a:lstStyle/>
          <a:p>
            <a:pPr algn="l">
              <a:lnSpc>
                <a:spcPts val="2100"/>
              </a:lnSpc>
            </a:pPr>
            <a:r>
              <a:rPr lang="en-US" sz="1500" b="1" dirty="0">
                <a:solidFill>
                  <a:srgbClr val="FF5F1F"/>
                </a:solidFill>
                <a:latin typeface="Arimo Bold"/>
                <a:ea typeface="Arimo Bold"/>
                <a:cs typeface="Arimo Bold"/>
                <a:sym typeface="Arimo Bold"/>
              </a:rPr>
              <a:t>SCREENING IN FOUR STAGES (KOTABE &amp; HELSEN)</a:t>
            </a:r>
          </a:p>
        </p:txBody>
      </p:sp>
      <p:sp>
        <p:nvSpPr>
          <p:cNvPr id="10" name="TextBox 10"/>
          <p:cNvSpPr txBox="1"/>
          <p:nvPr/>
        </p:nvSpPr>
        <p:spPr>
          <a:xfrm>
            <a:off x="1571625" y="3524250"/>
            <a:ext cx="6953250" cy="387668"/>
          </a:xfrm>
          <a:prstGeom prst="rect">
            <a:avLst/>
          </a:prstGeom>
        </p:spPr>
        <p:txBody>
          <a:bodyPr lIns="0" tIns="0" rIns="0" bIns="0" rtlCol="0" anchor="t">
            <a:spAutoFit/>
          </a:bodyPr>
          <a:lstStyle/>
          <a:p>
            <a:pPr algn="l">
              <a:lnSpc>
                <a:spcPts val="2932"/>
              </a:lnSpc>
            </a:pPr>
            <a:r>
              <a:rPr lang="en-US" sz="2550" b="1">
                <a:solidFill>
                  <a:srgbClr val="0B1F3F"/>
                </a:solidFill>
                <a:latin typeface="Arimo Bold"/>
                <a:ea typeface="Arimo Bold"/>
                <a:cs typeface="Arimo Bold"/>
                <a:sym typeface="Arimo Bold"/>
              </a:rPr>
              <a:t>Score the countries</a:t>
            </a:r>
          </a:p>
        </p:txBody>
      </p:sp>
      <p:sp>
        <p:nvSpPr>
          <p:cNvPr id="11" name="TextBox 11"/>
          <p:cNvSpPr txBox="1"/>
          <p:nvPr/>
        </p:nvSpPr>
        <p:spPr>
          <a:xfrm>
            <a:off x="1571625" y="4067175"/>
            <a:ext cx="6953250" cy="1487805"/>
          </a:xfrm>
          <a:prstGeom prst="rect">
            <a:avLst/>
          </a:prstGeom>
        </p:spPr>
        <p:txBody>
          <a:bodyPr lIns="0" tIns="0" rIns="0" bIns="0" rtlCol="0" anchor="t">
            <a:spAutoFit/>
          </a:bodyPr>
          <a:lstStyle/>
          <a:p>
            <a:pPr algn="l">
              <a:lnSpc>
                <a:spcPts val="2925"/>
              </a:lnSpc>
            </a:pPr>
            <a:r>
              <a:rPr lang="en-US" sz="1950">
                <a:solidFill>
                  <a:srgbClr val="0B1F3F"/>
                </a:solidFill>
                <a:latin typeface="Arimo"/>
                <a:ea typeface="Arimo"/>
                <a:cs typeface="Arimo"/>
                <a:sym typeface="Arimo"/>
              </a:rPr>
              <a:t>1  Pick indicators: size, growth, risk, competition</a:t>
            </a:r>
          </a:p>
          <a:p>
            <a:pPr algn="l">
              <a:lnSpc>
                <a:spcPts val="2925"/>
              </a:lnSpc>
            </a:pPr>
            <a:r>
              <a:rPr lang="en-US" sz="1950">
                <a:solidFill>
                  <a:srgbClr val="0B1F3F"/>
                </a:solidFill>
                <a:latin typeface="Arimo"/>
                <a:ea typeface="Arimo"/>
                <a:cs typeface="Arimo"/>
                <a:sym typeface="Arimo"/>
              </a:rPr>
              <a:t>2  Weight them: constant sum, e.g. 100 points</a:t>
            </a:r>
          </a:p>
          <a:p>
            <a:pPr algn="l">
              <a:lnSpc>
                <a:spcPts val="2925"/>
              </a:lnSpc>
            </a:pPr>
            <a:r>
              <a:rPr lang="en-US" sz="1950">
                <a:solidFill>
                  <a:srgbClr val="0B1F3F"/>
                </a:solidFill>
                <a:latin typeface="Arimo"/>
                <a:ea typeface="Arimo"/>
                <a:cs typeface="Arimo"/>
                <a:sym typeface="Arimo"/>
              </a:rPr>
              <a:t>3  Rate each country, e.g. 0–4 (as in BERI)</a:t>
            </a:r>
          </a:p>
          <a:p>
            <a:pPr algn="l">
              <a:lnSpc>
                <a:spcPts val="2925"/>
              </a:lnSpc>
            </a:pPr>
            <a:r>
              <a:rPr lang="en-US" sz="1950">
                <a:solidFill>
                  <a:srgbClr val="0B1F3F"/>
                </a:solidFill>
                <a:latin typeface="Arimo"/>
                <a:ea typeface="Arimo"/>
                <a:cs typeface="Arimo"/>
                <a:sym typeface="Arimo"/>
              </a:rPr>
              <a:t>4  Add up an attractiveness score</a:t>
            </a:r>
          </a:p>
        </p:txBody>
      </p:sp>
      <p:sp>
        <p:nvSpPr>
          <p:cNvPr id="12" name="TextBox 12"/>
          <p:cNvSpPr txBox="1"/>
          <p:nvPr/>
        </p:nvSpPr>
        <p:spPr>
          <a:xfrm>
            <a:off x="9382125" y="3048000"/>
            <a:ext cx="1915864"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THREE STRATEGIES</a:t>
            </a:r>
          </a:p>
        </p:txBody>
      </p:sp>
      <p:sp>
        <p:nvSpPr>
          <p:cNvPr id="13" name="TextBox 13"/>
          <p:cNvSpPr txBox="1"/>
          <p:nvPr/>
        </p:nvSpPr>
        <p:spPr>
          <a:xfrm>
            <a:off x="9382125" y="3524250"/>
            <a:ext cx="7334250" cy="387668"/>
          </a:xfrm>
          <a:prstGeom prst="rect">
            <a:avLst/>
          </a:prstGeom>
        </p:spPr>
        <p:txBody>
          <a:bodyPr lIns="0" tIns="0" rIns="0" bIns="0" rtlCol="0" anchor="t">
            <a:spAutoFit/>
          </a:bodyPr>
          <a:lstStyle/>
          <a:p>
            <a:pPr algn="l">
              <a:lnSpc>
                <a:spcPts val="2932"/>
              </a:lnSpc>
            </a:pPr>
            <a:r>
              <a:rPr lang="en-US" sz="2550" b="1">
                <a:solidFill>
                  <a:srgbClr val="FFFFFF"/>
                </a:solidFill>
                <a:latin typeface="Arimo Bold"/>
                <a:ea typeface="Arimo Bold"/>
                <a:cs typeface="Arimo Bold"/>
                <a:sym typeface="Arimo Bold"/>
              </a:rPr>
              <a:t>How many segments?</a:t>
            </a:r>
          </a:p>
        </p:txBody>
      </p:sp>
      <p:sp>
        <p:nvSpPr>
          <p:cNvPr id="14" name="TextBox 14"/>
          <p:cNvSpPr txBox="1"/>
          <p:nvPr/>
        </p:nvSpPr>
        <p:spPr>
          <a:xfrm>
            <a:off x="9382125" y="4086225"/>
            <a:ext cx="7334250" cy="2064695"/>
          </a:xfrm>
          <a:prstGeom prst="rect">
            <a:avLst/>
          </a:prstGeom>
        </p:spPr>
        <p:txBody>
          <a:bodyPr lIns="0" tIns="0" rIns="0" bIns="0" rtlCol="0" anchor="t">
            <a:spAutoFit/>
          </a:bodyPr>
          <a:lstStyle/>
          <a:p>
            <a:pPr marL="421005" lvl="1" indent="-210502" algn="l">
              <a:lnSpc>
                <a:spcPts val="2729"/>
              </a:lnSpc>
              <a:buFont typeface="Arial"/>
              <a:buChar char="•"/>
            </a:pPr>
            <a:r>
              <a:rPr lang="en-US" sz="1950">
                <a:solidFill>
                  <a:srgbClr val="FFFFFF"/>
                </a:solidFill>
                <a:latin typeface="Arimo"/>
                <a:ea typeface="Arimo"/>
                <a:cs typeface="Arimo"/>
                <a:sym typeface="Arimo"/>
              </a:rPr>
              <a:t>Standardised: one mix for all of Europe </a:t>
            </a:r>
          </a:p>
          <a:p>
            <a:pPr algn="l">
              <a:lnSpc>
                <a:spcPts val="2729"/>
              </a:lnSpc>
            </a:pPr>
            <a:endParaRPr lang="en-US" sz="1950">
              <a:solidFill>
                <a:srgbClr val="FFFFFF"/>
              </a:solidFill>
              <a:latin typeface="Arimo"/>
              <a:ea typeface="Arimo"/>
              <a:cs typeface="Arimo"/>
              <a:sym typeface="Arimo"/>
            </a:endParaRPr>
          </a:p>
          <a:p>
            <a:pPr marL="421005" lvl="1" indent="-210502" algn="l">
              <a:lnSpc>
                <a:spcPts val="2729"/>
              </a:lnSpc>
              <a:buFont typeface="Arial"/>
              <a:buChar char="•"/>
            </a:pPr>
            <a:r>
              <a:rPr lang="en-US" sz="1950">
                <a:solidFill>
                  <a:srgbClr val="FFFFFF"/>
                </a:solidFill>
                <a:latin typeface="Arimo"/>
                <a:ea typeface="Arimo"/>
                <a:cs typeface="Arimo"/>
                <a:sym typeface="Arimo"/>
              </a:rPr>
              <a:t>Concentrated: one segment, a unique mix </a:t>
            </a:r>
          </a:p>
          <a:p>
            <a:pPr algn="l">
              <a:lnSpc>
                <a:spcPts val="2729"/>
              </a:lnSpc>
            </a:pPr>
            <a:endParaRPr lang="en-US" sz="1950">
              <a:solidFill>
                <a:srgbClr val="FFFFFF"/>
              </a:solidFill>
              <a:latin typeface="Arimo"/>
              <a:ea typeface="Arimo"/>
              <a:cs typeface="Arimo"/>
              <a:sym typeface="Arimo"/>
            </a:endParaRPr>
          </a:p>
          <a:p>
            <a:pPr marL="421005" lvl="1" indent="-210502" algn="l">
              <a:lnSpc>
                <a:spcPts val="2729"/>
              </a:lnSpc>
              <a:buFont typeface="Arial"/>
              <a:buChar char="•"/>
            </a:pPr>
            <a:r>
              <a:rPr lang="en-US" sz="1950">
                <a:solidFill>
                  <a:srgbClr val="FFFFFF"/>
                </a:solidFill>
                <a:latin typeface="Arimo"/>
                <a:ea typeface="Arimo"/>
                <a:cs typeface="Arimo"/>
                <a:sym typeface="Arimo"/>
              </a:rPr>
              <a:t>Differentiated: several segments, a mix for each (VW group: Porsche, Škoda, Golf)</a:t>
            </a:r>
          </a:p>
        </p:txBody>
      </p:sp>
      <p:sp>
        <p:nvSpPr>
          <p:cNvPr id="15" name="TextBox 15"/>
          <p:cNvSpPr txBox="1"/>
          <p:nvPr/>
        </p:nvSpPr>
        <p:spPr>
          <a:xfrm>
            <a:off x="1238250" y="9639300"/>
            <a:ext cx="15811500" cy="300990"/>
          </a:xfrm>
          <a:prstGeom prst="rect">
            <a:avLst/>
          </a:prstGeom>
        </p:spPr>
        <p:txBody>
          <a:bodyPr lIns="0" tIns="0" rIns="0" bIns="0" rtlCol="0" anchor="t">
            <a:spAutoFit/>
          </a:bodyPr>
          <a:lstStyle/>
          <a:p>
            <a:pPr algn="l">
              <a:lnSpc>
                <a:spcPts val="2310"/>
              </a:lnSpc>
            </a:pPr>
            <a:r>
              <a:rPr lang="en-US" sz="1650">
                <a:solidFill>
                  <a:srgbClr val="555E69"/>
                </a:solidFill>
                <a:latin typeface="Arimo"/>
                <a:ea typeface="Arimo"/>
                <a:cs typeface="Arimo"/>
                <a:sym typeface="Arimo"/>
              </a:rPr>
              <a:t>Source: Szymura-Tyc (ed.) (2012), pp. 90–93 (after Kotabe &amp; Helsen 2010; Arnold 2004)</a:t>
            </a:r>
          </a:p>
        </p:txBody>
      </p:sp>
      <p:sp>
        <p:nvSpPr>
          <p:cNvPr id="16" name="TextBox 16"/>
          <p:cNvSpPr txBox="1"/>
          <p:nvPr/>
        </p:nvSpPr>
        <p:spPr>
          <a:xfrm>
            <a:off x="15488408" y="4095750"/>
            <a:ext cx="2455935" cy="276198"/>
          </a:xfrm>
          <a:prstGeom prst="rect">
            <a:avLst/>
          </a:prstGeom>
        </p:spPr>
        <p:txBody>
          <a:bodyPr lIns="0" tIns="0" rIns="0" bIns="0" rtlCol="0" anchor="t">
            <a:spAutoFit/>
          </a:bodyPr>
          <a:lstStyle/>
          <a:p>
            <a:pPr algn="ctr">
              <a:lnSpc>
                <a:spcPts val="2100"/>
              </a:lnSpc>
              <a:spcBef>
                <a:spcPct val="0"/>
              </a:spcBef>
            </a:pPr>
            <a:r>
              <a:rPr lang="en-US" sz="1500" b="1" dirty="0">
                <a:solidFill>
                  <a:srgbClr val="FF5F1F"/>
                </a:solidFill>
                <a:latin typeface="Arimo Bold"/>
                <a:ea typeface="Arimo Bold"/>
                <a:cs typeface="Arimo Bold"/>
                <a:sym typeface="Arimo Bold"/>
              </a:rPr>
              <a:t>Ethnocentric or Geocentric</a:t>
            </a:r>
          </a:p>
        </p:txBody>
      </p:sp>
      <p:sp>
        <p:nvSpPr>
          <p:cNvPr id="17" name="TextBox 17"/>
          <p:cNvSpPr txBox="1"/>
          <p:nvPr/>
        </p:nvSpPr>
        <p:spPr>
          <a:xfrm>
            <a:off x="14508456" y="4772052"/>
            <a:ext cx="4415839" cy="276198"/>
          </a:xfrm>
          <a:prstGeom prst="rect">
            <a:avLst/>
          </a:prstGeom>
        </p:spPr>
        <p:txBody>
          <a:bodyPr lIns="0" tIns="0" rIns="0" bIns="0" rtlCol="0" anchor="t">
            <a:spAutoFit/>
          </a:bodyPr>
          <a:lstStyle/>
          <a:p>
            <a:pPr algn="ctr">
              <a:lnSpc>
                <a:spcPts val="2100"/>
              </a:lnSpc>
              <a:spcBef>
                <a:spcPct val="0"/>
              </a:spcBef>
            </a:pPr>
            <a:r>
              <a:rPr lang="en-US" sz="1500" b="1">
                <a:solidFill>
                  <a:srgbClr val="FF5F1F"/>
                </a:solidFill>
                <a:latin typeface="Arimo Bold"/>
                <a:ea typeface="Arimo Bold"/>
                <a:cs typeface="Arimo Bold"/>
                <a:sym typeface="Arimo Bold"/>
              </a:rPr>
              <a:t>Polycentric lub Regiocentric</a:t>
            </a:r>
          </a:p>
        </p:txBody>
      </p:sp>
      <p:sp>
        <p:nvSpPr>
          <p:cNvPr id="18" name="TextBox 18"/>
          <p:cNvSpPr txBox="1"/>
          <p:nvPr/>
        </p:nvSpPr>
        <p:spPr>
          <a:xfrm>
            <a:off x="12721934" y="5874722"/>
            <a:ext cx="1786521" cy="245773"/>
          </a:xfrm>
          <a:prstGeom prst="rect">
            <a:avLst/>
          </a:prstGeom>
        </p:spPr>
        <p:txBody>
          <a:bodyPr wrap="square" lIns="0" tIns="0" rIns="0" bIns="0" rtlCol="0" anchor="t">
            <a:spAutoFit/>
          </a:bodyPr>
          <a:lstStyle/>
          <a:p>
            <a:pPr algn="ctr">
              <a:lnSpc>
                <a:spcPts val="2100"/>
              </a:lnSpc>
              <a:spcBef>
                <a:spcPct val="0"/>
              </a:spcBef>
            </a:pPr>
            <a:r>
              <a:rPr lang="en-US" sz="1500" b="1" dirty="0">
                <a:solidFill>
                  <a:srgbClr val="FF5F1F"/>
                </a:solidFill>
                <a:latin typeface="Arimo Bold"/>
                <a:ea typeface="Arimo Bold"/>
                <a:cs typeface="Arimo Bold"/>
                <a:sym typeface="Arimo Bold"/>
              </a:rPr>
              <a:t>Geocentric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a:hlinkClick r:id="rId3" tooltip="https://www.irishtimes.com/motors/2025/04/23/dacias-boss-wants-to-move-upmarket-but-without-a-big-shift-in-prices"/>
          </p:cNvPr>
          <p:cNvSpPr/>
          <p:nvPr/>
        </p:nvSpPr>
        <p:spPr>
          <a:xfrm>
            <a:off x="0" y="0"/>
            <a:ext cx="18680795" cy="10507947"/>
          </a:xfrm>
          <a:custGeom>
            <a:avLst/>
            <a:gdLst/>
            <a:ahLst/>
            <a:cxnLst/>
            <a:rect l="l" t="t" r="r" b="b"/>
            <a:pathLst>
              <a:path w="18680795" h="10507947">
                <a:moveTo>
                  <a:pt x="0" y="0"/>
                </a:moveTo>
                <a:lnTo>
                  <a:pt x="18680795" y="0"/>
                </a:lnTo>
                <a:lnTo>
                  <a:pt x="18680795" y="10507947"/>
                </a:lnTo>
                <a:lnTo>
                  <a:pt x="0" y="10507947"/>
                </a:lnTo>
                <a:lnTo>
                  <a:pt x="0" y="0"/>
                </a:lnTo>
                <a:close/>
              </a:path>
            </a:pathLst>
          </a:custGeom>
          <a:blipFill>
            <a:blip r:embed="rId4">
              <a:alphaModFix amt="31000"/>
            </a:blip>
            <a:stretch>
              <a:fillRect/>
            </a:stretch>
          </a:blipFill>
        </p:spPr>
        <p:txBody>
          <a:bodyPr/>
          <a:lstStyle/>
          <a:p>
            <a:endParaRPr lang="en-US"/>
          </a:p>
        </p:txBody>
      </p:sp>
      <p:sp>
        <p:nvSpPr>
          <p:cNvPr id="3" name="TextBox 3"/>
          <p:cNvSpPr txBox="1"/>
          <p:nvPr/>
        </p:nvSpPr>
        <p:spPr>
          <a:xfrm>
            <a:off x="1219200" y="3581400"/>
            <a:ext cx="15811500" cy="1562100"/>
          </a:xfrm>
          <a:prstGeom prst="rect">
            <a:avLst/>
          </a:prstGeom>
        </p:spPr>
        <p:txBody>
          <a:bodyPr lIns="0" tIns="0" rIns="0" bIns="0" rtlCol="0" anchor="t">
            <a:spAutoFit/>
          </a:bodyPr>
          <a:lstStyle/>
          <a:p>
            <a:pPr algn="l">
              <a:lnSpc>
                <a:spcPts val="12060"/>
              </a:lnSpc>
            </a:pPr>
            <a:endParaRPr/>
          </a:p>
        </p:txBody>
      </p:sp>
      <p:sp>
        <p:nvSpPr>
          <p:cNvPr id="4" name="TextBox 4"/>
          <p:cNvSpPr txBox="1"/>
          <p:nvPr/>
        </p:nvSpPr>
        <p:spPr>
          <a:xfrm>
            <a:off x="4990545" y="3729974"/>
            <a:ext cx="16325088" cy="1524000"/>
          </a:xfrm>
          <a:prstGeom prst="rect">
            <a:avLst/>
          </a:prstGeom>
        </p:spPr>
        <p:txBody>
          <a:bodyPr lIns="0" tIns="0" rIns="0" bIns="0" rtlCol="0" anchor="t">
            <a:spAutoFit/>
          </a:bodyPr>
          <a:lstStyle/>
          <a:p>
            <a:pPr algn="l">
              <a:lnSpc>
                <a:spcPts val="12060"/>
              </a:lnSpc>
            </a:pPr>
            <a:r>
              <a:rPr lang="en-US" sz="10050" b="1">
                <a:solidFill>
                  <a:srgbClr val="FF5F1F"/>
                </a:solidFill>
                <a:latin typeface="Aptos Bold"/>
                <a:ea typeface="Aptos Bold"/>
                <a:cs typeface="Aptos Bold"/>
                <a:sym typeface="Aptos Bold"/>
              </a:rPr>
              <a:t>Positioning</a:t>
            </a:r>
            <a:r>
              <a:rPr lang="en-US" sz="10050" b="1">
                <a:solidFill>
                  <a:srgbClr val="FFFFFF"/>
                </a:solidFill>
                <a:latin typeface="Aptos Bold"/>
                <a:ea typeface="Aptos Bold"/>
                <a:cs typeface="Aptos Bold"/>
                <a:sym typeface="Aptos Bold"/>
              </a:rPr>
              <a:t>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86475" y="1914677"/>
            <a:ext cx="10675722" cy="6324297"/>
          </a:xfrm>
          <a:prstGeom prst="rect">
            <a:avLst/>
          </a:prstGeom>
        </p:spPr>
        <p:txBody>
          <a:bodyPr lIns="0" tIns="0" rIns="0" bIns="0" rtlCol="0" anchor="t">
            <a:spAutoFit/>
          </a:bodyPr>
          <a:lstStyle/>
          <a:p>
            <a:pPr algn="ctr">
              <a:lnSpc>
                <a:spcPts val="8398"/>
              </a:lnSpc>
              <a:spcBef>
                <a:spcPct val="0"/>
              </a:spcBef>
            </a:pPr>
            <a:r>
              <a:rPr lang="en-US" sz="5999" b="1" i="1">
                <a:solidFill>
                  <a:srgbClr val="0B1F3F"/>
                </a:solidFill>
                <a:latin typeface="Arimo Bold Italics"/>
                <a:ea typeface="Arimo Bold Italics"/>
                <a:cs typeface="Arimo Bold Italics"/>
                <a:sym typeface="Arimo Bold Italics"/>
              </a:rPr>
              <a:t>Marketers have long believed that brands with strong, differentiated positioning are more likely to be successful than poorly differentiated offerings.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4950" y="3667125"/>
            <a:ext cx="2476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ATTRIBUTE / BENEFIT</a:t>
            </a:r>
          </a:p>
        </p:txBody>
      </p:sp>
      <p:sp>
        <p:nvSpPr>
          <p:cNvPr id="3" name="TextBox 3"/>
          <p:cNvSpPr txBox="1"/>
          <p:nvPr/>
        </p:nvSpPr>
        <p:spPr>
          <a:xfrm>
            <a:off x="1504950" y="4438650"/>
            <a:ext cx="2476500" cy="1270635"/>
          </a:xfrm>
          <a:prstGeom prst="rect">
            <a:avLst/>
          </a:prstGeom>
        </p:spPr>
        <p:txBody>
          <a:bodyPr lIns="0" tIns="0" rIns="0" bIns="0" rtlCol="0" anchor="t">
            <a:spAutoFit/>
          </a:bodyPr>
          <a:lstStyle/>
          <a:p>
            <a:pPr marL="0" lvl="0" indent="0" algn="l">
              <a:lnSpc>
                <a:spcPts val="2535"/>
              </a:lnSpc>
              <a:spcBef>
                <a:spcPct val="0"/>
              </a:spcBef>
            </a:pPr>
            <a:r>
              <a:rPr lang="en-US" sz="1950" u="none" strike="noStrike">
                <a:solidFill>
                  <a:srgbClr val="0B1F3F"/>
                </a:solidFill>
                <a:latin typeface="Arimo"/>
                <a:ea typeface="Arimo"/>
                <a:cs typeface="Arimo"/>
                <a:sym typeface="Arimo"/>
              </a:rPr>
              <a:t>Sell what it does for you: Volvo = safety. Abroad, “imported” can be a benefit.</a:t>
            </a:r>
          </a:p>
        </p:txBody>
      </p:sp>
      <p:sp>
        <p:nvSpPr>
          <p:cNvPr id="4" name="TextBox 4"/>
          <p:cNvSpPr txBox="1"/>
          <p:nvPr/>
        </p:nvSpPr>
        <p:spPr>
          <a:xfrm>
            <a:off x="4714875" y="5016817"/>
            <a:ext cx="2476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QUALITY / PRICE</a:t>
            </a:r>
          </a:p>
        </p:txBody>
      </p:sp>
      <p:sp>
        <p:nvSpPr>
          <p:cNvPr id="5" name="TextBox 5"/>
          <p:cNvSpPr txBox="1"/>
          <p:nvPr/>
        </p:nvSpPr>
        <p:spPr>
          <a:xfrm>
            <a:off x="4714875" y="5788342"/>
            <a:ext cx="2476500" cy="956310"/>
          </a:xfrm>
          <a:prstGeom prst="rect">
            <a:avLst/>
          </a:prstGeom>
        </p:spPr>
        <p:txBody>
          <a:bodyPr lIns="0" tIns="0" rIns="0" bIns="0" rtlCol="0" anchor="t">
            <a:spAutoFit/>
          </a:bodyPr>
          <a:lstStyle/>
          <a:p>
            <a:pPr algn="l">
              <a:lnSpc>
                <a:spcPts val="2535"/>
              </a:lnSpc>
            </a:pPr>
            <a:r>
              <a:rPr lang="en-US" sz="1950" dirty="0">
                <a:solidFill>
                  <a:srgbClr val="0B1F3F"/>
                </a:solidFill>
                <a:latin typeface="Arimo"/>
                <a:ea typeface="Arimo"/>
                <a:cs typeface="Arimo"/>
                <a:sym typeface="Arimo"/>
              </a:rPr>
              <a:t>Premium products sold at double the price or more</a:t>
            </a:r>
          </a:p>
        </p:txBody>
      </p:sp>
      <p:sp>
        <p:nvSpPr>
          <p:cNvPr id="6" name="TextBox 6"/>
          <p:cNvSpPr txBox="1"/>
          <p:nvPr/>
        </p:nvSpPr>
        <p:spPr>
          <a:xfrm>
            <a:off x="7924800" y="3667125"/>
            <a:ext cx="2476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USE / USER</a:t>
            </a:r>
          </a:p>
        </p:txBody>
      </p:sp>
      <p:sp>
        <p:nvSpPr>
          <p:cNvPr id="7" name="TextBox 7"/>
          <p:cNvSpPr txBox="1"/>
          <p:nvPr/>
        </p:nvSpPr>
        <p:spPr>
          <a:xfrm>
            <a:off x="7924800" y="4438650"/>
            <a:ext cx="24765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How the product is used, or who uses it</a:t>
            </a:r>
          </a:p>
        </p:txBody>
      </p:sp>
      <p:sp>
        <p:nvSpPr>
          <p:cNvPr id="8" name="TextBox 8"/>
          <p:cNvSpPr txBox="1"/>
          <p:nvPr/>
        </p:nvSpPr>
        <p:spPr>
          <a:xfrm>
            <a:off x="11134725" y="4972050"/>
            <a:ext cx="2476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PRODUCT CLASS</a:t>
            </a:r>
          </a:p>
        </p:txBody>
      </p:sp>
      <p:sp>
        <p:nvSpPr>
          <p:cNvPr id="9" name="TextBox 9"/>
          <p:cNvSpPr txBox="1"/>
          <p:nvPr/>
        </p:nvSpPr>
        <p:spPr>
          <a:xfrm>
            <a:off x="11134725" y="5743575"/>
            <a:ext cx="2476500" cy="641985"/>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Which category it competes in</a:t>
            </a:r>
          </a:p>
        </p:txBody>
      </p:sp>
      <p:sp>
        <p:nvSpPr>
          <p:cNvPr id="10" name="TextBox 10"/>
          <p:cNvSpPr txBox="1"/>
          <p:nvPr/>
        </p:nvSpPr>
        <p:spPr>
          <a:xfrm>
            <a:off x="14344650" y="3667125"/>
            <a:ext cx="2476500" cy="276225"/>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COMPETITOR</a:t>
            </a:r>
          </a:p>
        </p:txBody>
      </p:sp>
      <p:sp>
        <p:nvSpPr>
          <p:cNvPr id="11" name="TextBox 11"/>
          <p:cNvSpPr txBox="1"/>
          <p:nvPr/>
        </p:nvSpPr>
        <p:spPr>
          <a:xfrm>
            <a:off x="14344650" y="4438650"/>
            <a:ext cx="2476500" cy="956310"/>
          </a:xfrm>
          <a:prstGeom prst="rect">
            <a:avLst/>
          </a:prstGeom>
        </p:spPr>
        <p:txBody>
          <a:bodyPr lIns="0" tIns="0" rIns="0" bIns="0" rtlCol="0" anchor="t">
            <a:spAutoFit/>
          </a:bodyPr>
          <a:lstStyle/>
          <a:p>
            <a:pPr algn="l">
              <a:lnSpc>
                <a:spcPts val="2535"/>
              </a:lnSpc>
            </a:pPr>
            <a:r>
              <a:rPr lang="en-US" sz="1950">
                <a:solidFill>
                  <a:srgbClr val="0B1F3F"/>
                </a:solidFill>
                <a:latin typeface="Arimo"/>
                <a:ea typeface="Arimo"/>
                <a:cs typeface="Arimo"/>
                <a:sym typeface="Arimo"/>
              </a:rPr>
              <a:t>Airbus: two engines or four? An implicit jab at Boeing</a:t>
            </a:r>
          </a:p>
        </p:txBody>
      </p:sp>
      <p:grpSp>
        <p:nvGrpSpPr>
          <p:cNvPr id="12" name="Group 12"/>
          <p:cNvGrpSpPr/>
          <p:nvPr/>
        </p:nvGrpSpPr>
        <p:grpSpPr>
          <a:xfrm>
            <a:off x="1103183" y="3429000"/>
            <a:ext cx="3106867" cy="2857500"/>
            <a:chOff x="0" y="0"/>
            <a:chExt cx="4142490" cy="3810000"/>
          </a:xfrm>
        </p:grpSpPr>
        <p:sp>
          <p:nvSpPr>
            <p:cNvPr id="13" name="Freeform 13"/>
            <p:cNvSpPr/>
            <p:nvPr/>
          </p:nvSpPr>
          <p:spPr>
            <a:xfrm>
              <a:off x="0" y="0"/>
              <a:ext cx="4142490" cy="3810000"/>
            </a:xfrm>
            <a:custGeom>
              <a:avLst/>
              <a:gdLst/>
              <a:ahLst/>
              <a:cxnLst/>
              <a:rect l="l" t="t" r="r" b="b"/>
              <a:pathLst>
                <a:path w="4142490" h="3810000">
                  <a:moveTo>
                    <a:pt x="62297" y="0"/>
                  </a:moveTo>
                  <a:lnTo>
                    <a:pt x="4080193" y="0"/>
                  </a:lnTo>
                  <a:cubicBezTo>
                    <a:pt x="4096715" y="0"/>
                    <a:pt x="4112561" y="6563"/>
                    <a:pt x="4124244" y="18246"/>
                  </a:cubicBezTo>
                  <a:cubicBezTo>
                    <a:pt x="4135926" y="29929"/>
                    <a:pt x="4142490" y="45775"/>
                    <a:pt x="4142490" y="62297"/>
                  </a:cubicBezTo>
                  <a:lnTo>
                    <a:pt x="4142490" y="3747703"/>
                  </a:lnTo>
                  <a:cubicBezTo>
                    <a:pt x="4142490" y="3764225"/>
                    <a:pt x="4135926" y="3780071"/>
                    <a:pt x="4124244" y="3791754"/>
                  </a:cubicBezTo>
                  <a:cubicBezTo>
                    <a:pt x="4112561" y="3803436"/>
                    <a:pt x="4096715" y="3810000"/>
                    <a:pt x="4080193" y="3810000"/>
                  </a:cubicBezTo>
                  <a:lnTo>
                    <a:pt x="62297" y="3810000"/>
                  </a:lnTo>
                  <a:cubicBezTo>
                    <a:pt x="45775" y="3810000"/>
                    <a:pt x="29929" y="3803436"/>
                    <a:pt x="18246" y="3791754"/>
                  </a:cubicBezTo>
                  <a:cubicBezTo>
                    <a:pt x="6563" y="3780071"/>
                    <a:pt x="0" y="3764225"/>
                    <a:pt x="0" y="3747703"/>
                  </a:cubicBezTo>
                  <a:lnTo>
                    <a:pt x="0" y="62297"/>
                  </a:lnTo>
                  <a:cubicBezTo>
                    <a:pt x="0" y="45775"/>
                    <a:pt x="6563" y="29929"/>
                    <a:pt x="18246" y="18246"/>
                  </a:cubicBezTo>
                  <a:cubicBezTo>
                    <a:pt x="29929" y="6563"/>
                    <a:pt x="45775" y="0"/>
                    <a:pt x="62297" y="0"/>
                  </a:cubicBezTo>
                  <a:close/>
                </a:path>
              </a:pathLst>
            </a:custGeom>
            <a:ln w="9525" cap="sq">
              <a:solidFill>
                <a:srgbClr val="FF5F1F"/>
              </a:solidFill>
              <a:prstDash val="solid"/>
              <a:miter/>
            </a:ln>
          </p:spPr>
          <p:txBody>
            <a:bodyPr/>
            <a:lstStyle/>
            <a:p>
              <a:endParaRPr lang="en-US"/>
            </a:p>
          </p:txBody>
        </p:sp>
        <p:sp>
          <p:nvSpPr>
            <p:cNvPr id="14" name="TextBox 14"/>
            <p:cNvSpPr txBox="1"/>
            <p:nvPr/>
          </p:nvSpPr>
          <p:spPr>
            <a:xfrm>
              <a:off x="0" y="-38100"/>
              <a:ext cx="4142490" cy="3848100"/>
            </a:xfrm>
            <a:prstGeom prst="rect">
              <a:avLst/>
            </a:prstGeom>
          </p:spPr>
          <p:txBody>
            <a:bodyPr lIns="50800" tIns="50800" rIns="50800" bIns="50800" rtlCol="0" anchor="ctr"/>
            <a:lstStyle/>
            <a:p>
              <a:pPr algn="l">
                <a:lnSpc>
                  <a:spcPts val="1679"/>
                </a:lnSpc>
              </a:pPr>
              <a:endParaRPr/>
            </a:p>
          </p:txBody>
        </p:sp>
      </p:grpSp>
      <p:grpSp>
        <p:nvGrpSpPr>
          <p:cNvPr id="15" name="Group 15"/>
          <p:cNvGrpSpPr/>
          <p:nvPr/>
        </p:nvGrpSpPr>
        <p:grpSpPr>
          <a:xfrm>
            <a:off x="4380641" y="4778692"/>
            <a:ext cx="3106867" cy="2857500"/>
            <a:chOff x="0" y="0"/>
            <a:chExt cx="4142490" cy="3810000"/>
          </a:xfrm>
        </p:grpSpPr>
        <p:sp>
          <p:nvSpPr>
            <p:cNvPr id="16" name="Freeform 16"/>
            <p:cNvSpPr/>
            <p:nvPr/>
          </p:nvSpPr>
          <p:spPr>
            <a:xfrm>
              <a:off x="0" y="0"/>
              <a:ext cx="4142490" cy="3810000"/>
            </a:xfrm>
            <a:custGeom>
              <a:avLst/>
              <a:gdLst/>
              <a:ahLst/>
              <a:cxnLst/>
              <a:rect l="l" t="t" r="r" b="b"/>
              <a:pathLst>
                <a:path w="4142490" h="3810000">
                  <a:moveTo>
                    <a:pt x="62297" y="0"/>
                  </a:moveTo>
                  <a:lnTo>
                    <a:pt x="4080193" y="0"/>
                  </a:lnTo>
                  <a:cubicBezTo>
                    <a:pt x="4096715" y="0"/>
                    <a:pt x="4112561" y="6563"/>
                    <a:pt x="4124244" y="18246"/>
                  </a:cubicBezTo>
                  <a:cubicBezTo>
                    <a:pt x="4135926" y="29929"/>
                    <a:pt x="4142490" y="45775"/>
                    <a:pt x="4142490" y="62297"/>
                  </a:cubicBezTo>
                  <a:lnTo>
                    <a:pt x="4142490" y="3747703"/>
                  </a:lnTo>
                  <a:cubicBezTo>
                    <a:pt x="4142490" y="3764225"/>
                    <a:pt x="4135926" y="3780071"/>
                    <a:pt x="4124244" y="3791754"/>
                  </a:cubicBezTo>
                  <a:cubicBezTo>
                    <a:pt x="4112561" y="3803436"/>
                    <a:pt x="4096715" y="3810000"/>
                    <a:pt x="4080193" y="3810000"/>
                  </a:cubicBezTo>
                  <a:lnTo>
                    <a:pt x="62297" y="3810000"/>
                  </a:lnTo>
                  <a:cubicBezTo>
                    <a:pt x="45775" y="3810000"/>
                    <a:pt x="29929" y="3803436"/>
                    <a:pt x="18246" y="3791754"/>
                  </a:cubicBezTo>
                  <a:cubicBezTo>
                    <a:pt x="6563" y="3780071"/>
                    <a:pt x="0" y="3764225"/>
                    <a:pt x="0" y="3747703"/>
                  </a:cubicBezTo>
                  <a:lnTo>
                    <a:pt x="0" y="62297"/>
                  </a:lnTo>
                  <a:cubicBezTo>
                    <a:pt x="0" y="45775"/>
                    <a:pt x="6563" y="29929"/>
                    <a:pt x="18246" y="18246"/>
                  </a:cubicBezTo>
                  <a:cubicBezTo>
                    <a:pt x="29929" y="6563"/>
                    <a:pt x="45775" y="0"/>
                    <a:pt x="62297" y="0"/>
                  </a:cubicBezTo>
                  <a:close/>
                </a:path>
              </a:pathLst>
            </a:custGeom>
            <a:ln w="9525" cap="sq">
              <a:solidFill>
                <a:srgbClr val="FF5F1F"/>
              </a:solidFill>
              <a:prstDash val="solid"/>
              <a:miter/>
            </a:ln>
          </p:spPr>
          <p:txBody>
            <a:bodyPr/>
            <a:lstStyle/>
            <a:p>
              <a:endParaRPr lang="en-US"/>
            </a:p>
          </p:txBody>
        </p:sp>
        <p:sp>
          <p:nvSpPr>
            <p:cNvPr id="17" name="TextBox 17"/>
            <p:cNvSpPr txBox="1"/>
            <p:nvPr/>
          </p:nvSpPr>
          <p:spPr>
            <a:xfrm>
              <a:off x="0" y="-38100"/>
              <a:ext cx="4142490" cy="3848100"/>
            </a:xfrm>
            <a:prstGeom prst="rect">
              <a:avLst/>
            </a:prstGeom>
          </p:spPr>
          <p:txBody>
            <a:bodyPr lIns="50800" tIns="50800" rIns="50800" bIns="50800" rtlCol="0" anchor="ctr"/>
            <a:lstStyle/>
            <a:p>
              <a:pPr algn="l">
                <a:lnSpc>
                  <a:spcPts val="1679"/>
                </a:lnSpc>
              </a:pPr>
              <a:endParaRPr/>
            </a:p>
          </p:txBody>
        </p:sp>
      </p:grpSp>
      <p:grpSp>
        <p:nvGrpSpPr>
          <p:cNvPr id="18" name="Group 18"/>
          <p:cNvGrpSpPr/>
          <p:nvPr/>
        </p:nvGrpSpPr>
        <p:grpSpPr>
          <a:xfrm>
            <a:off x="7658959" y="3429000"/>
            <a:ext cx="3106867" cy="2857500"/>
            <a:chOff x="0" y="0"/>
            <a:chExt cx="4142490" cy="3810000"/>
          </a:xfrm>
        </p:grpSpPr>
        <p:sp>
          <p:nvSpPr>
            <p:cNvPr id="19" name="Freeform 19"/>
            <p:cNvSpPr/>
            <p:nvPr/>
          </p:nvSpPr>
          <p:spPr>
            <a:xfrm>
              <a:off x="0" y="0"/>
              <a:ext cx="4142490" cy="3810000"/>
            </a:xfrm>
            <a:custGeom>
              <a:avLst/>
              <a:gdLst/>
              <a:ahLst/>
              <a:cxnLst/>
              <a:rect l="l" t="t" r="r" b="b"/>
              <a:pathLst>
                <a:path w="4142490" h="3810000">
                  <a:moveTo>
                    <a:pt x="62297" y="0"/>
                  </a:moveTo>
                  <a:lnTo>
                    <a:pt x="4080193" y="0"/>
                  </a:lnTo>
                  <a:cubicBezTo>
                    <a:pt x="4096715" y="0"/>
                    <a:pt x="4112561" y="6563"/>
                    <a:pt x="4124244" y="18246"/>
                  </a:cubicBezTo>
                  <a:cubicBezTo>
                    <a:pt x="4135926" y="29929"/>
                    <a:pt x="4142490" y="45775"/>
                    <a:pt x="4142490" y="62297"/>
                  </a:cubicBezTo>
                  <a:lnTo>
                    <a:pt x="4142490" y="3747703"/>
                  </a:lnTo>
                  <a:cubicBezTo>
                    <a:pt x="4142490" y="3764225"/>
                    <a:pt x="4135926" y="3780071"/>
                    <a:pt x="4124244" y="3791754"/>
                  </a:cubicBezTo>
                  <a:cubicBezTo>
                    <a:pt x="4112561" y="3803436"/>
                    <a:pt x="4096715" y="3810000"/>
                    <a:pt x="4080193" y="3810000"/>
                  </a:cubicBezTo>
                  <a:lnTo>
                    <a:pt x="62297" y="3810000"/>
                  </a:lnTo>
                  <a:cubicBezTo>
                    <a:pt x="45775" y="3810000"/>
                    <a:pt x="29929" y="3803436"/>
                    <a:pt x="18246" y="3791754"/>
                  </a:cubicBezTo>
                  <a:cubicBezTo>
                    <a:pt x="6563" y="3780071"/>
                    <a:pt x="0" y="3764225"/>
                    <a:pt x="0" y="3747703"/>
                  </a:cubicBezTo>
                  <a:lnTo>
                    <a:pt x="0" y="62297"/>
                  </a:lnTo>
                  <a:cubicBezTo>
                    <a:pt x="0" y="45775"/>
                    <a:pt x="6563" y="29929"/>
                    <a:pt x="18246" y="18246"/>
                  </a:cubicBezTo>
                  <a:cubicBezTo>
                    <a:pt x="29929" y="6563"/>
                    <a:pt x="45775" y="0"/>
                    <a:pt x="62297" y="0"/>
                  </a:cubicBezTo>
                  <a:close/>
                </a:path>
              </a:pathLst>
            </a:custGeom>
            <a:ln w="9525" cap="sq">
              <a:solidFill>
                <a:srgbClr val="FF5F1F"/>
              </a:solidFill>
              <a:prstDash val="solid"/>
              <a:miter/>
            </a:ln>
          </p:spPr>
          <p:txBody>
            <a:bodyPr/>
            <a:lstStyle/>
            <a:p>
              <a:endParaRPr lang="en-US"/>
            </a:p>
          </p:txBody>
        </p:sp>
        <p:sp>
          <p:nvSpPr>
            <p:cNvPr id="20" name="TextBox 20"/>
            <p:cNvSpPr txBox="1"/>
            <p:nvPr/>
          </p:nvSpPr>
          <p:spPr>
            <a:xfrm>
              <a:off x="0" y="-38100"/>
              <a:ext cx="4142490" cy="3848100"/>
            </a:xfrm>
            <a:prstGeom prst="rect">
              <a:avLst/>
            </a:prstGeom>
          </p:spPr>
          <p:txBody>
            <a:bodyPr lIns="50800" tIns="50800" rIns="50800" bIns="50800" rtlCol="0" anchor="ctr"/>
            <a:lstStyle/>
            <a:p>
              <a:pPr algn="l">
                <a:lnSpc>
                  <a:spcPts val="1679"/>
                </a:lnSpc>
              </a:pPr>
              <a:endParaRPr/>
            </a:p>
          </p:txBody>
        </p:sp>
      </p:grpSp>
      <p:grpSp>
        <p:nvGrpSpPr>
          <p:cNvPr id="21" name="Group 21"/>
          <p:cNvGrpSpPr/>
          <p:nvPr/>
        </p:nvGrpSpPr>
        <p:grpSpPr>
          <a:xfrm>
            <a:off x="10954179" y="4778692"/>
            <a:ext cx="3106867" cy="2857500"/>
            <a:chOff x="0" y="0"/>
            <a:chExt cx="4142490" cy="3810000"/>
          </a:xfrm>
        </p:grpSpPr>
        <p:sp>
          <p:nvSpPr>
            <p:cNvPr id="22" name="Freeform 22"/>
            <p:cNvSpPr/>
            <p:nvPr/>
          </p:nvSpPr>
          <p:spPr>
            <a:xfrm>
              <a:off x="0" y="0"/>
              <a:ext cx="4142490" cy="3810000"/>
            </a:xfrm>
            <a:custGeom>
              <a:avLst/>
              <a:gdLst/>
              <a:ahLst/>
              <a:cxnLst/>
              <a:rect l="l" t="t" r="r" b="b"/>
              <a:pathLst>
                <a:path w="4142490" h="3810000">
                  <a:moveTo>
                    <a:pt x="62297" y="0"/>
                  </a:moveTo>
                  <a:lnTo>
                    <a:pt x="4080193" y="0"/>
                  </a:lnTo>
                  <a:cubicBezTo>
                    <a:pt x="4096715" y="0"/>
                    <a:pt x="4112561" y="6563"/>
                    <a:pt x="4124244" y="18246"/>
                  </a:cubicBezTo>
                  <a:cubicBezTo>
                    <a:pt x="4135926" y="29929"/>
                    <a:pt x="4142490" y="45775"/>
                    <a:pt x="4142490" y="62297"/>
                  </a:cubicBezTo>
                  <a:lnTo>
                    <a:pt x="4142490" y="3747703"/>
                  </a:lnTo>
                  <a:cubicBezTo>
                    <a:pt x="4142490" y="3764225"/>
                    <a:pt x="4135926" y="3780071"/>
                    <a:pt x="4124244" y="3791754"/>
                  </a:cubicBezTo>
                  <a:cubicBezTo>
                    <a:pt x="4112561" y="3803436"/>
                    <a:pt x="4096715" y="3810000"/>
                    <a:pt x="4080193" y="3810000"/>
                  </a:cubicBezTo>
                  <a:lnTo>
                    <a:pt x="62297" y="3810000"/>
                  </a:lnTo>
                  <a:cubicBezTo>
                    <a:pt x="45775" y="3810000"/>
                    <a:pt x="29929" y="3803436"/>
                    <a:pt x="18246" y="3791754"/>
                  </a:cubicBezTo>
                  <a:cubicBezTo>
                    <a:pt x="6563" y="3780071"/>
                    <a:pt x="0" y="3764225"/>
                    <a:pt x="0" y="3747703"/>
                  </a:cubicBezTo>
                  <a:lnTo>
                    <a:pt x="0" y="62297"/>
                  </a:lnTo>
                  <a:cubicBezTo>
                    <a:pt x="0" y="45775"/>
                    <a:pt x="6563" y="29929"/>
                    <a:pt x="18246" y="18246"/>
                  </a:cubicBezTo>
                  <a:cubicBezTo>
                    <a:pt x="29929" y="6563"/>
                    <a:pt x="45775" y="0"/>
                    <a:pt x="62297" y="0"/>
                  </a:cubicBezTo>
                  <a:close/>
                </a:path>
              </a:pathLst>
            </a:custGeom>
            <a:ln w="9525" cap="sq">
              <a:solidFill>
                <a:srgbClr val="FF5F1F"/>
              </a:solidFill>
              <a:prstDash val="solid"/>
              <a:miter/>
            </a:ln>
          </p:spPr>
          <p:txBody>
            <a:bodyPr/>
            <a:lstStyle/>
            <a:p>
              <a:endParaRPr lang="en-US"/>
            </a:p>
          </p:txBody>
        </p:sp>
        <p:sp>
          <p:nvSpPr>
            <p:cNvPr id="23" name="TextBox 23"/>
            <p:cNvSpPr txBox="1"/>
            <p:nvPr/>
          </p:nvSpPr>
          <p:spPr>
            <a:xfrm>
              <a:off x="0" y="-38100"/>
              <a:ext cx="4142490" cy="3848100"/>
            </a:xfrm>
            <a:prstGeom prst="rect">
              <a:avLst/>
            </a:prstGeom>
          </p:spPr>
          <p:txBody>
            <a:bodyPr lIns="50800" tIns="50800" rIns="50800" bIns="50800" rtlCol="0" anchor="ctr"/>
            <a:lstStyle/>
            <a:p>
              <a:pPr algn="l">
                <a:lnSpc>
                  <a:spcPts val="1679"/>
                </a:lnSpc>
              </a:pPr>
              <a:endParaRPr/>
            </a:p>
          </p:txBody>
        </p:sp>
      </p:grpSp>
      <p:grpSp>
        <p:nvGrpSpPr>
          <p:cNvPr id="24" name="Group 24"/>
          <p:cNvGrpSpPr/>
          <p:nvPr/>
        </p:nvGrpSpPr>
        <p:grpSpPr>
          <a:xfrm>
            <a:off x="14249400" y="3429000"/>
            <a:ext cx="3106867" cy="2857500"/>
            <a:chOff x="0" y="0"/>
            <a:chExt cx="4142490" cy="3810000"/>
          </a:xfrm>
        </p:grpSpPr>
        <p:sp>
          <p:nvSpPr>
            <p:cNvPr id="25" name="Freeform 25"/>
            <p:cNvSpPr/>
            <p:nvPr/>
          </p:nvSpPr>
          <p:spPr>
            <a:xfrm>
              <a:off x="0" y="0"/>
              <a:ext cx="4142490" cy="3810000"/>
            </a:xfrm>
            <a:custGeom>
              <a:avLst/>
              <a:gdLst/>
              <a:ahLst/>
              <a:cxnLst/>
              <a:rect l="l" t="t" r="r" b="b"/>
              <a:pathLst>
                <a:path w="4142490" h="3810000">
                  <a:moveTo>
                    <a:pt x="62297" y="0"/>
                  </a:moveTo>
                  <a:lnTo>
                    <a:pt x="4080193" y="0"/>
                  </a:lnTo>
                  <a:cubicBezTo>
                    <a:pt x="4096715" y="0"/>
                    <a:pt x="4112561" y="6563"/>
                    <a:pt x="4124244" y="18246"/>
                  </a:cubicBezTo>
                  <a:cubicBezTo>
                    <a:pt x="4135926" y="29929"/>
                    <a:pt x="4142490" y="45775"/>
                    <a:pt x="4142490" y="62297"/>
                  </a:cubicBezTo>
                  <a:lnTo>
                    <a:pt x="4142490" y="3747703"/>
                  </a:lnTo>
                  <a:cubicBezTo>
                    <a:pt x="4142490" y="3764225"/>
                    <a:pt x="4135926" y="3780071"/>
                    <a:pt x="4124244" y="3791754"/>
                  </a:cubicBezTo>
                  <a:cubicBezTo>
                    <a:pt x="4112561" y="3803436"/>
                    <a:pt x="4096715" y="3810000"/>
                    <a:pt x="4080193" y="3810000"/>
                  </a:cubicBezTo>
                  <a:lnTo>
                    <a:pt x="62297" y="3810000"/>
                  </a:lnTo>
                  <a:cubicBezTo>
                    <a:pt x="45775" y="3810000"/>
                    <a:pt x="29929" y="3803436"/>
                    <a:pt x="18246" y="3791754"/>
                  </a:cubicBezTo>
                  <a:cubicBezTo>
                    <a:pt x="6563" y="3780071"/>
                    <a:pt x="0" y="3764225"/>
                    <a:pt x="0" y="3747703"/>
                  </a:cubicBezTo>
                  <a:lnTo>
                    <a:pt x="0" y="62297"/>
                  </a:lnTo>
                  <a:cubicBezTo>
                    <a:pt x="0" y="45775"/>
                    <a:pt x="6563" y="29929"/>
                    <a:pt x="18246" y="18246"/>
                  </a:cubicBezTo>
                  <a:cubicBezTo>
                    <a:pt x="29929" y="6563"/>
                    <a:pt x="45775" y="0"/>
                    <a:pt x="62297" y="0"/>
                  </a:cubicBezTo>
                  <a:close/>
                </a:path>
              </a:pathLst>
            </a:custGeom>
            <a:ln w="9525" cap="sq">
              <a:solidFill>
                <a:srgbClr val="FF5F1F"/>
              </a:solidFill>
              <a:prstDash val="solid"/>
              <a:miter/>
            </a:ln>
          </p:spPr>
          <p:txBody>
            <a:bodyPr/>
            <a:lstStyle/>
            <a:p>
              <a:endParaRPr lang="en-US"/>
            </a:p>
          </p:txBody>
        </p:sp>
        <p:sp>
          <p:nvSpPr>
            <p:cNvPr id="26" name="TextBox 26"/>
            <p:cNvSpPr txBox="1"/>
            <p:nvPr/>
          </p:nvSpPr>
          <p:spPr>
            <a:xfrm>
              <a:off x="0" y="-38100"/>
              <a:ext cx="4142490" cy="3848100"/>
            </a:xfrm>
            <a:prstGeom prst="rect">
              <a:avLst/>
            </a:prstGeom>
          </p:spPr>
          <p:txBody>
            <a:bodyPr lIns="50800" tIns="50800" rIns="50800" bIns="50800" rtlCol="0" anchor="ctr"/>
            <a:lstStyle/>
            <a:p>
              <a:pPr algn="l">
                <a:lnSpc>
                  <a:spcPts val="1679"/>
                </a:lnSpc>
              </a:pPr>
              <a:endParaRPr/>
            </a:p>
          </p:txBody>
        </p:sp>
      </p:grpSp>
      <p:grpSp>
        <p:nvGrpSpPr>
          <p:cNvPr id="27" name="Group 27"/>
          <p:cNvGrpSpPr/>
          <p:nvPr/>
        </p:nvGrpSpPr>
        <p:grpSpPr>
          <a:xfrm>
            <a:off x="763748" y="8159422"/>
            <a:ext cx="16822906" cy="1098878"/>
            <a:chOff x="0" y="0"/>
            <a:chExt cx="22430541" cy="1465170"/>
          </a:xfrm>
        </p:grpSpPr>
        <p:sp>
          <p:nvSpPr>
            <p:cNvPr id="28" name="Freeform 28"/>
            <p:cNvSpPr/>
            <p:nvPr/>
          </p:nvSpPr>
          <p:spPr>
            <a:xfrm>
              <a:off x="0" y="0"/>
              <a:ext cx="22430541" cy="1465170"/>
            </a:xfrm>
            <a:custGeom>
              <a:avLst/>
              <a:gdLst/>
              <a:ahLst/>
              <a:cxnLst/>
              <a:rect l="l" t="t" r="r" b="b"/>
              <a:pathLst>
                <a:path w="22430541" h="1465170">
                  <a:moveTo>
                    <a:pt x="11505" y="0"/>
                  </a:moveTo>
                  <a:lnTo>
                    <a:pt x="22419036" y="0"/>
                  </a:lnTo>
                  <a:cubicBezTo>
                    <a:pt x="22422087" y="0"/>
                    <a:pt x="22425014" y="1212"/>
                    <a:pt x="22427171" y="3370"/>
                  </a:cubicBezTo>
                  <a:cubicBezTo>
                    <a:pt x="22429329" y="5527"/>
                    <a:pt x="22430541" y="8454"/>
                    <a:pt x="22430541" y="11505"/>
                  </a:cubicBezTo>
                  <a:lnTo>
                    <a:pt x="22430541" y="1453665"/>
                  </a:lnTo>
                  <a:cubicBezTo>
                    <a:pt x="22430541" y="1456717"/>
                    <a:pt x="22429329" y="1459643"/>
                    <a:pt x="22427171" y="1461801"/>
                  </a:cubicBezTo>
                  <a:cubicBezTo>
                    <a:pt x="22425014" y="1463958"/>
                    <a:pt x="22422087" y="1465170"/>
                    <a:pt x="22419036" y="1465170"/>
                  </a:cubicBezTo>
                  <a:lnTo>
                    <a:pt x="11505" y="1465170"/>
                  </a:lnTo>
                  <a:cubicBezTo>
                    <a:pt x="8454" y="1465170"/>
                    <a:pt x="5527" y="1463958"/>
                    <a:pt x="3370" y="1461801"/>
                  </a:cubicBezTo>
                  <a:cubicBezTo>
                    <a:pt x="1212" y="1459643"/>
                    <a:pt x="0" y="1456717"/>
                    <a:pt x="0" y="1453665"/>
                  </a:cubicBezTo>
                  <a:lnTo>
                    <a:pt x="0" y="11505"/>
                  </a:lnTo>
                  <a:cubicBezTo>
                    <a:pt x="0" y="8454"/>
                    <a:pt x="1212" y="5527"/>
                    <a:pt x="3370" y="3370"/>
                  </a:cubicBezTo>
                  <a:cubicBezTo>
                    <a:pt x="5527" y="1212"/>
                    <a:pt x="8454" y="0"/>
                    <a:pt x="11505" y="0"/>
                  </a:cubicBezTo>
                  <a:close/>
                </a:path>
              </a:pathLst>
            </a:custGeom>
            <a:ln w="9525" cap="sq">
              <a:solidFill>
                <a:srgbClr val="FF5F1F"/>
              </a:solidFill>
              <a:prstDash val="solid"/>
              <a:miter/>
            </a:ln>
          </p:spPr>
          <p:txBody>
            <a:bodyPr/>
            <a:lstStyle/>
            <a:p>
              <a:endParaRPr lang="en-US"/>
            </a:p>
          </p:txBody>
        </p:sp>
        <p:sp>
          <p:nvSpPr>
            <p:cNvPr id="29" name="TextBox 29"/>
            <p:cNvSpPr txBox="1"/>
            <p:nvPr/>
          </p:nvSpPr>
          <p:spPr>
            <a:xfrm>
              <a:off x="0" y="-38100"/>
              <a:ext cx="22430541" cy="1503270"/>
            </a:xfrm>
            <a:prstGeom prst="rect">
              <a:avLst/>
            </a:prstGeom>
          </p:spPr>
          <p:txBody>
            <a:bodyPr lIns="50800" tIns="50800" rIns="50800" bIns="50800" rtlCol="0" anchor="ctr"/>
            <a:lstStyle/>
            <a:p>
              <a:pPr algn="l">
                <a:lnSpc>
                  <a:spcPts val="1679"/>
                </a:lnSpc>
              </a:pPr>
              <a:endParaRPr/>
            </a:p>
          </p:txBody>
        </p:sp>
      </p:grpSp>
      <p:sp>
        <p:nvSpPr>
          <p:cNvPr id="30" name="Freeform 30"/>
          <p:cNvSpPr/>
          <p:nvPr/>
        </p:nvSpPr>
        <p:spPr>
          <a:xfrm>
            <a:off x="7487509" y="9138233"/>
            <a:ext cx="2001109" cy="240133"/>
          </a:xfrm>
          <a:custGeom>
            <a:avLst/>
            <a:gdLst/>
            <a:ahLst/>
            <a:cxnLst/>
            <a:rect l="l" t="t" r="r" b="b"/>
            <a:pathLst>
              <a:path w="2001109" h="240133">
                <a:moveTo>
                  <a:pt x="0" y="0"/>
                </a:moveTo>
                <a:lnTo>
                  <a:pt x="2001108" y="0"/>
                </a:lnTo>
                <a:lnTo>
                  <a:pt x="2001108" y="240134"/>
                </a:lnTo>
                <a:lnTo>
                  <a:pt x="0" y="24013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1" name="Freeform 31"/>
          <p:cNvSpPr/>
          <p:nvPr/>
        </p:nvSpPr>
        <p:spPr>
          <a:xfrm>
            <a:off x="5029200" y="7620"/>
            <a:ext cx="1543285" cy="1650572"/>
          </a:xfrm>
          <a:custGeom>
            <a:avLst/>
            <a:gdLst/>
            <a:ahLst/>
            <a:cxnLst/>
            <a:rect l="l" t="t" r="r" b="b"/>
            <a:pathLst>
              <a:path w="1543285" h="1650572">
                <a:moveTo>
                  <a:pt x="0" y="0"/>
                </a:moveTo>
                <a:lnTo>
                  <a:pt x="1543285" y="0"/>
                </a:lnTo>
                <a:lnTo>
                  <a:pt x="1543285" y="1650572"/>
                </a:lnTo>
                <a:lnTo>
                  <a:pt x="0" y="16505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2" name="TextBox 32"/>
          <p:cNvSpPr txBox="1"/>
          <p:nvPr/>
        </p:nvSpPr>
        <p:spPr>
          <a:xfrm>
            <a:off x="1238250" y="714375"/>
            <a:ext cx="15811500" cy="699135"/>
          </a:xfrm>
          <a:prstGeom prst="rect">
            <a:avLst/>
          </a:prstGeom>
        </p:spPr>
        <p:txBody>
          <a:bodyPr lIns="0" tIns="0" rIns="0" bIns="0" rtlCol="0" anchor="t">
            <a:spAutoFit/>
          </a:bodyPr>
          <a:lstStyle/>
          <a:p>
            <a:pPr algn="l">
              <a:lnSpc>
                <a:spcPts val="5280"/>
              </a:lnSpc>
            </a:pPr>
            <a:r>
              <a:rPr lang="en-US" sz="4800" b="1">
                <a:solidFill>
                  <a:srgbClr val="0B1F3F"/>
                </a:solidFill>
                <a:latin typeface="Arimo Bold"/>
                <a:ea typeface="Arimo Bold"/>
                <a:cs typeface="Arimo Bold"/>
                <a:sym typeface="Arimo Bold"/>
              </a:rPr>
              <a:t>Positioning</a:t>
            </a:r>
          </a:p>
        </p:txBody>
      </p:sp>
      <p:sp>
        <p:nvSpPr>
          <p:cNvPr id="33" name="TextBox 33"/>
          <p:cNvSpPr txBox="1"/>
          <p:nvPr/>
        </p:nvSpPr>
        <p:spPr>
          <a:xfrm>
            <a:off x="1238250" y="1776467"/>
            <a:ext cx="15811500" cy="984250"/>
          </a:xfrm>
          <a:prstGeom prst="rect">
            <a:avLst/>
          </a:prstGeom>
        </p:spPr>
        <p:txBody>
          <a:bodyPr lIns="0" tIns="0" rIns="0" bIns="0" rtlCol="0" anchor="t">
            <a:spAutoFit/>
          </a:bodyPr>
          <a:lstStyle/>
          <a:p>
            <a:pPr algn="l">
              <a:lnSpc>
                <a:spcPts val="2664"/>
              </a:lnSpc>
            </a:pPr>
            <a:r>
              <a:rPr lang="en-US" sz="2049">
                <a:solidFill>
                  <a:srgbClr val="0B1F3F"/>
                </a:solidFill>
                <a:latin typeface="Arimo"/>
                <a:ea typeface="Arimo"/>
                <a:cs typeface="Arimo"/>
                <a:sym typeface="Arimo"/>
              </a:rPr>
              <a:t>Positioning: </a:t>
            </a:r>
            <a:r>
              <a:rPr lang="en-US" sz="2049" b="1">
                <a:solidFill>
                  <a:srgbClr val="0B1F3F"/>
                </a:solidFill>
                <a:latin typeface="Arimo Bold"/>
                <a:ea typeface="Arimo Bold"/>
                <a:cs typeface="Arimo Bold"/>
                <a:sym typeface="Arimo Bold"/>
              </a:rPr>
              <a:t>establishing the offer in consumers' minds and differentiating it from competitors (Kotler 1997). A home-market position does not travel automatically. </a:t>
            </a:r>
            <a:r>
              <a:rPr lang="en-US" sz="2049">
                <a:solidFill>
                  <a:srgbClr val="0B1F3F"/>
                </a:solidFill>
                <a:latin typeface="Arimo"/>
                <a:ea typeface="Arimo"/>
                <a:cs typeface="Arimo"/>
                <a:sym typeface="Arimo"/>
              </a:rPr>
              <a:t>Product position: a complex set of perceptions, impressions and feelings towards the product.</a:t>
            </a:r>
          </a:p>
          <a:p>
            <a:pPr algn="l">
              <a:lnSpc>
                <a:spcPts val="2535"/>
              </a:lnSpc>
            </a:pPr>
            <a:endParaRPr lang="en-US" sz="2049">
              <a:solidFill>
                <a:srgbClr val="0B1F3F"/>
              </a:solidFill>
              <a:latin typeface="Arimo"/>
              <a:ea typeface="Arimo"/>
              <a:cs typeface="Arimo"/>
              <a:sym typeface="Arimo"/>
            </a:endParaRPr>
          </a:p>
        </p:txBody>
      </p:sp>
      <p:sp>
        <p:nvSpPr>
          <p:cNvPr id="34" name="TextBox 34"/>
          <p:cNvSpPr txBox="1"/>
          <p:nvPr/>
        </p:nvSpPr>
        <p:spPr>
          <a:xfrm>
            <a:off x="1238250" y="9639300"/>
            <a:ext cx="15811500" cy="300990"/>
          </a:xfrm>
          <a:prstGeom prst="rect">
            <a:avLst/>
          </a:prstGeom>
        </p:spPr>
        <p:txBody>
          <a:bodyPr lIns="0" tIns="0" rIns="0" bIns="0" rtlCol="0" anchor="t">
            <a:spAutoFit/>
          </a:bodyPr>
          <a:lstStyle/>
          <a:p>
            <a:pPr algn="l">
              <a:lnSpc>
                <a:spcPts val="2310"/>
              </a:lnSpc>
            </a:pPr>
            <a:r>
              <a:rPr lang="en-US" sz="1650">
                <a:solidFill>
                  <a:srgbClr val="555E69"/>
                </a:solidFill>
                <a:latin typeface="Arimo"/>
                <a:ea typeface="Arimo"/>
                <a:cs typeface="Arimo"/>
                <a:sym typeface="Arimo"/>
              </a:rPr>
              <a:t>Source: Szymura-Tyc (ed.) (2012), pp. 94–97 (after Keegan 1999)</a:t>
            </a:r>
          </a:p>
        </p:txBody>
      </p:sp>
      <p:sp>
        <p:nvSpPr>
          <p:cNvPr id="35" name="TextBox 35"/>
          <p:cNvSpPr txBox="1"/>
          <p:nvPr/>
        </p:nvSpPr>
        <p:spPr>
          <a:xfrm>
            <a:off x="1103183" y="8350567"/>
            <a:ext cx="15811500" cy="687597"/>
          </a:xfrm>
          <a:prstGeom prst="rect">
            <a:avLst/>
          </a:prstGeom>
        </p:spPr>
        <p:txBody>
          <a:bodyPr lIns="0" tIns="0" rIns="0" bIns="0" rtlCol="0" anchor="t">
            <a:spAutoFit/>
          </a:bodyPr>
          <a:lstStyle/>
          <a:p>
            <a:pPr algn="l">
              <a:lnSpc>
                <a:spcPts val="2730"/>
              </a:lnSpc>
            </a:pPr>
            <a:r>
              <a:rPr lang="en-US" sz="2100" b="1" dirty="0">
                <a:solidFill>
                  <a:srgbClr val="0B1F3F"/>
                </a:solidFill>
                <a:latin typeface="Arimo Bold"/>
                <a:ea typeface="Arimo Bold"/>
                <a:cs typeface="Arimo Bold"/>
                <a:sym typeface="Arimo Bold"/>
              </a:rPr>
              <a:t>                              </a:t>
            </a:r>
            <a:r>
              <a:rPr lang="en-US" sz="2100" dirty="0">
                <a:solidFill>
                  <a:srgbClr val="0B1F3F"/>
                </a:solidFill>
                <a:latin typeface="Arimo"/>
                <a:ea typeface="Arimo"/>
                <a:cs typeface="Arimo"/>
                <a:sym typeface="Arimo"/>
              </a:rPr>
              <a:t>works best at the two ends of a continuum: </a:t>
            </a:r>
            <a:r>
              <a:rPr lang="en-US" sz="2100" b="1" dirty="0">
                <a:solidFill>
                  <a:srgbClr val="0B1F3F"/>
                </a:solidFill>
                <a:latin typeface="Arimo Bold"/>
                <a:ea typeface="Arimo Bold"/>
                <a:cs typeface="Arimo Bold"/>
                <a:sym typeface="Arimo Bold"/>
              </a:rPr>
              <a:t>high-tech</a:t>
            </a:r>
            <a:r>
              <a:rPr lang="en-US" sz="2100" dirty="0">
                <a:solidFill>
                  <a:srgbClr val="0B1F3F"/>
                </a:solidFill>
                <a:latin typeface="Arimo"/>
                <a:ea typeface="Arimo"/>
                <a:cs typeface="Arimo"/>
                <a:sym typeface="Arimo"/>
              </a:rPr>
              <a:t> (buyers share an expert language) and </a:t>
            </a:r>
            <a:r>
              <a:rPr lang="en-US" sz="2100" b="1" dirty="0">
                <a:solidFill>
                  <a:srgbClr val="0B1F3F"/>
                </a:solidFill>
                <a:latin typeface="Arimo Bold"/>
                <a:ea typeface="Arimo Bold"/>
                <a:cs typeface="Arimo Bold"/>
                <a:sym typeface="Arimo Bold"/>
              </a:rPr>
              <a:t>high-touch</a:t>
            </a:r>
            <a:r>
              <a:rPr lang="en-US" sz="2100" dirty="0">
                <a:solidFill>
                  <a:srgbClr val="0B1F3F"/>
                </a:solidFill>
                <a:latin typeface="Arimo"/>
                <a:ea typeface="Arimo"/>
                <a:cs typeface="Arimo"/>
                <a:sym typeface="Arimo"/>
              </a:rPr>
              <a:t> (romance, wealth: fragrance, fashion, gold).</a:t>
            </a:r>
          </a:p>
        </p:txBody>
      </p:sp>
      <p:sp>
        <p:nvSpPr>
          <p:cNvPr id="36" name="TextBox 36"/>
          <p:cNvSpPr txBox="1"/>
          <p:nvPr/>
        </p:nvSpPr>
        <p:spPr>
          <a:xfrm rot="-184318">
            <a:off x="1031769" y="8217265"/>
            <a:ext cx="2476500" cy="276198"/>
          </a:xfrm>
          <a:prstGeom prst="rect">
            <a:avLst/>
          </a:prstGeom>
        </p:spPr>
        <p:txBody>
          <a:bodyPr lIns="0" tIns="0" rIns="0" bIns="0" rtlCol="0" anchor="t">
            <a:spAutoFit/>
          </a:bodyPr>
          <a:lstStyle/>
          <a:p>
            <a:pPr algn="l">
              <a:lnSpc>
                <a:spcPts val="2100"/>
              </a:lnSpc>
            </a:pPr>
            <a:r>
              <a:rPr lang="en-US" sz="1500" b="1">
                <a:solidFill>
                  <a:srgbClr val="FF5F1F"/>
                </a:solidFill>
                <a:latin typeface="Arimo Bold"/>
                <a:ea typeface="Arimo Bold"/>
                <a:cs typeface="Arimo Bold"/>
                <a:sym typeface="Arimo Bold"/>
              </a:rPr>
              <a:t>GLOBAL POSITIONING</a:t>
            </a:r>
          </a:p>
        </p:txBody>
      </p:sp>
      <p:sp>
        <p:nvSpPr>
          <p:cNvPr id="37" name="TextBox 37"/>
          <p:cNvSpPr txBox="1"/>
          <p:nvPr/>
        </p:nvSpPr>
        <p:spPr>
          <a:xfrm>
            <a:off x="1504950" y="3981450"/>
            <a:ext cx="2571750" cy="300990"/>
          </a:xfrm>
          <a:prstGeom prst="rect">
            <a:avLst/>
          </a:prstGeom>
        </p:spPr>
        <p:txBody>
          <a:bodyPr lIns="0" tIns="0" rIns="0" bIns="0" rtlCol="0" anchor="t">
            <a:spAutoFit/>
          </a:bodyPr>
          <a:lstStyle/>
          <a:p>
            <a:pPr algn="l">
              <a:lnSpc>
                <a:spcPts val="2310"/>
              </a:lnSpc>
            </a:pPr>
            <a:r>
              <a:rPr lang="en-US" sz="1650" b="1" i="1">
                <a:solidFill>
                  <a:srgbClr val="0B1F3F"/>
                </a:solidFill>
                <a:latin typeface="Arimo Bold Italics"/>
                <a:ea typeface="Arimo Bold Italics"/>
                <a:cs typeface="Arimo Bold Italics"/>
                <a:sym typeface="Arimo Bold Italics"/>
              </a:rPr>
              <a:t>What does it do for me?</a:t>
            </a:r>
          </a:p>
        </p:txBody>
      </p:sp>
      <p:sp>
        <p:nvSpPr>
          <p:cNvPr id="38" name="TextBox 38"/>
          <p:cNvSpPr txBox="1"/>
          <p:nvPr/>
        </p:nvSpPr>
        <p:spPr>
          <a:xfrm>
            <a:off x="4714875" y="5331142"/>
            <a:ext cx="2571750" cy="300990"/>
          </a:xfrm>
          <a:prstGeom prst="rect">
            <a:avLst/>
          </a:prstGeom>
        </p:spPr>
        <p:txBody>
          <a:bodyPr lIns="0" tIns="0" rIns="0" bIns="0" rtlCol="0" anchor="t">
            <a:spAutoFit/>
          </a:bodyPr>
          <a:lstStyle/>
          <a:p>
            <a:pPr algn="l">
              <a:lnSpc>
                <a:spcPts val="2310"/>
              </a:lnSpc>
            </a:pPr>
            <a:r>
              <a:rPr lang="en-US" sz="1650" b="1" i="1">
                <a:solidFill>
                  <a:srgbClr val="0B1F3F"/>
                </a:solidFill>
                <a:latin typeface="Arimo Bold Italics"/>
                <a:ea typeface="Arimo Bold Italics"/>
                <a:cs typeface="Arimo Bold Italics"/>
                <a:sym typeface="Arimo Bold Italics"/>
              </a:rPr>
              <a:t>What is it worth?</a:t>
            </a:r>
          </a:p>
        </p:txBody>
      </p:sp>
      <p:sp>
        <p:nvSpPr>
          <p:cNvPr id="39" name="TextBox 39"/>
          <p:cNvSpPr txBox="1"/>
          <p:nvPr/>
        </p:nvSpPr>
        <p:spPr>
          <a:xfrm>
            <a:off x="7924800" y="3981450"/>
            <a:ext cx="2571750" cy="300990"/>
          </a:xfrm>
          <a:prstGeom prst="rect">
            <a:avLst/>
          </a:prstGeom>
        </p:spPr>
        <p:txBody>
          <a:bodyPr lIns="0" tIns="0" rIns="0" bIns="0" rtlCol="0" anchor="t">
            <a:spAutoFit/>
          </a:bodyPr>
          <a:lstStyle/>
          <a:p>
            <a:pPr algn="l">
              <a:lnSpc>
                <a:spcPts val="2310"/>
              </a:lnSpc>
            </a:pPr>
            <a:r>
              <a:rPr lang="en-US" sz="1650" b="1" i="1">
                <a:solidFill>
                  <a:srgbClr val="0B1F3F"/>
                </a:solidFill>
                <a:latin typeface="Arimo Bold Italics"/>
                <a:ea typeface="Arimo Bold Italics"/>
                <a:cs typeface="Arimo Bold Italics"/>
                <a:sym typeface="Arimo Bold Italics"/>
              </a:rPr>
              <a:t>When, and who for?</a:t>
            </a:r>
          </a:p>
        </p:txBody>
      </p:sp>
      <p:sp>
        <p:nvSpPr>
          <p:cNvPr id="40" name="TextBox 40"/>
          <p:cNvSpPr txBox="1"/>
          <p:nvPr/>
        </p:nvSpPr>
        <p:spPr>
          <a:xfrm>
            <a:off x="11134725" y="5286375"/>
            <a:ext cx="2571750" cy="300990"/>
          </a:xfrm>
          <a:prstGeom prst="rect">
            <a:avLst/>
          </a:prstGeom>
        </p:spPr>
        <p:txBody>
          <a:bodyPr lIns="0" tIns="0" rIns="0" bIns="0" rtlCol="0" anchor="t">
            <a:spAutoFit/>
          </a:bodyPr>
          <a:lstStyle/>
          <a:p>
            <a:pPr algn="l">
              <a:lnSpc>
                <a:spcPts val="2310"/>
              </a:lnSpc>
            </a:pPr>
            <a:r>
              <a:rPr lang="en-US" sz="1650" b="1" i="1">
                <a:solidFill>
                  <a:srgbClr val="0B1F3F"/>
                </a:solidFill>
                <a:latin typeface="Arimo Bold Italics"/>
                <a:ea typeface="Arimo Bold Italics"/>
                <a:cs typeface="Arimo Bold Italics"/>
                <a:sym typeface="Arimo Bold Italics"/>
              </a:rPr>
              <a:t>Which shelf is it on?</a:t>
            </a:r>
          </a:p>
        </p:txBody>
      </p:sp>
      <p:sp>
        <p:nvSpPr>
          <p:cNvPr id="41" name="TextBox 41"/>
          <p:cNvSpPr txBox="1"/>
          <p:nvPr/>
        </p:nvSpPr>
        <p:spPr>
          <a:xfrm>
            <a:off x="14344650" y="3981450"/>
            <a:ext cx="2571750" cy="300990"/>
          </a:xfrm>
          <a:prstGeom prst="rect">
            <a:avLst/>
          </a:prstGeom>
        </p:spPr>
        <p:txBody>
          <a:bodyPr lIns="0" tIns="0" rIns="0" bIns="0" rtlCol="0" anchor="t">
            <a:spAutoFit/>
          </a:bodyPr>
          <a:lstStyle/>
          <a:p>
            <a:pPr algn="l">
              <a:lnSpc>
                <a:spcPts val="2310"/>
              </a:lnSpc>
            </a:pPr>
            <a:r>
              <a:rPr lang="en-US" sz="1650" b="1" i="1">
                <a:solidFill>
                  <a:srgbClr val="0B1F3F"/>
                </a:solidFill>
                <a:latin typeface="Arimo Bold Italics"/>
                <a:ea typeface="Arimo Bold Italics"/>
                <a:cs typeface="Arimo Bold Italics"/>
                <a:sym typeface="Arimo Bold Italics"/>
              </a:rPr>
              <a:t>How are we different?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hlinkClick r:id="rId2" tooltip="https://www.theguardian.com/world/2012/sep/18/vorsprung-durch-technik-advertising-germany"/>
          </p:cNvPr>
          <p:cNvSpPr/>
          <p:nvPr/>
        </p:nvSpPr>
        <p:spPr>
          <a:xfrm>
            <a:off x="988387" y="589381"/>
            <a:ext cx="5945671" cy="5722855"/>
          </a:xfrm>
          <a:custGeom>
            <a:avLst/>
            <a:gdLst/>
            <a:ahLst/>
            <a:cxnLst/>
            <a:rect l="l" t="t" r="r" b="b"/>
            <a:pathLst>
              <a:path w="5945671" h="5722855">
                <a:moveTo>
                  <a:pt x="0" y="0"/>
                </a:moveTo>
                <a:lnTo>
                  <a:pt x="5945671" y="0"/>
                </a:lnTo>
                <a:lnTo>
                  <a:pt x="5945671" y="5722855"/>
                </a:lnTo>
                <a:lnTo>
                  <a:pt x="0" y="5722855"/>
                </a:lnTo>
                <a:lnTo>
                  <a:pt x="0" y="0"/>
                </a:lnTo>
                <a:close/>
              </a:path>
            </a:pathLst>
          </a:custGeom>
          <a:blipFill>
            <a:blip r:embed="rId3"/>
            <a:stretch>
              <a:fillRect/>
            </a:stretch>
          </a:blipFill>
        </p:spPr>
        <p:txBody>
          <a:bodyPr/>
          <a:lstStyle/>
          <a:p>
            <a:endParaRPr lang="en-US"/>
          </a:p>
        </p:txBody>
      </p:sp>
      <p:sp>
        <p:nvSpPr>
          <p:cNvPr id="3" name="Freeform 3"/>
          <p:cNvSpPr/>
          <p:nvPr/>
        </p:nvSpPr>
        <p:spPr>
          <a:xfrm>
            <a:off x="11363684" y="1421294"/>
            <a:ext cx="2001109" cy="240133"/>
          </a:xfrm>
          <a:custGeom>
            <a:avLst/>
            <a:gdLst/>
            <a:ahLst/>
            <a:cxnLst/>
            <a:rect l="l" t="t" r="r" b="b"/>
            <a:pathLst>
              <a:path w="2001109" h="240133">
                <a:moveTo>
                  <a:pt x="0" y="0"/>
                </a:moveTo>
                <a:lnTo>
                  <a:pt x="2001109" y="0"/>
                </a:lnTo>
                <a:lnTo>
                  <a:pt x="2001109" y="240133"/>
                </a:lnTo>
                <a:lnTo>
                  <a:pt x="0" y="2401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8429320" y="722470"/>
            <a:ext cx="2605891" cy="1637781"/>
          </a:xfrm>
          <a:custGeom>
            <a:avLst/>
            <a:gdLst/>
            <a:ahLst/>
            <a:cxnLst/>
            <a:rect l="l" t="t" r="r" b="b"/>
            <a:pathLst>
              <a:path w="2605891" h="1637781">
                <a:moveTo>
                  <a:pt x="0" y="0"/>
                </a:moveTo>
                <a:lnTo>
                  <a:pt x="2605891" y="0"/>
                </a:lnTo>
                <a:lnTo>
                  <a:pt x="2605891" y="1637781"/>
                </a:lnTo>
                <a:lnTo>
                  <a:pt x="0" y="1637781"/>
                </a:lnTo>
                <a:lnTo>
                  <a:pt x="0" y="0"/>
                </a:lnTo>
                <a:close/>
              </a:path>
            </a:pathLst>
          </a:custGeom>
          <a:blipFill>
            <a:blip r:embed="rId5"/>
            <a:stretch>
              <a:fillRect/>
            </a:stretch>
          </a:blipFill>
        </p:spPr>
        <p:txBody>
          <a:bodyPr/>
          <a:lstStyle/>
          <a:p>
            <a:endParaRPr lang="en-US"/>
          </a:p>
        </p:txBody>
      </p:sp>
      <p:sp>
        <p:nvSpPr>
          <p:cNvPr id="5" name="Freeform 5"/>
          <p:cNvSpPr/>
          <p:nvPr/>
        </p:nvSpPr>
        <p:spPr>
          <a:xfrm>
            <a:off x="13827380" y="589381"/>
            <a:ext cx="3186915" cy="1903960"/>
          </a:xfrm>
          <a:custGeom>
            <a:avLst/>
            <a:gdLst/>
            <a:ahLst/>
            <a:cxnLst/>
            <a:rect l="l" t="t" r="r" b="b"/>
            <a:pathLst>
              <a:path w="3186915" h="1903960">
                <a:moveTo>
                  <a:pt x="0" y="0"/>
                </a:moveTo>
                <a:lnTo>
                  <a:pt x="3186915" y="0"/>
                </a:lnTo>
                <a:lnTo>
                  <a:pt x="3186915" y="1903959"/>
                </a:lnTo>
                <a:lnTo>
                  <a:pt x="0" y="1903959"/>
                </a:lnTo>
                <a:lnTo>
                  <a:pt x="0" y="0"/>
                </a:lnTo>
                <a:close/>
              </a:path>
            </a:pathLst>
          </a:custGeom>
          <a:blipFill>
            <a:blip r:embed="rId6"/>
            <a:stretch>
              <a:fillRect/>
            </a:stretch>
          </a:blipFill>
        </p:spPr>
        <p:txBody>
          <a:bodyPr/>
          <a:lstStyle/>
          <a:p>
            <a:endParaRPr lang="en-US"/>
          </a:p>
        </p:txBody>
      </p:sp>
      <p:sp>
        <p:nvSpPr>
          <p:cNvPr id="6" name="Freeform 6"/>
          <p:cNvSpPr/>
          <p:nvPr/>
        </p:nvSpPr>
        <p:spPr>
          <a:xfrm>
            <a:off x="8631416" y="3450808"/>
            <a:ext cx="7465646" cy="3633991"/>
          </a:xfrm>
          <a:custGeom>
            <a:avLst/>
            <a:gdLst/>
            <a:ahLst/>
            <a:cxnLst/>
            <a:rect l="l" t="t" r="r" b="b"/>
            <a:pathLst>
              <a:path w="7465646" h="3633991">
                <a:moveTo>
                  <a:pt x="0" y="0"/>
                </a:moveTo>
                <a:lnTo>
                  <a:pt x="7465645" y="0"/>
                </a:lnTo>
                <a:lnTo>
                  <a:pt x="7465645" y="3633991"/>
                </a:lnTo>
                <a:lnTo>
                  <a:pt x="0" y="3633991"/>
                </a:lnTo>
                <a:lnTo>
                  <a:pt x="0" y="0"/>
                </a:lnTo>
                <a:close/>
              </a:path>
            </a:pathLst>
          </a:custGeom>
          <a:blipFill>
            <a:blip r:embed="rId7"/>
            <a:stretch>
              <a:fillRect/>
            </a:stretch>
          </a:blipFill>
        </p:spPr>
        <p:txBody>
          <a:bodyPr/>
          <a:lstStyle/>
          <a:p>
            <a:endParaRPr lang="en-US"/>
          </a:p>
        </p:txBody>
      </p:sp>
      <p:sp>
        <p:nvSpPr>
          <p:cNvPr id="7" name="Freeform 7"/>
          <p:cNvSpPr/>
          <p:nvPr/>
        </p:nvSpPr>
        <p:spPr>
          <a:xfrm>
            <a:off x="11035211" y="8875499"/>
            <a:ext cx="2001109" cy="240133"/>
          </a:xfrm>
          <a:custGeom>
            <a:avLst/>
            <a:gdLst/>
            <a:ahLst/>
            <a:cxnLst/>
            <a:rect l="l" t="t" r="r" b="b"/>
            <a:pathLst>
              <a:path w="2001109" h="240133">
                <a:moveTo>
                  <a:pt x="0" y="0"/>
                </a:moveTo>
                <a:lnTo>
                  <a:pt x="2001109" y="0"/>
                </a:lnTo>
                <a:lnTo>
                  <a:pt x="2001109" y="240133"/>
                </a:lnTo>
                <a:lnTo>
                  <a:pt x="0" y="2401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3850841" y="7924352"/>
            <a:ext cx="2944184" cy="1614323"/>
          </a:xfrm>
          <a:custGeom>
            <a:avLst/>
            <a:gdLst/>
            <a:ahLst/>
            <a:cxnLst/>
            <a:rect l="l" t="t" r="r" b="b"/>
            <a:pathLst>
              <a:path w="2944184" h="1614323">
                <a:moveTo>
                  <a:pt x="0" y="0"/>
                </a:moveTo>
                <a:lnTo>
                  <a:pt x="2944184" y="0"/>
                </a:lnTo>
                <a:lnTo>
                  <a:pt x="2944184" y="1614323"/>
                </a:lnTo>
                <a:lnTo>
                  <a:pt x="0" y="1614323"/>
                </a:lnTo>
                <a:lnTo>
                  <a:pt x="0" y="0"/>
                </a:lnTo>
                <a:close/>
              </a:path>
            </a:pathLst>
          </a:custGeom>
          <a:blipFill>
            <a:blip r:embed="rId8"/>
            <a:stretch>
              <a:fillRect/>
            </a:stretch>
          </a:blipFill>
        </p:spPr>
        <p:txBody>
          <a:bodyPr/>
          <a:lstStyle/>
          <a:p>
            <a:endParaRPr lang="en-US"/>
          </a:p>
        </p:txBody>
      </p:sp>
      <p:sp>
        <p:nvSpPr>
          <p:cNvPr id="9" name="Freeform 9"/>
          <p:cNvSpPr/>
          <p:nvPr/>
        </p:nvSpPr>
        <p:spPr>
          <a:xfrm>
            <a:off x="8220607" y="7352710"/>
            <a:ext cx="1846787" cy="3045578"/>
          </a:xfrm>
          <a:custGeom>
            <a:avLst/>
            <a:gdLst/>
            <a:ahLst/>
            <a:cxnLst/>
            <a:rect l="l" t="t" r="r" b="b"/>
            <a:pathLst>
              <a:path w="1846787" h="3045578">
                <a:moveTo>
                  <a:pt x="0" y="0"/>
                </a:moveTo>
                <a:lnTo>
                  <a:pt x="1846786" y="0"/>
                </a:lnTo>
                <a:lnTo>
                  <a:pt x="1846786" y="3045578"/>
                </a:lnTo>
                <a:lnTo>
                  <a:pt x="0" y="3045578"/>
                </a:lnTo>
                <a:lnTo>
                  <a:pt x="0" y="0"/>
                </a:lnTo>
                <a:close/>
              </a:path>
            </a:pathLst>
          </a:custGeom>
          <a:blipFill>
            <a:blip r:embed="rId9"/>
            <a:stretch>
              <a:fillRect/>
            </a:stretch>
          </a:blipFill>
        </p:spPr>
        <p:txBody>
          <a:bodyPr/>
          <a:lstStyle/>
          <a:p>
            <a:endParaRPr lang="en-US"/>
          </a:p>
        </p:txBody>
      </p:sp>
      <p:sp>
        <p:nvSpPr>
          <p:cNvPr id="10" name="Freeform 10">
            <a:hlinkClick r:id="rId10" tooltip="https://driventowrite.com/2024/10/17/a-gender-agenda-ii-the-2004-volvo-ycc/"/>
          </p:cNvPr>
          <p:cNvSpPr/>
          <p:nvPr/>
        </p:nvSpPr>
        <p:spPr>
          <a:xfrm>
            <a:off x="4957032" y="4512894"/>
            <a:ext cx="3263575" cy="3210616"/>
          </a:xfrm>
          <a:custGeom>
            <a:avLst/>
            <a:gdLst/>
            <a:ahLst/>
            <a:cxnLst/>
            <a:rect l="l" t="t" r="r" b="b"/>
            <a:pathLst>
              <a:path w="3263575" h="3210616">
                <a:moveTo>
                  <a:pt x="0" y="0"/>
                </a:moveTo>
                <a:lnTo>
                  <a:pt x="3263575" y="0"/>
                </a:lnTo>
                <a:lnTo>
                  <a:pt x="3263575" y="3210616"/>
                </a:lnTo>
                <a:lnTo>
                  <a:pt x="0" y="3210616"/>
                </a:lnTo>
                <a:lnTo>
                  <a:pt x="0" y="0"/>
                </a:lnTo>
                <a:close/>
              </a:path>
            </a:pathLst>
          </a:custGeom>
          <a:blipFill>
            <a:blip r:embed="rId11"/>
            <a:stretch>
              <a:fillRect/>
            </a:stretch>
          </a:blipFill>
        </p:spPr>
        <p:txBody>
          <a:bodyPr/>
          <a:lstStyle/>
          <a:p>
            <a:endParaRPr lang="en-US"/>
          </a:p>
        </p:txBody>
      </p:sp>
      <p:sp>
        <p:nvSpPr>
          <p:cNvPr id="11" name="TextBox 11"/>
          <p:cNvSpPr txBox="1"/>
          <p:nvPr/>
        </p:nvSpPr>
        <p:spPr>
          <a:xfrm>
            <a:off x="367525" y="7677342"/>
            <a:ext cx="4069635" cy="1076217"/>
          </a:xfrm>
          <a:prstGeom prst="rect">
            <a:avLst/>
          </a:prstGeom>
        </p:spPr>
        <p:txBody>
          <a:bodyPr wrap="square" lIns="0" tIns="0" rIns="0" bIns="0" rtlCol="0" anchor="t">
            <a:spAutoFit/>
          </a:bodyPr>
          <a:lstStyle/>
          <a:p>
            <a:pPr algn="ctr">
              <a:lnSpc>
                <a:spcPts val="2100"/>
              </a:lnSpc>
              <a:spcBef>
                <a:spcPct val="0"/>
              </a:spcBef>
            </a:pPr>
            <a:r>
              <a:rPr lang="en-US" sz="1500" dirty="0">
                <a:solidFill>
                  <a:srgbClr val="000000"/>
                </a:solidFill>
                <a:latin typeface="Arimo"/>
                <a:ea typeface="Arimo"/>
                <a:cs typeface="Arimo"/>
                <a:sym typeface="Arimo"/>
              </a:rPr>
              <a:t>At the time, popular perceptions of Germany – in Britain at least – were still wrapped up in the legacy of the past. "Don't mention the war," barked Basil Fawlty, but people still did.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9" grpId="0" animBg="1"/>
      <p:bldP spid="1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67281" y="993003"/>
            <a:ext cx="6344174" cy="8199195"/>
          </a:xfrm>
          <a:custGeom>
            <a:avLst/>
            <a:gdLst/>
            <a:ahLst/>
            <a:cxnLst/>
            <a:rect l="l" t="t" r="r" b="b"/>
            <a:pathLst>
              <a:path w="6344174" h="8199195">
                <a:moveTo>
                  <a:pt x="0" y="0"/>
                </a:moveTo>
                <a:lnTo>
                  <a:pt x="6344174" y="0"/>
                </a:lnTo>
                <a:lnTo>
                  <a:pt x="6344174" y="8199195"/>
                </a:lnTo>
                <a:lnTo>
                  <a:pt x="0" y="8199195"/>
                </a:lnTo>
                <a:lnTo>
                  <a:pt x="0" y="0"/>
                </a:lnTo>
                <a:close/>
              </a:path>
            </a:pathLst>
          </a:custGeom>
          <a:blipFill>
            <a:blip r:embed="rId2"/>
            <a:stretch>
              <a:fillRect/>
            </a:stretch>
          </a:blipFill>
        </p:spPr>
        <p:txBody>
          <a:bodyPr/>
          <a:lstStyle/>
          <a:p>
            <a:endParaRPr lang="en-US"/>
          </a:p>
        </p:txBody>
      </p:sp>
      <p:sp>
        <p:nvSpPr>
          <p:cNvPr id="3" name="Freeform 3"/>
          <p:cNvSpPr/>
          <p:nvPr/>
        </p:nvSpPr>
        <p:spPr>
          <a:xfrm>
            <a:off x="9323633" y="1028700"/>
            <a:ext cx="5784515" cy="8163498"/>
          </a:xfrm>
          <a:custGeom>
            <a:avLst/>
            <a:gdLst/>
            <a:ahLst/>
            <a:cxnLst/>
            <a:rect l="l" t="t" r="r" b="b"/>
            <a:pathLst>
              <a:path w="5784515" h="8163498">
                <a:moveTo>
                  <a:pt x="0" y="0"/>
                </a:moveTo>
                <a:lnTo>
                  <a:pt x="5784514" y="0"/>
                </a:lnTo>
                <a:lnTo>
                  <a:pt x="5784514" y="8163498"/>
                </a:lnTo>
                <a:lnTo>
                  <a:pt x="0" y="8163498"/>
                </a:lnTo>
                <a:lnTo>
                  <a:pt x="0" y="0"/>
                </a:lnTo>
                <a:close/>
              </a:path>
            </a:pathLst>
          </a:custGeom>
          <a:blipFill>
            <a:blip r:embed="rId3"/>
            <a:stretch>
              <a:fillRect/>
            </a:stretch>
          </a:blipFill>
        </p:spPr>
        <p:txBody>
          <a:bodyPr/>
          <a:lstStyle/>
          <a:p>
            <a:endParaRPr lang="en-US"/>
          </a:p>
        </p:txBody>
      </p:sp>
      <p:sp>
        <p:nvSpPr>
          <p:cNvPr id="4" name="Freeform 4"/>
          <p:cNvSpPr/>
          <p:nvPr/>
        </p:nvSpPr>
        <p:spPr>
          <a:xfrm>
            <a:off x="3777145" y="1798992"/>
            <a:ext cx="9504551" cy="6341802"/>
          </a:xfrm>
          <a:custGeom>
            <a:avLst/>
            <a:gdLst/>
            <a:ahLst/>
            <a:cxnLst/>
            <a:rect l="l" t="t" r="r" b="b"/>
            <a:pathLst>
              <a:path w="9504551" h="6341802">
                <a:moveTo>
                  <a:pt x="0" y="0"/>
                </a:moveTo>
                <a:lnTo>
                  <a:pt x="9504552" y="0"/>
                </a:lnTo>
                <a:lnTo>
                  <a:pt x="9504552" y="6341802"/>
                </a:lnTo>
                <a:lnTo>
                  <a:pt x="0" y="6341802"/>
                </a:lnTo>
                <a:lnTo>
                  <a:pt x="0" y="0"/>
                </a:lnTo>
                <a:close/>
              </a:path>
            </a:pathLst>
          </a:custGeom>
          <a:blipFill>
            <a:blip r:embed="rId4"/>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TextBox 2"/>
          <p:cNvSpPr txBox="1"/>
          <p:nvPr/>
        </p:nvSpPr>
        <p:spPr>
          <a:xfrm>
            <a:off x="4780832" y="3673885"/>
            <a:ext cx="15811500" cy="2252979"/>
          </a:xfrm>
          <a:prstGeom prst="rect">
            <a:avLst/>
          </a:prstGeom>
        </p:spPr>
        <p:txBody>
          <a:bodyPr lIns="0" tIns="0" rIns="0" bIns="0" rtlCol="0" anchor="t">
            <a:spAutoFit/>
          </a:bodyPr>
          <a:lstStyle/>
          <a:p>
            <a:pPr algn="l">
              <a:lnSpc>
                <a:spcPts val="8689"/>
              </a:lnSpc>
            </a:pPr>
            <a:r>
              <a:rPr lang="en-US" sz="7899" b="1">
                <a:solidFill>
                  <a:srgbClr val="FFFFFF"/>
                </a:solidFill>
                <a:latin typeface="Arimo Bold"/>
                <a:ea typeface="Arimo Bold"/>
                <a:cs typeface="Arimo Bold"/>
                <a:sym typeface="Arimo Bold"/>
              </a:rPr>
              <a:t>Which </a:t>
            </a:r>
            <a:r>
              <a:rPr lang="en-US" sz="7899" b="1">
                <a:solidFill>
                  <a:srgbClr val="FF5F1F"/>
                </a:solidFill>
                <a:latin typeface="Arimo Bold"/>
                <a:ea typeface="Arimo Bold"/>
                <a:cs typeface="Arimo Bold"/>
                <a:sym typeface="Arimo Bold"/>
              </a:rPr>
              <a:t>positioning </a:t>
            </a:r>
          </a:p>
          <a:p>
            <a:pPr algn="l">
              <a:lnSpc>
                <a:spcPts val="8689"/>
              </a:lnSpc>
            </a:pPr>
            <a:r>
              <a:rPr lang="en-US" sz="7899" b="1">
                <a:solidFill>
                  <a:srgbClr val="FFFFFF"/>
                </a:solidFill>
                <a:latin typeface="Arimo Bold"/>
                <a:ea typeface="Arimo Bold"/>
                <a:cs typeface="Arimo Bold"/>
                <a:sym typeface="Arimo Bold"/>
              </a:rPr>
              <a:t>strategy is it?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238250" y="5334000"/>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667500" y="5334000"/>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096750" y="5334000"/>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238250" y="6953250"/>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667500" y="6953250"/>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2096750" y="6953250"/>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524000" y="57245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1" name="TextBox 21"/>
          <p:cNvSpPr txBox="1"/>
          <p:nvPr/>
        </p:nvSpPr>
        <p:spPr>
          <a:xfrm>
            <a:off x="6953250" y="57245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grpSp>
        <p:nvGrpSpPr>
          <p:cNvPr id="22" name="Group 22"/>
          <p:cNvGrpSpPr/>
          <p:nvPr/>
        </p:nvGrpSpPr>
        <p:grpSpPr>
          <a:xfrm>
            <a:off x="5636463" y="5283840"/>
            <a:ext cx="6637225" cy="1288410"/>
            <a:chOff x="0" y="0"/>
            <a:chExt cx="1748076" cy="339334"/>
          </a:xfrm>
        </p:grpSpPr>
        <p:sp>
          <p:nvSpPr>
            <p:cNvPr id="23" name="Freeform 23"/>
            <p:cNvSpPr/>
            <p:nvPr/>
          </p:nvSpPr>
          <p:spPr>
            <a:xfrm>
              <a:off x="0" y="0"/>
              <a:ext cx="1748076" cy="339334"/>
            </a:xfrm>
            <a:custGeom>
              <a:avLst/>
              <a:gdLst/>
              <a:ahLst/>
              <a:cxnLst/>
              <a:rect l="l" t="t" r="r" b="b"/>
              <a:pathLst>
                <a:path w="1748076" h="339334">
                  <a:moveTo>
                    <a:pt x="66487" y="0"/>
                  </a:moveTo>
                  <a:lnTo>
                    <a:pt x="1681589" y="0"/>
                  </a:lnTo>
                  <a:cubicBezTo>
                    <a:pt x="1699222" y="0"/>
                    <a:pt x="1716134" y="7005"/>
                    <a:pt x="1728602" y="19474"/>
                  </a:cubicBezTo>
                  <a:cubicBezTo>
                    <a:pt x="1741071" y="31942"/>
                    <a:pt x="1748076" y="48854"/>
                    <a:pt x="1748076" y="66487"/>
                  </a:cubicBezTo>
                  <a:lnTo>
                    <a:pt x="1748076" y="272847"/>
                  </a:lnTo>
                  <a:cubicBezTo>
                    <a:pt x="1748076" y="309567"/>
                    <a:pt x="1718309" y="339334"/>
                    <a:pt x="1681589" y="339334"/>
                  </a:cubicBezTo>
                  <a:lnTo>
                    <a:pt x="66487" y="339334"/>
                  </a:lnTo>
                  <a:cubicBezTo>
                    <a:pt x="48854" y="339334"/>
                    <a:pt x="31942" y="332330"/>
                    <a:pt x="19474" y="319861"/>
                  </a:cubicBezTo>
                  <a:cubicBezTo>
                    <a:pt x="7005" y="307392"/>
                    <a:pt x="0" y="290481"/>
                    <a:pt x="0" y="272847"/>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4" name="TextBox 24"/>
            <p:cNvSpPr txBox="1"/>
            <p:nvPr/>
          </p:nvSpPr>
          <p:spPr>
            <a:xfrm>
              <a:off x="0" y="-57150"/>
              <a:ext cx="1748076" cy="396484"/>
            </a:xfrm>
            <a:prstGeom prst="rect">
              <a:avLst/>
            </a:prstGeom>
          </p:spPr>
          <p:txBody>
            <a:bodyPr lIns="50800" tIns="50800" rIns="50800" bIns="50800" rtlCol="0" anchor="ctr"/>
            <a:lstStyle/>
            <a:p>
              <a:pPr algn="ctr">
                <a:lnSpc>
                  <a:spcPts val="2939"/>
                </a:lnSpc>
              </a:pPr>
              <a:endParaRPr/>
            </a:p>
          </p:txBody>
        </p:sp>
      </p:grpSp>
      <p:sp>
        <p:nvSpPr>
          <p:cNvPr id="25" name="Freeform 25"/>
          <p:cNvSpPr/>
          <p:nvPr/>
        </p:nvSpPr>
        <p:spPr>
          <a:xfrm>
            <a:off x="15422465" y="0"/>
            <a:ext cx="2865535" cy="5143500"/>
          </a:xfrm>
          <a:custGeom>
            <a:avLst/>
            <a:gdLst/>
            <a:ahLst/>
            <a:cxnLst/>
            <a:rect l="l" t="t" r="r" b="b"/>
            <a:pathLst>
              <a:path w="2865535" h="5143500">
                <a:moveTo>
                  <a:pt x="0" y="0"/>
                </a:moveTo>
                <a:lnTo>
                  <a:pt x="2865535" y="0"/>
                </a:lnTo>
                <a:lnTo>
                  <a:pt x="2865535" y="5143500"/>
                </a:lnTo>
                <a:lnTo>
                  <a:pt x="0" y="5143500"/>
                </a:lnTo>
                <a:lnTo>
                  <a:pt x="0" y="0"/>
                </a:lnTo>
                <a:close/>
              </a:path>
            </a:pathLst>
          </a:custGeom>
          <a:blipFill>
            <a:blip r:embed="rId3"/>
            <a:stretch>
              <a:fillRect/>
            </a:stretch>
          </a:blipFill>
        </p:spPr>
        <p:txBody>
          <a:bodyPr/>
          <a:lstStyle/>
          <a:p>
            <a:endParaRPr lang="en-US"/>
          </a:p>
        </p:txBody>
      </p:sp>
      <p:sp>
        <p:nvSpPr>
          <p:cNvPr id="26" name="TextBox 26"/>
          <p:cNvSpPr txBox="1"/>
          <p:nvPr/>
        </p:nvSpPr>
        <p:spPr>
          <a:xfrm>
            <a:off x="2846551" y="1595397"/>
            <a:ext cx="10592108" cy="1933656"/>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Xiaomi (2018) pledged its hardware net profit margin will never exceed 5%, returning any excess to users.</a:t>
            </a:r>
          </a:p>
        </p:txBody>
      </p:sp>
      <p:sp>
        <p:nvSpPr>
          <p:cNvPr id="27" name="TextBox 27"/>
          <p:cNvSpPr txBox="1"/>
          <p:nvPr/>
        </p:nvSpPr>
        <p:spPr>
          <a:xfrm>
            <a:off x="12382500" y="57245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8" name="TextBox 28"/>
          <p:cNvSpPr txBox="1"/>
          <p:nvPr/>
        </p:nvSpPr>
        <p:spPr>
          <a:xfrm>
            <a:off x="1524000" y="734377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29" name="TextBox 29"/>
          <p:cNvSpPr txBox="1"/>
          <p:nvPr/>
        </p:nvSpPr>
        <p:spPr>
          <a:xfrm>
            <a:off x="6953250" y="734377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30" name="TextBox 30"/>
          <p:cNvSpPr txBox="1"/>
          <p:nvPr/>
        </p:nvSpPr>
        <p:spPr>
          <a:xfrm>
            <a:off x="12382500" y="7172325"/>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238250" y="5334000"/>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667500" y="5334000"/>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096750" y="5334000"/>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238250" y="6953250"/>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667500" y="6953250"/>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2096750" y="6953250"/>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238250" y="1790700"/>
            <a:ext cx="10015548" cy="2571858"/>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Audi (1982): UK ads kept the German slogan ‘Vorsprung durch Technik’ untranslated – it simply said ‘we’re German’.</a:t>
            </a:r>
          </a:p>
        </p:txBody>
      </p:sp>
      <p:sp>
        <p:nvSpPr>
          <p:cNvPr id="21" name="TextBox 21"/>
          <p:cNvSpPr txBox="1"/>
          <p:nvPr/>
        </p:nvSpPr>
        <p:spPr>
          <a:xfrm>
            <a:off x="1524000" y="56769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2" name="TextBox 22"/>
          <p:cNvSpPr txBox="1"/>
          <p:nvPr/>
        </p:nvSpPr>
        <p:spPr>
          <a:xfrm>
            <a:off x="6953250" y="56769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3" name="TextBox 23"/>
          <p:cNvSpPr txBox="1"/>
          <p:nvPr/>
        </p:nvSpPr>
        <p:spPr>
          <a:xfrm>
            <a:off x="12382500" y="56769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4" name="TextBox 24"/>
          <p:cNvSpPr txBox="1"/>
          <p:nvPr/>
        </p:nvSpPr>
        <p:spPr>
          <a:xfrm>
            <a:off x="1524000" y="729615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25" name="TextBox 25"/>
          <p:cNvSpPr txBox="1"/>
          <p:nvPr/>
        </p:nvSpPr>
        <p:spPr>
          <a:xfrm>
            <a:off x="6953250" y="729615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26" name="TextBox 26"/>
          <p:cNvSpPr txBox="1"/>
          <p:nvPr/>
        </p:nvSpPr>
        <p:spPr>
          <a:xfrm>
            <a:off x="12382500" y="7124700"/>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grpSp>
        <p:nvGrpSpPr>
          <p:cNvPr id="27" name="Group 27"/>
          <p:cNvGrpSpPr/>
          <p:nvPr/>
        </p:nvGrpSpPr>
        <p:grpSpPr>
          <a:xfrm>
            <a:off x="191929" y="5212583"/>
            <a:ext cx="6637225" cy="1481084"/>
            <a:chOff x="0" y="0"/>
            <a:chExt cx="1748076" cy="390080"/>
          </a:xfrm>
        </p:grpSpPr>
        <p:sp>
          <p:nvSpPr>
            <p:cNvPr id="28" name="Freeform 28"/>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9" name="TextBox 29"/>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30" name="Freeform 30">
            <a:hlinkClick r:id="rId3" tooltip="https://www.theguardian.com/world/2012/sep/18/vorsprung-durch-technik-advertising-germany"/>
          </p:cNvPr>
          <p:cNvSpPr/>
          <p:nvPr/>
        </p:nvSpPr>
        <p:spPr>
          <a:xfrm>
            <a:off x="12911111" y="1642872"/>
            <a:ext cx="3852889" cy="2719687"/>
          </a:xfrm>
          <a:custGeom>
            <a:avLst/>
            <a:gdLst/>
            <a:ahLst/>
            <a:cxnLst/>
            <a:rect l="l" t="t" r="r" b="b"/>
            <a:pathLst>
              <a:path w="3852889" h="2719687">
                <a:moveTo>
                  <a:pt x="0" y="0"/>
                </a:moveTo>
                <a:lnTo>
                  <a:pt x="3852889" y="0"/>
                </a:lnTo>
                <a:lnTo>
                  <a:pt x="3852889" y="2719686"/>
                </a:lnTo>
                <a:lnTo>
                  <a:pt x="0" y="2719686"/>
                </a:lnTo>
                <a:lnTo>
                  <a:pt x="0" y="0"/>
                </a:lnTo>
                <a:close/>
              </a:path>
            </a:pathLst>
          </a:custGeom>
          <a:blipFill>
            <a:blip r:embed="rId4"/>
            <a:stretch>
              <a:fillRect l="-26366" t="-86860" r="-27950" b="-23562"/>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861801" y="6638848"/>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291051" y="6638848"/>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1720301" y="6638848"/>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861801" y="8258098"/>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291051" y="8258098"/>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1720301" y="8258098"/>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2006051" y="7029373"/>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grpSp>
        <p:nvGrpSpPr>
          <p:cNvPr id="21" name="Group 21"/>
          <p:cNvGrpSpPr/>
          <p:nvPr/>
        </p:nvGrpSpPr>
        <p:grpSpPr>
          <a:xfrm>
            <a:off x="11274326" y="6498381"/>
            <a:ext cx="6637225" cy="1481084"/>
            <a:chOff x="0" y="0"/>
            <a:chExt cx="1748076" cy="390080"/>
          </a:xfrm>
        </p:grpSpPr>
        <p:sp>
          <p:nvSpPr>
            <p:cNvPr id="22" name="Freeform 22"/>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3" name="TextBox 23"/>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24" name="Freeform 24"/>
          <p:cNvSpPr/>
          <p:nvPr/>
        </p:nvSpPr>
        <p:spPr>
          <a:xfrm>
            <a:off x="11945023" y="337477"/>
            <a:ext cx="4618416" cy="2944546"/>
          </a:xfrm>
          <a:custGeom>
            <a:avLst/>
            <a:gdLst/>
            <a:ahLst/>
            <a:cxnLst/>
            <a:rect l="l" t="t" r="r" b="b"/>
            <a:pathLst>
              <a:path w="4618416" h="2944546">
                <a:moveTo>
                  <a:pt x="0" y="0"/>
                </a:moveTo>
                <a:lnTo>
                  <a:pt x="4618417" y="0"/>
                </a:lnTo>
                <a:lnTo>
                  <a:pt x="4618417" y="2944546"/>
                </a:lnTo>
                <a:lnTo>
                  <a:pt x="0" y="2944546"/>
                </a:lnTo>
                <a:lnTo>
                  <a:pt x="0" y="0"/>
                </a:lnTo>
                <a:close/>
              </a:path>
            </a:pathLst>
          </a:custGeom>
          <a:blipFill>
            <a:blip r:embed="rId3"/>
            <a:stretch>
              <a:fillRect/>
            </a:stretch>
          </a:blipFill>
        </p:spPr>
        <p:txBody>
          <a:bodyPr/>
          <a:lstStyle/>
          <a:p>
            <a:endParaRPr lang="en-US"/>
          </a:p>
        </p:txBody>
      </p:sp>
      <p:sp>
        <p:nvSpPr>
          <p:cNvPr id="25" name="Freeform 25"/>
          <p:cNvSpPr/>
          <p:nvPr/>
        </p:nvSpPr>
        <p:spPr>
          <a:xfrm>
            <a:off x="11259138" y="3538035"/>
            <a:ext cx="6209124" cy="2222721"/>
          </a:xfrm>
          <a:custGeom>
            <a:avLst/>
            <a:gdLst/>
            <a:ahLst/>
            <a:cxnLst/>
            <a:rect l="l" t="t" r="r" b="b"/>
            <a:pathLst>
              <a:path w="6209124" h="2222721">
                <a:moveTo>
                  <a:pt x="0" y="0"/>
                </a:moveTo>
                <a:lnTo>
                  <a:pt x="6209124" y="0"/>
                </a:lnTo>
                <a:lnTo>
                  <a:pt x="6209124" y="2222722"/>
                </a:lnTo>
                <a:lnTo>
                  <a:pt x="0" y="2222722"/>
                </a:lnTo>
                <a:lnTo>
                  <a:pt x="0" y="0"/>
                </a:lnTo>
                <a:close/>
              </a:path>
            </a:pathLst>
          </a:custGeom>
          <a:blipFill>
            <a:blip r:embed="rId4"/>
            <a:stretch>
              <a:fillRect/>
            </a:stretch>
          </a:blipFill>
        </p:spPr>
        <p:txBody>
          <a:bodyPr/>
          <a:lstStyle/>
          <a:p>
            <a:endParaRPr lang="en-US"/>
          </a:p>
        </p:txBody>
      </p:sp>
      <p:sp>
        <p:nvSpPr>
          <p:cNvPr id="26" name="TextBox 26"/>
          <p:cNvSpPr txBox="1"/>
          <p:nvPr/>
        </p:nvSpPr>
        <p:spPr>
          <a:xfrm>
            <a:off x="1238250" y="1790700"/>
            <a:ext cx="9530023" cy="2571858"/>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Harley-Davidson (2010s): women-only ‘Garage Parties’ to bring women who had never ridden into motorcycling.</a:t>
            </a:r>
          </a:p>
        </p:txBody>
      </p:sp>
      <p:sp>
        <p:nvSpPr>
          <p:cNvPr id="27" name="TextBox 27"/>
          <p:cNvSpPr txBox="1"/>
          <p:nvPr/>
        </p:nvSpPr>
        <p:spPr>
          <a:xfrm>
            <a:off x="1147551" y="7029373"/>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8" name="TextBox 28"/>
          <p:cNvSpPr txBox="1"/>
          <p:nvPr/>
        </p:nvSpPr>
        <p:spPr>
          <a:xfrm>
            <a:off x="6576801" y="7029373"/>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9" name="TextBox 29"/>
          <p:cNvSpPr txBox="1"/>
          <p:nvPr/>
        </p:nvSpPr>
        <p:spPr>
          <a:xfrm>
            <a:off x="1147551" y="8648623"/>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30" name="TextBox 30"/>
          <p:cNvSpPr txBox="1"/>
          <p:nvPr/>
        </p:nvSpPr>
        <p:spPr>
          <a:xfrm>
            <a:off x="6576801" y="8648623"/>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31" name="TextBox 31"/>
          <p:cNvSpPr txBox="1"/>
          <p:nvPr/>
        </p:nvSpPr>
        <p:spPr>
          <a:xfrm>
            <a:off x="12006051" y="8477173"/>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447800" y="6623675"/>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877050" y="6623675"/>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306300" y="6623675"/>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447800" y="8242925"/>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877050" y="8242925"/>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2306300" y="8242925"/>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238250" y="1790700"/>
            <a:ext cx="15811500" cy="657225"/>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7Up (1968) called itself ‘The Uncola’.</a:t>
            </a:r>
          </a:p>
        </p:txBody>
      </p:sp>
      <p:sp>
        <p:nvSpPr>
          <p:cNvPr id="21" name="TextBox 21"/>
          <p:cNvSpPr txBox="1"/>
          <p:nvPr/>
        </p:nvSpPr>
        <p:spPr>
          <a:xfrm>
            <a:off x="1733550" y="70142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2" name="TextBox 22"/>
          <p:cNvSpPr txBox="1"/>
          <p:nvPr/>
        </p:nvSpPr>
        <p:spPr>
          <a:xfrm>
            <a:off x="7162800" y="70142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3" name="TextBox 23"/>
          <p:cNvSpPr txBox="1"/>
          <p:nvPr/>
        </p:nvSpPr>
        <p:spPr>
          <a:xfrm>
            <a:off x="12592050" y="701420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4" name="TextBox 24"/>
          <p:cNvSpPr txBox="1"/>
          <p:nvPr/>
        </p:nvSpPr>
        <p:spPr>
          <a:xfrm>
            <a:off x="1733550" y="863345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25" name="TextBox 25"/>
          <p:cNvSpPr txBox="1"/>
          <p:nvPr/>
        </p:nvSpPr>
        <p:spPr>
          <a:xfrm>
            <a:off x="7162800" y="8633450"/>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26" name="TextBox 26"/>
          <p:cNvSpPr txBox="1"/>
          <p:nvPr/>
        </p:nvSpPr>
        <p:spPr>
          <a:xfrm>
            <a:off x="12592050" y="8462000"/>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grpSp>
        <p:nvGrpSpPr>
          <p:cNvPr id="27" name="Group 27"/>
          <p:cNvGrpSpPr/>
          <p:nvPr/>
        </p:nvGrpSpPr>
        <p:grpSpPr>
          <a:xfrm>
            <a:off x="605687" y="8279299"/>
            <a:ext cx="6637225" cy="1201877"/>
            <a:chOff x="0" y="0"/>
            <a:chExt cx="1748076" cy="316544"/>
          </a:xfrm>
        </p:grpSpPr>
        <p:sp>
          <p:nvSpPr>
            <p:cNvPr id="28" name="Freeform 28"/>
            <p:cNvSpPr/>
            <p:nvPr/>
          </p:nvSpPr>
          <p:spPr>
            <a:xfrm>
              <a:off x="0" y="0"/>
              <a:ext cx="1748076" cy="316544"/>
            </a:xfrm>
            <a:custGeom>
              <a:avLst/>
              <a:gdLst/>
              <a:ahLst/>
              <a:cxnLst/>
              <a:rect l="l" t="t" r="r" b="b"/>
              <a:pathLst>
                <a:path w="1748076" h="316544">
                  <a:moveTo>
                    <a:pt x="66487" y="0"/>
                  </a:moveTo>
                  <a:lnTo>
                    <a:pt x="1681589" y="0"/>
                  </a:lnTo>
                  <a:cubicBezTo>
                    <a:pt x="1699222" y="0"/>
                    <a:pt x="1716134" y="7005"/>
                    <a:pt x="1728602" y="19474"/>
                  </a:cubicBezTo>
                  <a:cubicBezTo>
                    <a:pt x="1741071" y="31942"/>
                    <a:pt x="1748076" y="48854"/>
                    <a:pt x="1748076" y="66487"/>
                  </a:cubicBezTo>
                  <a:lnTo>
                    <a:pt x="1748076" y="250057"/>
                  </a:lnTo>
                  <a:cubicBezTo>
                    <a:pt x="1748076" y="267690"/>
                    <a:pt x="1741071" y="284601"/>
                    <a:pt x="1728602" y="297070"/>
                  </a:cubicBezTo>
                  <a:cubicBezTo>
                    <a:pt x="1716134" y="309539"/>
                    <a:pt x="1699222" y="316544"/>
                    <a:pt x="1681589" y="316544"/>
                  </a:cubicBezTo>
                  <a:lnTo>
                    <a:pt x="66487" y="316544"/>
                  </a:lnTo>
                  <a:cubicBezTo>
                    <a:pt x="29767" y="316544"/>
                    <a:pt x="0" y="286776"/>
                    <a:pt x="0" y="250057"/>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9" name="TextBox 29"/>
            <p:cNvSpPr txBox="1"/>
            <p:nvPr/>
          </p:nvSpPr>
          <p:spPr>
            <a:xfrm>
              <a:off x="0" y="-57150"/>
              <a:ext cx="1748076" cy="373694"/>
            </a:xfrm>
            <a:prstGeom prst="rect">
              <a:avLst/>
            </a:prstGeom>
          </p:spPr>
          <p:txBody>
            <a:bodyPr lIns="50800" tIns="50800" rIns="50800" bIns="50800" rtlCol="0" anchor="ctr"/>
            <a:lstStyle/>
            <a:p>
              <a:pPr algn="ctr">
                <a:lnSpc>
                  <a:spcPts val="2939"/>
                </a:lnSpc>
              </a:pPr>
              <a:endParaRPr/>
            </a:p>
          </p:txBody>
        </p:sp>
      </p:grpSp>
      <p:sp>
        <p:nvSpPr>
          <p:cNvPr id="30" name="Freeform 30"/>
          <p:cNvSpPr/>
          <p:nvPr/>
        </p:nvSpPr>
        <p:spPr>
          <a:xfrm>
            <a:off x="12242618" y="241297"/>
            <a:ext cx="4319547" cy="5582573"/>
          </a:xfrm>
          <a:custGeom>
            <a:avLst/>
            <a:gdLst/>
            <a:ahLst/>
            <a:cxnLst/>
            <a:rect l="l" t="t" r="r" b="b"/>
            <a:pathLst>
              <a:path w="4319547" h="5582573">
                <a:moveTo>
                  <a:pt x="0" y="0"/>
                </a:moveTo>
                <a:lnTo>
                  <a:pt x="4319547" y="0"/>
                </a:lnTo>
                <a:lnTo>
                  <a:pt x="4319547" y="5582573"/>
                </a:lnTo>
                <a:lnTo>
                  <a:pt x="0" y="5582573"/>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279383"/>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457950" y="6279383"/>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1887200" y="6279383"/>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028700" y="7898633"/>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457950" y="7898633"/>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1887200" y="7898633"/>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238250" y="990600"/>
            <a:ext cx="15811500" cy="382905"/>
          </a:xfrm>
          <a:prstGeom prst="rect">
            <a:avLst/>
          </a:prstGeom>
        </p:spPr>
        <p:txBody>
          <a:bodyPr lIns="0" tIns="0" rIns="0" bIns="0" rtlCol="0" anchor="t">
            <a:spAutoFit/>
          </a:bodyPr>
          <a:lstStyle/>
          <a:p>
            <a:pPr algn="l">
              <a:lnSpc>
                <a:spcPts val="3045"/>
              </a:lnSpc>
            </a:pPr>
            <a:r>
              <a:rPr lang="en-US" sz="2175" b="1">
                <a:solidFill>
                  <a:srgbClr val="FF5F1F"/>
                </a:solidFill>
                <a:latin typeface="Arimo Bold"/>
                <a:ea typeface="Arimo Bold"/>
                <a:cs typeface="Arimo Bold"/>
                <a:sym typeface="Arimo Bold"/>
              </a:rPr>
              <a:t>POSITIONING · QUICK TEST 6/13</a:t>
            </a:r>
          </a:p>
        </p:txBody>
      </p:sp>
      <p:sp>
        <p:nvSpPr>
          <p:cNvPr id="21" name="TextBox 21"/>
          <p:cNvSpPr txBox="1"/>
          <p:nvPr/>
        </p:nvSpPr>
        <p:spPr>
          <a:xfrm>
            <a:off x="1238250" y="1790700"/>
            <a:ext cx="15811500" cy="657225"/>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Avis (1962): ‘We’re only No. 2 in rent-a-cars. So we try harder.’</a:t>
            </a:r>
          </a:p>
        </p:txBody>
      </p:sp>
      <p:sp>
        <p:nvSpPr>
          <p:cNvPr id="22" name="TextBox 22"/>
          <p:cNvSpPr txBox="1"/>
          <p:nvPr/>
        </p:nvSpPr>
        <p:spPr>
          <a:xfrm>
            <a:off x="1314450" y="666990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3" name="TextBox 23"/>
          <p:cNvSpPr txBox="1"/>
          <p:nvPr/>
        </p:nvSpPr>
        <p:spPr>
          <a:xfrm>
            <a:off x="6743700" y="666990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4" name="TextBox 24"/>
          <p:cNvSpPr txBox="1"/>
          <p:nvPr/>
        </p:nvSpPr>
        <p:spPr>
          <a:xfrm>
            <a:off x="12172950" y="666990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5" name="TextBox 25"/>
          <p:cNvSpPr txBox="1"/>
          <p:nvPr/>
        </p:nvSpPr>
        <p:spPr>
          <a:xfrm>
            <a:off x="1314450" y="828915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26" name="TextBox 26"/>
          <p:cNvSpPr txBox="1"/>
          <p:nvPr/>
        </p:nvSpPr>
        <p:spPr>
          <a:xfrm>
            <a:off x="6743700" y="828915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27" name="TextBox 27"/>
          <p:cNvSpPr txBox="1"/>
          <p:nvPr/>
        </p:nvSpPr>
        <p:spPr>
          <a:xfrm>
            <a:off x="12172950" y="8117708"/>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grpSp>
        <p:nvGrpSpPr>
          <p:cNvPr id="28" name="Group 28"/>
          <p:cNvGrpSpPr/>
          <p:nvPr/>
        </p:nvGrpSpPr>
        <p:grpSpPr>
          <a:xfrm>
            <a:off x="5356992" y="7777216"/>
            <a:ext cx="6637225" cy="1481084"/>
            <a:chOff x="0" y="0"/>
            <a:chExt cx="1748076" cy="390080"/>
          </a:xfrm>
        </p:grpSpPr>
        <p:sp>
          <p:nvSpPr>
            <p:cNvPr id="29" name="Freeform 29"/>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30" name="TextBox 30"/>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31" name="Freeform 31"/>
          <p:cNvSpPr/>
          <p:nvPr/>
        </p:nvSpPr>
        <p:spPr>
          <a:xfrm>
            <a:off x="5248325" y="2997857"/>
            <a:ext cx="7372250" cy="2900526"/>
          </a:xfrm>
          <a:custGeom>
            <a:avLst/>
            <a:gdLst/>
            <a:ahLst/>
            <a:cxnLst/>
            <a:rect l="l" t="t" r="r" b="b"/>
            <a:pathLst>
              <a:path w="7372250" h="2900526">
                <a:moveTo>
                  <a:pt x="0" y="0"/>
                </a:moveTo>
                <a:lnTo>
                  <a:pt x="7372250" y="0"/>
                </a:lnTo>
                <a:lnTo>
                  <a:pt x="7372250" y="2900526"/>
                </a:lnTo>
                <a:lnTo>
                  <a:pt x="0" y="2900526"/>
                </a:lnTo>
                <a:lnTo>
                  <a:pt x="0" y="0"/>
                </a:lnTo>
                <a:close/>
              </a:path>
            </a:pathLst>
          </a:custGeom>
          <a:blipFill>
            <a:blip r:embed="rId3"/>
            <a:stretch>
              <a:fillRect l="-1266" t="-3005" b="-22282"/>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71949"/>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457950" y="6471949"/>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1887200" y="6471949"/>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028700" y="8091199"/>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457950" y="8091199"/>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1887200" y="8091199"/>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2172950" y="8310274"/>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grpSp>
        <p:nvGrpSpPr>
          <p:cNvPr id="21" name="Group 21"/>
          <p:cNvGrpSpPr/>
          <p:nvPr/>
        </p:nvGrpSpPr>
        <p:grpSpPr>
          <a:xfrm>
            <a:off x="11545927" y="7950732"/>
            <a:ext cx="6637225" cy="1481084"/>
            <a:chOff x="0" y="0"/>
            <a:chExt cx="1748076" cy="390080"/>
          </a:xfrm>
        </p:grpSpPr>
        <p:sp>
          <p:nvSpPr>
            <p:cNvPr id="22" name="Freeform 22"/>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3" name="TextBox 23"/>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24" name="Freeform 24"/>
          <p:cNvSpPr/>
          <p:nvPr/>
        </p:nvSpPr>
        <p:spPr>
          <a:xfrm>
            <a:off x="12412355" y="2633298"/>
            <a:ext cx="2452185" cy="3600526"/>
          </a:xfrm>
          <a:custGeom>
            <a:avLst/>
            <a:gdLst/>
            <a:ahLst/>
            <a:cxnLst/>
            <a:rect l="l" t="t" r="r" b="b"/>
            <a:pathLst>
              <a:path w="2452185" h="3600526">
                <a:moveTo>
                  <a:pt x="0" y="0"/>
                </a:moveTo>
                <a:lnTo>
                  <a:pt x="2452185" y="0"/>
                </a:lnTo>
                <a:lnTo>
                  <a:pt x="2452185" y="3600526"/>
                </a:lnTo>
                <a:lnTo>
                  <a:pt x="0" y="3600526"/>
                </a:lnTo>
                <a:lnTo>
                  <a:pt x="0" y="0"/>
                </a:lnTo>
                <a:close/>
              </a:path>
            </a:pathLst>
          </a:custGeom>
          <a:blipFill>
            <a:blip r:embed="rId3"/>
            <a:stretch>
              <a:fillRect/>
            </a:stretch>
          </a:blipFill>
        </p:spPr>
        <p:txBody>
          <a:bodyPr/>
          <a:lstStyle/>
          <a:p>
            <a:endParaRPr lang="en-US"/>
          </a:p>
        </p:txBody>
      </p:sp>
      <p:sp>
        <p:nvSpPr>
          <p:cNvPr id="25" name="TextBox 25"/>
          <p:cNvSpPr txBox="1"/>
          <p:nvPr/>
        </p:nvSpPr>
        <p:spPr>
          <a:xfrm>
            <a:off x="1238250" y="1337898"/>
            <a:ext cx="15811500" cy="1295400"/>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Chanel No. 5 (since 1921) uses essentially the same romance-and-luxury advertising in every market.</a:t>
            </a:r>
          </a:p>
        </p:txBody>
      </p:sp>
      <p:sp>
        <p:nvSpPr>
          <p:cNvPr id="26" name="TextBox 26"/>
          <p:cNvSpPr txBox="1"/>
          <p:nvPr/>
        </p:nvSpPr>
        <p:spPr>
          <a:xfrm>
            <a:off x="1314450" y="6862474"/>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7" name="TextBox 27"/>
          <p:cNvSpPr txBox="1"/>
          <p:nvPr/>
        </p:nvSpPr>
        <p:spPr>
          <a:xfrm>
            <a:off x="6743700" y="6862474"/>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8" name="TextBox 28"/>
          <p:cNvSpPr txBox="1"/>
          <p:nvPr/>
        </p:nvSpPr>
        <p:spPr>
          <a:xfrm>
            <a:off x="12172950" y="6862474"/>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9" name="TextBox 29"/>
          <p:cNvSpPr txBox="1"/>
          <p:nvPr/>
        </p:nvSpPr>
        <p:spPr>
          <a:xfrm>
            <a:off x="1314450" y="8481724"/>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30" name="TextBox 30"/>
          <p:cNvSpPr txBox="1"/>
          <p:nvPr/>
        </p:nvSpPr>
        <p:spPr>
          <a:xfrm>
            <a:off x="6743700" y="8481724"/>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238250" y="6667500"/>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667500" y="6667500"/>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096750" y="6667500"/>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238250" y="8286750"/>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667500" y="8286750"/>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2096750" y="8286750"/>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524000" y="70580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grpSp>
        <p:nvGrpSpPr>
          <p:cNvPr id="21" name="Group 21"/>
          <p:cNvGrpSpPr/>
          <p:nvPr/>
        </p:nvGrpSpPr>
        <p:grpSpPr>
          <a:xfrm>
            <a:off x="30275" y="6546083"/>
            <a:ext cx="6637225" cy="1481084"/>
            <a:chOff x="0" y="0"/>
            <a:chExt cx="1748076" cy="390080"/>
          </a:xfrm>
        </p:grpSpPr>
        <p:sp>
          <p:nvSpPr>
            <p:cNvPr id="22" name="Freeform 22"/>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3" name="TextBox 23"/>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24" name="Freeform 24"/>
          <p:cNvSpPr/>
          <p:nvPr/>
        </p:nvSpPr>
        <p:spPr>
          <a:xfrm>
            <a:off x="5059568" y="2523625"/>
            <a:ext cx="7322932" cy="3336659"/>
          </a:xfrm>
          <a:custGeom>
            <a:avLst/>
            <a:gdLst/>
            <a:ahLst/>
            <a:cxnLst/>
            <a:rect l="l" t="t" r="r" b="b"/>
            <a:pathLst>
              <a:path w="7322932" h="3336659">
                <a:moveTo>
                  <a:pt x="0" y="0"/>
                </a:moveTo>
                <a:lnTo>
                  <a:pt x="7322932" y="0"/>
                </a:lnTo>
                <a:lnTo>
                  <a:pt x="7322932" y="3336658"/>
                </a:lnTo>
                <a:lnTo>
                  <a:pt x="0" y="3336658"/>
                </a:lnTo>
                <a:lnTo>
                  <a:pt x="0" y="0"/>
                </a:lnTo>
                <a:close/>
              </a:path>
            </a:pathLst>
          </a:custGeom>
          <a:blipFill>
            <a:blip r:embed="rId3"/>
            <a:stretch>
              <a:fillRect/>
            </a:stretch>
          </a:blipFill>
        </p:spPr>
        <p:txBody>
          <a:bodyPr/>
          <a:lstStyle/>
          <a:p>
            <a:endParaRPr lang="en-US"/>
          </a:p>
        </p:txBody>
      </p:sp>
      <p:sp>
        <p:nvSpPr>
          <p:cNvPr id="25" name="TextBox 25"/>
          <p:cNvSpPr txBox="1"/>
          <p:nvPr/>
        </p:nvSpPr>
        <p:spPr>
          <a:xfrm>
            <a:off x="1238250" y="1009650"/>
            <a:ext cx="15811500" cy="1295454"/>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FedEx (1978): ‘When it absolutely, positively has to be there overnight.’</a:t>
            </a:r>
          </a:p>
        </p:txBody>
      </p:sp>
      <p:sp>
        <p:nvSpPr>
          <p:cNvPr id="26" name="TextBox 26"/>
          <p:cNvSpPr txBox="1"/>
          <p:nvPr/>
        </p:nvSpPr>
        <p:spPr>
          <a:xfrm>
            <a:off x="6953250" y="70580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7" name="TextBox 27"/>
          <p:cNvSpPr txBox="1"/>
          <p:nvPr/>
        </p:nvSpPr>
        <p:spPr>
          <a:xfrm>
            <a:off x="12382500" y="705802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8" name="TextBox 28"/>
          <p:cNvSpPr txBox="1"/>
          <p:nvPr/>
        </p:nvSpPr>
        <p:spPr>
          <a:xfrm>
            <a:off x="1524000" y="867727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sp>
        <p:nvSpPr>
          <p:cNvPr id="29" name="TextBox 29"/>
          <p:cNvSpPr txBox="1"/>
          <p:nvPr/>
        </p:nvSpPr>
        <p:spPr>
          <a:xfrm>
            <a:off x="6953250" y="8677275"/>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30" name="TextBox 30"/>
          <p:cNvSpPr txBox="1"/>
          <p:nvPr/>
        </p:nvSpPr>
        <p:spPr>
          <a:xfrm>
            <a:off x="12382500" y="8505825"/>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grpSp>
        <p:nvGrpSpPr>
          <p:cNvPr id="2" name="Group 2"/>
          <p:cNvGrpSpPr/>
          <p:nvPr/>
        </p:nvGrpSpPr>
        <p:grpSpPr>
          <a:xfrm>
            <a:off x="1283768" y="6795253"/>
            <a:ext cx="4953000" cy="1238250"/>
            <a:chOff x="0" y="0"/>
            <a:chExt cx="6604000" cy="1651000"/>
          </a:xfrm>
        </p:grpSpPr>
        <p:sp>
          <p:nvSpPr>
            <p:cNvPr id="3" name="Freeform 3"/>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4" name="TextBox 4"/>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5" name="Group 5"/>
          <p:cNvGrpSpPr/>
          <p:nvPr/>
        </p:nvGrpSpPr>
        <p:grpSpPr>
          <a:xfrm>
            <a:off x="6713018" y="6795253"/>
            <a:ext cx="4953000" cy="1238250"/>
            <a:chOff x="0" y="0"/>
            <a:chExt cx="6604000" cy="1651000"/>
          </a:xfrm>
        </p:grpSpPr>
        <p:sp>
          <p:nvSpPr>
            <p:cNvPr id="6" name="Freeform 6"/>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7" name="TextBox 7"/>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8" name="Group 8"/>
          <p:cNvGrpSpPr/>
          <p:nvPr/>
        </p:nvGrpSpPr>
        <p:grpSpPr>
          <a:xfrm>
            <a:off x="12142268" y="6795253"/>
            <a:ext cx="4953000" cy="1238250"/>
            <a:chOff x="0" y="0"/>
            <a:chExt cx="6604000" cy="1651000"/>
          </a:xfrm>
        </p:grpSpPr>
        <p:sp>
          <p:nvSpPr>
            <p:cNvPr id="9" name="Freeform 9"/>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0" name="TextBox 10"/>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1" name="Group 11"/>
          <p:cNvGrpSpPr/>
          <p:nvPr/>
        </p:nvGrpSpPr>
        <p:grpSpPr>
          <a:xfrm>
            <a:off x="1283768" y="8414503"/>
            <a:ext cx="4953000" cy="1238250"/>
            <a:chOff x="0" y="0"/>
            <a:chExt cx="6604000" cy="1651000"/>
          </a:xfrm>
        </p:grpSpPr>
        <p:sp>
          <p:nvSpPr>
            <p:cNvPr id="12" name="Freeform 12"/>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3" name="TextBox 13"/>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4" name="Group 14"/>
          <p:cNvGrpSpPr/>
          <p:nvPr/>
        </p:nvGrpSpPr>
        <p:grpSpPr>
          <a:xfrm>
            <a:off x="6713018" y="8414503"/>
            <a:ext cx="4953000" cy="1238250"/>
            <a:chOff x="0" y="0"/>
            <a:chExt cx="6604000" cy="1651000"/>
          </a:xfrm>
        </p:grpSpPr>
        <p:sp>
          <p:nvSpPr>
            <p:cNvPr id="15" name="Freeform 15"/>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6" name="TextBox 16"/>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grpSp>
        <p:nvGrpSpPr>
          <p:cNvPr id="17" name="Group 17"/>
          <p:cNvGrpSpPr/>
          <p:nvPr/>
        </p:nvGrpSpPr>
        <p:grpSpPr>
          <a:xfrm>
            <a:off x="12142268" y="8414503"/>
            <a:ext cx="4953000" cy="1238250"/>
            <a:chOff x="0" y="0"/>
            <a:chExt cx="6604000" cy="1651000"/>
          </a:xfrm>
        </p:grpSpPr>
        <p:sp>
          <p:nvSpPr>
            <p:cNvPr id="18" name="Freeform 18"/>
            <p:cNvSpPr/>
            <p:nvPr/>
          </p:nvSpPr>
          <p:spPr>
            <a:xfrm>
              <a:off x="0" y="0"/>
              <a:ext cx="6604000" cy="1651000"/>
            </a:xfrm>
            <a:custGeom>
              <a:avLst/>
              <a:gdLst/>
              <a:ahLst/>
              <a:cxnLst/>
              <a:rect l="l" t="t" r="r" b="b"/>
              <a:pathLst>
                <a:path w="6604000" h="1651000">
                  <a:moveTo>
                    <a:pt x="152400" y="0"/>
                  </a:moveTo>
                  <a:lnTo>
                    <a:pt x="6451600" y="0"/>
                  </a:lnTo>
                  <a:cubicBezTo>
                    <a:pt x="6535769" y="0"/>
                    <a:pt x="6604000" y="68232"/>
                    <a:pt x="6604000" y="152400"/>
                  </a:cubicBezTo>
                  <a:lnTo>
                    <a:pt x="6604000" y="1498600"/>
                  </a:lnTo>
                  <a:cubicBezTo>
                    <a:pt x="6604000" y="1582768"/>
                    <a:pt x="6535769" y="1651000"/>
                    <a:pt x="6451600" y="1651000"/>
                  </a:cubicBezTo>
                  <a:lnTo>
                    <a:pt x="152400" y="1651000"/>
                  </a:lnTo>
                  <a:cubicBezTo>
                    <a:pt x="68232" y="1651000"/>
                    <a:pt x="0" y="1582768"/>
                    <a:pt x="0" y="1498600"/>
                  </a:cubicBezTo>
                  <a:lnTo>
                    <a:pt x="0" y="152400"/>
                  </a:lnTo>
                  <a:cubicBezTo>
                    <a:pt x="0" y="68232"/>
                    <a:pt x="68232" y="0"/>
                    <a:pt x="152400" y="0"/>
                  </a:cubicBezTo>
                  <a:close/>
                </a:path>
              </a:pathLst>
            </a:custGeom>
            <a:solidFill>
              <a:srgbClr val="0B1F3F"/>
            </a:solidFill>
            <a:ln w="19050" cap="sq">
              <a:solidFill>
                <a:srgbClr val="FFFFFF"/>
              </a:solidFill>
              <a:prstDash val="solid"/>
              <a:miter/>
            </a:ln>
          </p:spPr>
          <p:txBody>
            <a:bodyPr/>
            <a:lstStyle/>
            <a:p>
              <a:endParaRPr lang="en-US"/>
            </a:p>
          </p:txBody>
        </p:sp>
        <p:sp>
          <p:nvSpPr>
            <p:cNvPr id="19" name="TextBox 19"/>
            <p:cNvSpPr txBox="1"/>
            <p:nvPr/>
          </p:nvSpPr>
          <p:spPr>
            <a:xfrm>
              <a:off x="0" y="-38100"/>
              <a:ext cx="6604000" cy="1689100"/>
            </a:xfrm>
            <a:prstGeom prst="rect">
              <a:avLst/>
            </a:prstGeom>
          </p:spPr>
          <p:txBody>
            <a:bodyPr lIns="50800" tIns="50800" rIns="50800" bIns="50800" rtlCol="0" anchor="ctr"/>
            <a:lstStyle/>
            <a:p>
              <a:pPr algn="l">
                <a:lnSpc>
                  <a:spcPts val="1679"/>
                </a:lnSpc>
              </a:pPr>
              <a:endParaRPr/>
            </a:p>
          </p:txBody>
        </p:sp>
      </p:grpSp>
      <p:sp>
        <p:nvSpPr>
          <p:cNvPr id="20" name="TextBox 20"/>
          <p:cNvSpPr txBox="1"/>
          <p:nvPr/>
        </p:nvSpPr>
        <p:spPr>
          <a:xfrm>
            <a:off x="1569518" y="880502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D  Product class</a:t>
            </a:r>
          </a:p>
        </p:txBody>
      </p:sp>
      <p:grpSp>
        <p:nvGrpSpPr>
          <p:cNvPr id="21" name="Group 21"/>
          <p:cNvGrpSpPr/>
          <p:nvPr/>
        </p:nvGrpSpPr>
        <p:grpSpPr>
          <a:xfrm>
            <a:off x="248810" y="8293087"/>
            <a:ext cx="6637225" cy="1481084"/>
            <a:chOff x="0" y="0"/>
            <a:chExt cx="1748076" cy="390080"/>
          </a:xfrm>
        </p:grpSpPr>
        <p:sp>
          <p:nvSpPr>
            <p:cNvPr id="22" name="Freeform 22"/>
            <p:cNvSpPr/>
            <p:nvPr/>
          </p:nvSpPr>
          <p:spPr>
            <a:xfrm>
              <a:off x="0" y="0"/>
              <a:ext cx="1748076" cy="390080"/>
            </a:xfrm>
            <a:custGeom>
              <a:avLst/>
              <a:gdLst/>
              <a:ahLst/>
              <a:cxnLst/>
              <a:rect l="l" t="t" r="r" b="b"/>
              <a:pathLst>
                <a:path w="1748076" h="390080">
                  <a:moveTo>
                    <a:pt x="66487" y="0"/>
                  </a:moveTo>
                  <a:lnTo>
                    <a:pt x="1681589" y="0"/>
                  </a:lnTo>
                  <a:cubicBezTo>
                    <a:pt x="1699222" y="0"/>
                    <a:pt x="1716134" y="7005"/>
                    <a:pt x="1728602" y="19474"/>
                  </a:cubicBezTo>
                  <a:cubicBezTo>
                    <a:pt x="1741071" y="31942"/>
                    <a:pt x="1748076" y="48854"/>
                    <a:pt x="1748076" y="66487"/>
                  </a:cubicBezTo>
                  <a:lnTo>
                    <a:pt x="1748076" y="323593"/>
                  </a:lnTo>
                  <a:cubicBezTo>
                    <a:pt x="1748076" y="341226"/>
                    <a:pt x="1741071" y="358137"/>
                    <a:pt x="1728602" y="370606"/>
                  </a:cubicBezTo>
                  <a:cubicBezTo>
                    <a:pt x="1716134" y="383075"/>
                    <a:pt x="1699222" y="390080"/>
                    <a:pt x="1681589" y="390080"/>
                  </a:cubicBezTo>
                  <a:lnTo>
                    <a:pt x="66487" y="390080"/>
                  </a:lnTo>
                  <a:cubicBezTo>
                    <a:pt x="48854" y="390080"/>
                    <a:pt x="31942" y="383075"/>
                    <a:pt x="19474" y="370606"/>
                  </a:cubicBezTo>
                  <a:cubicBezTo>
                    <a:pt x="7005" y="358137"/>
                    <a:pt x="0" y="341226"/>
                    <a:pt x="0" y="323593"/>
                  </a:cubicBezTo>
                  <a:lnTo>
                    <a:pt x="0" y="66487"/>
                  </a:lnTo>
                  <a:cubicBezTo>
                    <a:pt x="0" y="48854"/>
                    <a:pt x="7005" y="31942"/>
                    <a:pt x="19474" y="19474"/>
                  </a:cubicBezTo>
                  <a:cubicBezTo>
                    <a:pt x="31942" y="7005"/>
                    <a:pt x="48854" y="0"/>
                    <a:pt x="66487" y="0"/>
                  </a:cubicBezTo>
                  <a:close/>
                </a:path>
              </a:pathLst>
            </a:custGeom>
            <a:ln w="85725" cap="rnd">
              <a:solidFill>
                <a:srgbClr val="FF5F1F"/>
              </a:solidFill>
              <a:prstDash val="solid"/>
              <a:round/>
            </a:ln>
          </p:spPr>
          <p:txBody>
            <a:bodyPr/>
            <a:lstStyle/>
            <a:p>
              <a:endParaRPr lang="en-US"/>
            </a:p>
          </p:txBody>
        </p:sp>
        <p:sp>
          <p:nvSpPr>
            <p:cNvPr id="23" name="TextBox 23"/>
            <p:cNvSpPr txBox="1"/>
            <p:nvPr/>
          </p:nvSpPr>
          <p:spPr>
            <a:xfrm>
              <a:off x="0" y="-57150"/>
              <a:ext cx="1748076" cy="447230"/>
            </a:xfrm>
            <a:prstGeom prst="rect">
              <a:avLst/>
            </a:prstGeom>
          </p:spPr>
          <p:txBody>
            <a:bodyPr lIns="50800" tIns="50800" rIns="50800" bIns="50800" rtlCol="0" anchor="ctr"/>
            <a:lstStyle/>
            <a:p>
              <a:pPr algn="ctr">
                <a:lnSpc>
                  <a:spcPts val="2939"/>
                </a:lnSpc>
              </a:pPr>
              <a:endParaRPr/>
            </a:p>
          </p:txBody>
        </p:sp>
      </p:grpSp>
      <p:sp>
        <p:nvSpPr>
          <p:cNvPr id="24" name="Freeform 24"/>
          <p:cNvSpPr/>
          <p:nvPr/>
        </p:nvSpPr>
        <p:spPr>
          <a:xfrm>
            <a:off x="4871041" y="2843456"/>
            <a:ext cx="7225709" cy="3178752"/>
          </a:xfrm>
          <a:custGeom>
            <a:avLst/>
            <a:gdLst/>
            <a:ahLst/>
            <a:cxnLst/>
            <a:rect l="l" t="t" r="r" b="b"/>
            <a:pathLst>
              <a:path w="7225709" h="3178752">
                <a:moveTo>
                  <a:pt x="0" y="0"/>
                </a:moveTo>
                <a:lnTo>
                  <a:pt x="7225709" y="0"/>
                </a:lnTo>
                <a:lnTo>
                  <a:pt x="7225709" y="3178752"/>
                </a:lnTo>
                <a:lnTo>
                  <a:pt x="0" y="3178752"/>
                </a:lnTo>
                <a:lnTo>
                  <a:pt x="0" y="0"/>
                </a:lnTo>
                <a:close/>
              </a:path>
            </a:pathLst>
          </a:custGeom>
          <a:blipFill>
            <a:blip r:embed="rId3"/>
            <a:stretch>
              <a:fillRect/>
            </a:stretch>
          </a:blipFill>
        </p:spPr>
        <p:txBody>
          <a:bodyPr/>
          <a:lstStyle/>
          <a:p>
            <a:endParaRPr lang="en-US"/>
          </a:p>
        </p:txBody>
      </p:sp>
      <p:sp>
        <p:nvSpPr>
          <p:cNvPr id="25" name="TextBox 25"/>
          <p:cNvSpPr txBox="1"/>
          <p:nvPr/>
        </p:nvSpPr>
        <p:spPr>
          <a:xfrm>
            <a:off x="1447800" y="1274830"/>
            <a:ext cx="15811500" cy="1295400"/>
          </a:xfrm>
          <a:prstGeom prst="rect">
            <a:avLst/>
          </a:prstGeom>
        </p:spPr>
        <p:txBody>
          <a:bodyPr lIns="0" tIns="0" rIns="0" bIns="0" rtlCol="0" anchor="t">
            <a:spAutoFit/>
          </a:bodyPr>
          <a:lstStyle/>
          <a:p>
            <a:pPr algn="l">
              <a:lnSpc>
                <a:spcPts val="5040"/>
              </a:lnSpc>
            </a:pPr>
            <a:r>
              <a:rPr lang="en-US" sz="4200" b="1">
                <a:solidFill>
                  <a:srgbClr val="FFFFFF"/>
                </a:solidFill>
                <a:latin typeface="Arimo Bold"/>
                <a:ea typeface="Arimo Bold"/>
                <a:cs typeface="Arimo Bold"/>
                <a:sym typeface="Arimo Bold"/>
              </a:rPr>
              <a:t>Swatch (1983) sold a Swiss watch as a cheap, colourful fashion accessory.</a:t>
            </a:r>
          </a:p>
        </p:txBody>
      </p:sp>
      <p:sp>
        <p:nvSpPr>
          <p:cNvPr id="26" name="TextBox 26"/>
          <p:cNvSpPr txBox="1"/>
          <p:nvPr/>
        </p:nvSpPr>
        <p:spPr>
          <a:xfrm>
            <a:off x="1569518" y="718577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A  Attribute / benefit</a:t>
            </a:r>
          </a:p>
        </p:txBody>
      </p:sp>
      <p:sp>
        <p:nvSpPr>
          <p:cNvPr id="27" name="TextBox 27"/>
          <p:cNvSpPr txBox="1"/>
          <p:nvPr/>
        </p:nvSpPr>
        <p:spPr>
          <a:xfrm>
            <a:off x="6998768" y="718577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B  Quality / price</a:t>
            </a:r>
          </a:p>
        </p:txBody>
      </p:sp>
      <p:sp>
        <p:nvSpPr>
          <p:cNvPr id="28" name="TextBox 28"/>
          <p:cNvSpPr txBox="1"/>
          <p:nvPr/>
        </p:nvSpPr>
        <p:spPr>
          <a:xfrm>
            <a:off x="12428018" y="718577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C  Use / user</a:t>
            </a:r>
          </a:p>
        </p:txBody>
      </p:sp>
      <p:sp>
        <p:nvSpPr>
          <p:cNvPr id="29" name="TextBox 29"/>
          <p:cNvSpPr txBox="1"/>
          <p:nvPr/>
        </p:nvSpPr>
        <p:spPr>
          <a:xfrm>
            <a:off x="6998768" y="8805028"/>
            <a:ext cx="4381500" cy="381000"/>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E  Competitor</a:t>
            </a:r>
          </a:p>
        </p:txBody>
      </p:sp>
      <p:sp>
        <p:nvSpPr>
          <p:cNvPr id="30" name="TextBox 30"/>
          <p:cNvSpPr txBox="1"/>
          <p:nvPr/>
        </p:nvSpPr>
        <p:spPr>
          <a:xfrm>
            <a:off x="12428018" y="8633578"/>
            <a:ext cx="4381500" cy="752475"/>
          </a:xfrm>
          <a:prstGeom prst="rect">
            <a:avLst/>
          </a:prstGeom>
        </p:spPr>
        <p:txBody>
          <a:bodyPr lIns="0" tIns="0" rIns="0" bIns="0" rtlCol="0" anchor="t">
            <a:spAutoFit/>
          </a:bodyPr>
          <a:lstStyle/>
          <a:p>
            <a:pPr algn="l">
              <a:lnSpc>
                <a:spcPts val="2925"/>
              </a:lnSpc>
            </a:pPr>
            <a:r>
              <a:rPr lang="en-US" sz="2250" b="1">
                <a:solidFill>
                  <a:srgbClr val="FFFFFF"/>
                </a:solidFill>
                <a:latin typeface="Arimo Bold"/>
                <a:ea typeface="Arimo Bold"/>
                <a:cs typeface="Arimo Bold"/>
                <a:sym typeface="Arimo Bold"/>
              </a:rPr>
              <a:t>F  Global positioning (high-tech / high-touch)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9E514-0AF7-2ED6-637A-3D14F227C5C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AAFF0CE-B196-0F6A-058A-FAE182D5A1A5}"/>
              </a:ext>
            </a:extLst>
          </p:cNvPr>
          <p:cNvSpPr/>
          <p:nvPr/>
        </p:nvSpPr>
        <p:spPr>
          <a:xfrm>
            <a:off x="836745" y="2858799"/>
            <a:ext cx="7817314" cy="1361326"/>
          </a:xfrm>
          <a:custGeom>
            <a:avLst/>
            <a:gdLst/>
            <a:ahLst/>
            <a:cxnLst/>
            <a:rect l="l" t="t" r="r" b="b"/>
            <a:pathLst>
              <a:path w="7817314" h="1361326">
                <a:moveTo>
                  <a:pt x="0" y="0"/>
                </a:moveTo>
                <a:lnTo>
                  <a:pt x="7817314" y="0"/>
                </a:lnTo>
                <a:lnTo>
                  <a:pt x="7817314" y="1361327"/>
                </a:lnTo>
                <a:lnTo>
                  <a:pt x="0" y="1361327"/>
                </a:lnTo>
                <a:lnTo>
                  <a:pt x="0" y="0"/>
                </a:lnTo>
                <a:close/>
              </a:path>
            </a:pathLst>
          </a:custGeom>
          <a:blipFill>
            <a:blip r:embed="rId3"/>
            <a:stretch>
              <a:fillRect/>
            </a:stretch>
          </a:blipFill>
        </p:spPr>
        <p:txBody>
          <a:bodyPr/>
          <a:lstStyle/>
          <a:p>
            <a:endParaRPr lang="en-US"/>
          </a:p>
        </p:txBody>
      </p:sp>
      <p:sp>
        <p:nvSpPr>
          <p:cNvPr id="3" name="Freeform 3">
            <a:extLst>
              <a:ext uri="{FF2B5EF4-FFF2-40B4-BE49-F238E27FC236}">
                <a16:creationId xmlns:a16="http://schemas.microsoft.com/office/drawing/2014/main" id="{C0953057-6406-9DA6-BEAD-9D88167D467C}"/>
              </a:ext>
            </a:extLst>
          </p:cNvPr>
          <p:cNvSpPr/>
          <p:nvPr/>
        </p:nvSpPr>
        <p:spPr>
          <a:xfrm>
            <a:off x="1238250" y="4582076"/>
            <a:ext cx="5946693" cy="2640589"/>
          </a:xfrm>
          <a:custGeom>
            <a:avLst/>
            <a:gdLst/>
            <a:ahLst/>
            <a:cxnLst/>
            <a:rect l="l" t="t" r="r" b="b"/>
            <a:pathLst>
              <a:path w="5946693" h="2640589">
                <a:moveTo>
                  <a:pt x="0" y="0"/>
                </a:moveTo>
                <a:lnTo>
                  <a:pt x="5946693" y="0"/>
                </a:lnTo>
                <a:lnTo>
                  <a:pt x="5946693" y="2640589"/>
                </a:lnTo>
                <a:lnTo>
                  <a:pt x="0" y="2640589"/>
                </a:lnTo>
                <a:lnTo>
                  <a:pt x="0" y="0"/>
                </a:lnTo>
                <a:close/>
              </a:path>
            </a:pathLst>
          </a:custGeom>
          <a:blipFill>
            <a:blip r:embed="rId4"/>
            <a:stretch>
              <a:fillRect/>
            </a:stretch>
          </a:blipFill>
        </p:spPr>
        <p:txBody>
          <a:bodyPr/>
          <a:lstStyle/>
          <a:p>
            <a:endParaRPr lang="en-US"/>
          </a:p>
        </p:txBody>
      </p:sp>
      <p:sp>
        <p:nvSpPr>
          <p:cNvPr id="4" name="Freeform 4">
            <a:extLst>
              <a:ext uri="{FF2B5EF4-FFF2-40B4-BE49-F238E27FC236}">
                <a16:creationId xmlns:a16="http://schemas.microsoft.com/office/drawing/2014/main" id="{12B108D3-0902-EAF3-FAB6-5DD02BFFA5E5}"/>
              </a:ext>
            </a:extLst>
          </p:cNvPr>
          <p:cNvSpPr/>
          <p:nvPr/>
        </p:nvSpPr>
        <p:spPr>
          <a:xfrm>
            <a:off x="9324051" y="1969449"/>
            <a:ext cx="6961354" cy="3593931"/>
          </a:xfrm>
          <a:custGeom>
            <a:avLst/>
            <a:gdLst/>
            <a:ahLst/>
            <a:cxnLst/>
            <a:rect l="l" t="t" r="r" b="b"/>
            <a:pathLst>
              <a:path w="6961354" h="3593931">
                <a:moveTo>
                  <a:pt x="0" y="0"/>
                </a:moveTo>
                <a:lnTo>
                  <a:pt x="6961354" y="0"/>
                </a:lnTo>
                <a:lnTo>
                  <a:pt x="6961354" y="3593931"/>
                </a:lnTo>
                <a:lnTo>
                  <a:pt x="0" y="3593931"/>
                </a:lnTo>
                <a:lnTo>
                  <a:pt x="0" y="0"/>
                </a:lnTo>
                <a:close/>
              </a:path>
            </a:pathLst>
          </a:custGeom>
          <a:blipFill>
            <a:blip r:embed="rId5"/>
            <a:stretch>
              <a:fillRect/>
            </a:stretch>
          </a:blipFill>
        </p:spPr>
        <p:txBody>
          <a:bodyPr/>
          <a:lstStyle/>
          <a:p>
            <a:endParaRPr lang="en-US"/>
          </a:p>
        </p:txBody>
      </p:sp>
      <p:sp>
        <p:nvSpPr>
          <p:cNvPr id="5" name="Freeform 5">
            <a:extLst>
              <a:ext uri="{FF2B5EF4-FFF2-40B4-BE49-F238E27FC236}">
                <a16:creationId xmlns:a16="http://schemas.microsoft.com/office/drawing/2014/main" id="{7B56FDCA-9A6B-8BD6-B8AD-17AB7C967999}"/>
              </a:ext>
            </a:extLst>
          </p:cNvPr>
          <p:cNvSpPr/>
          <p:nvPr/>
        </p:nvSpPr>
        <p:spPr>
          <a:xfrm>
            <a:off x="11854364" y="6067707"/>
            <a:ext cx="4915689" cy="1778829"/>
          </a:xfrm>
          <a:custGeom>
            <a:avLst/>
            <a:gdLst/>
            <a:ahLst/>
            <a:cxnLst/>
            <a:rect l="l" t="t" r="r" b="b"/>
            <a:pathLst>
              <a:path w="4915689" h="1778829">
                <a:moveTo>
                  <a:pt x="0" y="0"/>
                </a:moveTo>
                <a:lnTo>
                  <a:pt x="4915688" y="0"/>
                </a:lnTo>
                <a:lnTo>
                  <a:pt x="4915688" y="1778830"/>
                </a:lnTo>
                <a:lnTo>
                  <a:pt x="0" y="1778830"/>
                </a:lnTo>
                <a:lnTo>
                  <a:pt x="0" y="0"/>
                </a:lnTo>
                <a:close/>
              </a:path>
            </a:pathLst>
          </a:custGeom>
          <a:blipFill>
            <a:blip r:embed="rId6"/>
            <a:stretch>
              <a:fillRect/>
            </a:stretch>
          </a:blipFill>
        </p:spPr>
        <p:txBody>
          <a:bodyPr/>
          <a:lstStyle/>
          <a:p>
            <a:endParaRPr lang="en-US"/>
          </a:p>
        </p:txBody>
      </p:sp>
      <p:sp>
        <p:nvSpPr>
          <p:cNvPr id="6" name="Freeform 6">
            <a:extLst>
              <a:ext uri="{FF2B5EF4-FFF2-40B4-BE49-F238E27FC236}">
                <a16:creationId xmlns:a16="http://schemas.microsoft.com/office/drawing/2014/main" id="{496075D4-859B-8627-1FDF-77502EF66982}"/>
              </a:ext>
            </a:extLst>
          </p:cNvPr>
          <p:cNvSpPr/>
          <p:nvPr/>
        </p:nvSpPr>
        <p:spPr>
          <a:xfrm>
            <a:off x="7543676" y="6230250"/>
            <a:ext cx="4200663" cy="1520580"/>
          </a:xfrm>
          <a:custGeom>
            <a:avLst/>
            <a:gdLst/>
            <a:ahLst/>
            <a:cxnLst/>
            <a:rect l="l" t="t" r="r" b="b"/>
            <a:pathLst>
              <a:path w="4200663" h="1520580">
                <a:moveTo>
                  <a:pt x="0" y="0"/>
                </a:moveTo>
                <a:lnTo>
                  <a:pt x="4200662" y="0"/>
                </a:lnTo>
                <a:lnTo>
                  <a:pt x="4200662" y="1520580"/>
                </a:lnTo>
                <a:lnTo>
                  <a:pt x="0" y="1520580"/>
                </a:lnTo>
                <a:lnTo>
                  <a:pt x="0" y="0"/>
                </a:lnTo>
                <a:close/>
              </a:path>
            </a:pathLst>
          </a:custGeom>
          <a:blipFill>
            <a:blip r:embed="rId7"/>
            <a:stretch>
              <a:fillRect t="-4395" r="-90556"/>
            </a:stretch>
          </a:blipFill>
        </p:spPr>
        <p:txBody>
          <a:bodyPr/>
          <a:lstStyle/>
          <a:p>
            <a:endParaRPr lang="en-US"/>
          </a:p>
        </p:txBody>
      </p:sp>
      <p:sp>
        <p:nvSpPr>
          <p:cNvPr id="7" name="Freeform 7">
            <a:extLst>
              <a:ext uri="{FF2B5EF4-FFF2-40B4-BE49-F238E27FC236}">
                <a16:creationId xmlns:a16="http://schemas.microsoft.com/office/drawing/2014/main" id="{325A26F9-A889-FCB8-F50B-B0DC14BFC68A}"/>
              </a:ext>
            </a:extLst>
          </p:cNvPr>
          <p:cNvSpPr/>
          <p:nvPr/>
        </p:nvSpPr>
        <p:spPr>
          <a:xfrm>
            <a:off x="9945378" y="8115443"/>
            <a:ext cx="6982820" cy="1875981"/>
          </a:xfrm>
          <a:custGeom>
            <a:avLst/>
            <a:gdLst/>
            <a:ahLst/>
            <a:cxnLst/>
            <a:rect l="l" t="t" r="r" b="b"/>
            <a:pathLst>
              <a:path w="6982820" h="1875981">
                <a:moveTo>
                  <a:pt x="0" y="0"/>
                </a:moveTo>
                <a:lnTo>
                  <a:pt x="6982820" y="0"/>
                </a:lnTo>
                <a:lnTo>
                  <a:pt x="6982820" y="1875981"/>
                </a:lnTo>
                <a:lnTo>
                  <a:pt x="0" y="1875981"/>
                </a:lnTo>
                <a:lnTo>
                  <a:pt x="0" y="0"/>
                </a:lnTo>
                <a:close/>
              </a:path>
            </a:pathLst>
          </a:custGeom>
          <a:blipFill>
            <a:blip r:embed="rId8"/>
            <a:stretch>
              <a:fillRect/>
            </a:stretch>
          </a:blipFill>
        </p:spPr>
        <p:txBody>
          <a:bodyPr/>
          <a:lstStyle/>
          <a:p>
            <a:endParaRPr lang="en-US"/>
          </a:p>
        </p:txBody>
      </p:sp>
      <p:sp>
        <p:nvSpPr>
          <p:cNvPr id="8" name="Freeform 8">
            <a:extLst>
              <a:ext uri="{FF2B5EF4-FFF2-40B4-BE49-F238E27FC236}">
                <a16:creationId xmlns:a16="http://schemas.microsoft.com/office/drawing/2014/main" id="{299B863B-9172-D2E3-D03A-96F245725EBD}"/>
              </a:ext>
            </a:extLst>
          </p:cNvPr>
          <p:cNvSpPr/>
          <p:nvPr/>
        </p:nvSpPr>
        <p:spPr>
          <a:xfrm>
            <a:off x="1333907" y="7760061"/>
            <a:ext cx="5755378" cy="2231363"/>
          </a:xfrm>
          <a:custGeom>
            <a:avLst/>
            <a:gdLst/>
            <a:ahLst/>
            <a:cxnLst/>
            <a:rect l="l" t="t" r="r" b="b"/>
            <a:pathLst>
              <a:path w="5755378" h="2231363">
                <a:moveTo>
                  <a:pt x="0" y="0"/>
                </a:moveTo>
                <a:lnTo>
                  <a:pt x="5755379" y="0"/>
                </a:lnTo>
                <a:lnTo>
                  <a:pt x="5755379" y="2231363"/>
                </a:lnTo>
                <a:lnTo>
                  <a:pt x="0" y="2231363"/>
                </a:lnTo>
                <a:lnTo>
                  <a:pt x="0" y="0"/>
                </a:lnTo>
                <a:close/>
              </a:path>
            </a:pathLst>
          </a:custGeom>
          <a:blipFill>
            <a:blip r:embed="rId9"/>
            <a:stretch>
              <a:fillRect/>
            </a:stretch>
          </a:blipFill>
        </p:spPr>
        <p:txBody>
          <a:bodyPr/>
          <a:lstStyle/>
          <a:p>
            <a:endParaRPr lang="en-US"/>
          </a:p>
        </p:txBody>
      </p:sp>
      <p:sp>
        <p:nvSpPr>
          <p:cNvPr id="9" name="TextBox 9">
            <a:extLst>
              <a:ext uri="{FF2B5EF4-FFF2-40B4-BE49-F238E27FC236}">
                <a16:creationId xmlns:a16="http://schemas.microsoft.com/office/drawing/2014/main" id="{B8C3C5F1-E9DD-40C5-87D0-E61AE174A2ED}"/>
              </a:ext>
            </a:extLst>
          </p:cNvPr>
          <p:cNvSpPr txBox="1"/>
          <p:nvPr/>
        </p:nvSpPr>
        <p:spPr>
          <a:xfrm>
            <a:off x="1228725" y="732169"/>
            <a:ext cx="10299989" cy="650213"/>
          </a:xfrm>
          <a:prstGeom prst="rect">
            <a:avLst/>
          </a:prstGeom>
        </p:spPr>
        <p:txBody>
          <a:bodyPr lIns="0" tIns="0" rIns="0" bIns="0" rtlCol="0" anchor="t">
            <a:spAutoFit/>
          </a:bodyPr>
          <a:lstStyle/>
          <a:p>
            <a:pPr algn="l">
              <a:lnSpc>
                <a:spcPts val="5170"/>
              </a:lnSpc>
            </a:pPr>
            <a:r>
              <a:rPr lang="en-US" sz="4700" b="1">
                <a:solidFill>
                  <a:srgbClr val="0B1F3F"/>
                </a:solidFill>
                <a:latin typeface="Aptos Bold"/>
                <a:ea typeface="Aptos Bold"/>
                <a:cs typeface="Aptos Bold"/>
                <a:sym typeface="Aptos Bold"/>
              </a:rPr>
              <a:t>Source of data: secondary or primary?</a:t>
            </a:r>
          </a:p>
        </p:txBody>
      </p:sp>
    </p:spTree>
    <p:extLst>
      <p:ext uri="{BB962C8B-B14F-4D97-AF65-F5344CB8AC3E}">
        <p14:creationId xmlns:p14="http://schemas.microsoft.com/office/powerpoint/2010/main" val="22088558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0B1F3F"/>
        </a:solidFill>
        <a:effectLst/>
      </p:bgPr>
    </p:bg>
    <p:spTree>
      <p:nvGrpSpPr>
        <p:cNvPr id="1" name=""/>
        <p:cNvGrpSpPr/>
        <p:nvPr/>
      </p:nvGrpSpPr>
      <p:grpSpPr>
        <a:xfrm>
          <a:off x="0" y="0"/>
          <a:ext cx="0" cy="0"/>
          <a:chOff x="0" y="0"/>
          <a:chExt cx="0" cy="0"/>
        </a:xfrm>
      </p:grpSpPr>
      <p:sp>
        <p:nvSpPr>
          <p:cNvPr id="2" name="Freeform 2"/>
          <p:cNvSpPr/>
          <p:nvPr/>
        </p:nvSpPr>
        <p:spPr>
          <a:xfrm>
            <a:off x="-196398" y="0"/>
            <a:ext cx="18680795" cy="10507947"/>
          </a:xfrm>
          <a:custGeom>
            <a:avLst/>
            <a:gdLst/>
            <a:ahLst/>
            <a:cxnLst/>
            <a:rect l="l" t="t" r="r" b="b"/>
            <a:pathLst>
              <a:path w="18680795" h="10507947">
                <a:moveTo>
                  <a:pt x="0" y="0"/>
                </a:moveTo>
                <a:lnTo>
                  <a:pt x="18680796" y="0"/>
                </a:lnTo>
                <a:lnTo>
                  <a:pt x="18680796" y="10507947"/>
                </a:lnTo>
                <a:lnTo>
                  <a:pt x="0" y="10507947"/>
                </a:lnTo>
                <a:lnTo>
                  <a:pt x="0" y="0"/>
                </a:lnTo>
                <a:close/>
              </a:path>
            </a:pathLst>
          </a:custGeom>
          <a:blipFill>
            <a:blip r:embed="rId3">
              <a:alphaModFix amt="23000"/>
            </a:blip>
            <a:stretch>
              <a:fillRect/>
            </a:stretch>
          </a:blipFill>
        </p:spPr>
        <p:txBody>
          <a:bodyPr/>
          <a:lstStyle/>
          <a:p>
            <a:endParaRPr lang="en-US"/>
          </a:p>
        </p:txBody>
      </p:sp>
      <p:sp>
        <p:nvSpPr>
          <p:cNvPr id="3" name="Freeform 3"/>
          <p:cNvSpPr/>
          <p:nvPr/>
        </p:nvSpPr>
        <p:spPr>
          <a:xfrm>
            <a:off x="13300852" y="4910092"/>
            <a:ext cx="3689943" cy="3710329"/>
          </a:xfrm>
          <a:custGeom>
            <a:avLst/>
            <a:gdLst/>
            <a:ahLst/>
            <a:cxnLst/>
            <a:rect l="l" t="t" r="r" b="b"/>
            <a:pathLst>
              <a:path w="3689943" h="3710329">
                <a:moveTo>
                  <a:pt x="0" y="0"/>
                </a:moveTo>
                <a:lnTo>
                  <a:pt x="3689943" y="0"/>
                </a:lnTo>
                <a:lnTo>
                  <a:pt x="3689943" y="3710330"/>
                </a:lnTo>
                <a:lnTo>
                  <a:pt x="0" y="3710330"/>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3076937" y="1619917"/>
            <a:ext cx="16325088" cy="1524000"/>
          </a:xfrm>
          <a:prstGeom prst="rect">
            <a:avLst/>
          </a:prstGeom>
        </p:spPr>
        <p:txBody>
          <a:bodyPr lIns="0" tIns="0" rIns="0" bIns="0" rtlCol="0" anchor="t">
            <a:spAutoFit/>
          </a:bodyPr>
          <a:lstStyle/>
          <a:p>
            <a:pPr algn="l">
              <a:lnSpc>
                <a:spcPts val="12060"/>
              </a:lnSpc>
            </a:pPr>
            <a:r>
              <a:rPr lang="en-US" sz="10050" b="1">
                <a:solidFill>
                  <a:srgbClr val="FF5F1F"/>
                </a:solidFill>
                <a:latin typeface="Aptos Bold"/>
                <a:ea typeface="Aptos Bold"/>
                <a:cs typeface="Aptos Bold"/>
                <a:sym typeface="Aptos Bold"/>
              </a:rPr>
              <a:t>To-do</a:t>
            </a:r>
            <a:r>
              <a:rPr lang="en-US" sz="10050" b="1">
                <a:solidFill>
                  <a:srgbClr val="FFFFFF"/>
                </a:solidFill>
                <a:latin typeface="Aptos Bold"/>
                <a:ea typeface="Aptos Bold"/>
                <a:cs typeface="Aptos Bold"/>
                <a:sym typeface="Aptos Bold"/>
              </a:rPr>
              <a:t> list </a:t>
            </a:r>
          </a:p>
        </p:txBody>
      </p:sp>
      <p:sp>
        <p:nvSpPr>
          <p:cNvPr id="5" name="TextBox 5"/>
          <p:cNvSpPr txBox="1"/>
          <p:nvPr/>
        </p:nvSpPr>
        <p:spPr>
          <a:xfrm>
            <a:off x="3076937" y="4024775"/>
            <a:ext cx="8953462" cy="5026039"/>
          </a:xfrm>
          <a:prstGeom prst="rect">
            <a:avLst/>
          </a:prstGeom>
        </p:spPr>
        <p:txBody>
          <a:bodyPr lIns="0" tIns="0" rIns="0" bIns="0" rtlCol="0" anchor="t">
            <a:spAutoFit/>
          </a:bodyPr>
          <a:lstStyle/>
          <a:p>
            <a:pPr marL="518160" lvl="1" indent="-259080" algn="l">
              <a:lnSpc>
                <a:spcPts val="3359"/>
              </a:lnSpc>
              <a:buAutoNum type="arabicPeriod"/>
            </a:pPr>
            <a:r>
              <a:rPr lang="en-US" sz="2400">
                <a:solidFill>
                  <a:srgbClr val="FFFFFF"/>
                </a:solidFill>
                <a:latin typeface="Arimo"/>
                <a:ea typeface="Arimo"/>
                <a:cs typeface="Arimo"/>
                <a:sym typeface="Arimo"/>
              </a:rPr>
              <a:t>Which presented database did you find the most interesting, and why?</a:t>
            </a:r>
          </a:p>
          <a:p>
            <a:pPr algn="l">
              <a:lnSpc>
                <a:spcPts val="3359"/>
              </a:lnSpc>
            </a:pPr>
            <a:endParaRPr lang="en-US" sz="2400">
              <a:solidFill>
                <a:srgbClr val="FFFFFF"/>
              </a:solidFill>
              <a:latin typeface="Arimo"/>
              <a:ea typeface="Arimo"/>
              <a:cs typeface="Arimo"/>
              <a:sym typeface="Arimo"/>
            </a:endParaRPr>
          </a:p>
          <a:p>
            <a:pPr marL="518160" lvl="1" indent="-259080" algn="l">
              <a:lnSpc>
                <a:spcPts val="3359"/>
              </a:lnSpc>
              <a:buAutoNum type="arabicPeriod"/>
            </a:pPr>
            <a:r>
              <a:rPr lang="en-US" sz="2400">
                <a:solidFill>
                  <a:srgbClr val="FFFFFF"/>
                </a:solidFill>
                <a:latin typeface="Arimo"/>
                <a:ea typeface="Arimo"/>
                <a:cs typeface="Arimo"/>
                <a:sym typeface="Arimo"/>
              </a:rPr>
              <a:t>Name one database or report we have not discussed in class/presentet materials. </a:t>
            </a:r>
          </a:p>
          <a:p>
            <a:pPr algn="l">
              <a:lnSpc>
                <a:spcPts val="3359"/>
              </a:lnSpc>
            </a:pPr>
            <a:r>
              <a:rPr lang="en-US" sz="2400">
                <a:solidFill>
                  <a:srgbClr val="FFFFFF"/>
                </a:solidFill>
                <a:latin typeface="Arimo"/>
                <a:ea typeface="Arimo"/>
                <a:cs typeface="Arimo"/>
                <a:sym typeface="Arimo"/>
              </a:rPr>
              <a:t>      What does it offer, and when/for what purpose would it be useful?</a:t>
            </a:r>
          </a:p>
          <a:p>
            <a:pPr algn="l">
              <a:lnSpc>
                <a:spcPts val="3359"/>
              </a:lnSpc>
            </a:pPr>
            <a:endParaRPr lang="en-US" sz="2400">
              <a:solidFill>
                <a:srgbClr val="FFFFFF"/>
              </a:solidFill>
              <a:latin typeface="Arimo"/>
              <a:ea typeface="Arimo"/>
              <a:cs typeface="Arimo"/>
              <a:sym typeface="Arimo"/>
            </a:endParaRPr>
          </a:p>
          <a:p>
            <a:pPr marL="518160" lvl="1" indent="-259080" algn="l">
              <a:lnSpc>
                <a:spcPts val="3359"/>
              </a:lnSpc>
              <a:buAutoNum type="arabicPeriod"/>
            </a:pPr>
            <a:r>
              <a:rPr lang="en-US" sz="2400">
                <a:solidFill>
                  <a:srgbClr val="FFFFFF"/>
                </a:solidFill>
                <a:latin typeface="Arimo"/>
                <a:ea typeface="Arimo"/>
                <a:cs typeface="Arimo"/>
                <a:sym typeface="Arimo"/>
              </a:rPr>
              <a:t>Share (describe, provide link if possible) an advert or advertising campaign with an interesting positioning strategy. Which strategy does it use, and why does it work?</a:t>
            </a:r>
          </a:p>
          <a:p>
            <a:pPr algn="l">
              <a:lnSpc>
                <a:spcPts val="3359"/>
              </a:lnSpc>
            </a:pPr>
            <a:endParaRPr lang="en-US" sz="2400">
              <a:solidFill>
                <a:srgbClr val="FFFFFF"/>
              </a:solidFill>
              <a:latin typeface="Arimo"/>
              <a:ea typeface="Arimo"/>
              <a:cs typeface="Arimo"/>
              <a:sym typeface="Arim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777</TotalTime>
  <Words>16898</Words>
  <Application>Microsoft Macintosh PowerPoint</Application>
  <PresentationFormat>Custom</PresentationFormat>
  <Paragraphs>1018</Paragraphs>
  <Slides>90</Slides>
  <Notes>68</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109" baseType="lpstr">
      <vt:lpstr>Calibri</vt:lpstr>
      <vt:lpstr>Aptos</vt:lpstr>
      <vt:lpstr>Open Sauce Bold</vt:lpstr>
      <vt:lpstr>Inter Italics</vt:lpstr>
      <vt:lpstr>Aptos Bold</vt:lpstr>
      <vt:lpstr>Inter</vt:lpstr>
      <vt:lpstr>Source Serif Pro Bold</vt:lpstr>
      <vt:lpstr>Arimo Italics</vt:lpstr>
      <vt:lpstr>Aptos Italics</vt:lpstr>
      <vt:lpstr>Inter Bold</vt:lpstr>
      <vt:lpstr>Arimo</vt:lpstr>
      <vt:lpstr>Inter Bold Italics</vt:lpstr>
      <vt:lpstr>Arimo Bold Italics</vt:lpstr>
      <vt:lpstr>Arimo Bold</vt:lpstr>
      <vt:lpstr>Open Sauce</vt:lpstr>
      <vt:lpstr>Arial</vt:lpstr>
      <vt:lpstr>Aptos Bold Italics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4-6</dc:title>
  <cp:lastModifiedBy>Kania, Eliza</cp:lastModifiedBy>
  <cp:revision>3</cp:revision>
  <dcterms:created xsi:type="dcterms:W3CDTF">2006-08-16T00:00:00Z</dcterms:created>
  <dcterms:modified xsi:type="dcterms:W3CDTF">2026-11-05T08:01:07Z</dcterms:modified>
  <dc:identifier>DAHZB-wvXcA</dc:identifier>
</cp:coreProperties>
</file>